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8"/>
  </p:notesMasterIdLst>
  <p:handoutMasterIdLst>
    <p:handoutMasterId r:id="rId169"/>
  </p:handoutMasterIdLst>
  <p:sldIdLst>
    <p:sldId id="609" r:id="rId2"/>
    <p:sldId id="619" r:id="rId3"/>
    <p:sldId id="610" r:id="rId4"/>
    <p:sldId id="611" r:id="rId5"/>
    <p:sldId id="612" r:id="rId6"/>
    <p:sldId id="613" r:id="rId7"/>
    <p:sldId id="614" r:id="rId8"/>
    <p:sldId id="615" r:id="rId9"/>
    <p:sldId id="616" r:id="rId10"/>
    <p:sldId id="617" r:id="rId11"/>
    <p:sldId id="618" r:id="rId12"/>
    <p:sldId id="410" r:id="rId13"/>
    <p:sldId id="620" r:id="rId14"/>
    <p:sldId id="621" r:id="rId15"/>
    <p:sldId id="622" r:id="rId16"/>
    <p:sldId id="623" r:id="rId17"/>
    <p:sldId id="624" r:id="rId18"/>
    <p:sldId id="625" r:id="rId19"/>
    <p:sldId id="626" r:id="rId20"/>
    <p:sldId id="627" r:id="rId21"/>
    <p:sldId id="628" r:id="rId22"/>
    <p:sldId id="629" r:id="rId23"/>
    <p:sldId id="630" r:id="rId24"/>
    <p:sldId id="631" r:id="rId25"/>
    <p:sldId id="632" r:id="rId26"/>
    <p:sldId id="633" r:id="rId27"/>
    <p:sldId id="634" r:id="rId28"/>
    <p:sldId id="635" r:id="rId29"/>
    <p:sldId id="636" r:id="rId30"/>
    <p:sldId id="637" r:id="rId31"/>
    <p:sldId id="480" r:id="rId32"/>
    <p:sldId id="675" r:id="rId33"/>
    <p:sldId id="676" r:id="rId34"/>
    <p:sldId id="677" r:id="rId35"/>
    <p:sldId id="678" r:id="rId36"/>
    <p:sldId id="679" r:id="rId37"/>
    <p:sldId id="680" r:id="rId38"/>
    <p:sldId id="681" r:id="rId39"/>
    <p:sldId id="682" r:id="rId40"/>
    <p:sldId id="683" r:id="rId41"/>
    <p:sldId id="684" r:id="rId42"/>
    <p:sldId id="685" r:id="rId43"/>
    <p:sldId id="686" r:id="rId44"/>
    <p:sldId id="687" r:id="rId45"/>
    <p:sldId id="688" r:id="rId46"/>
    <p:sldId id="689"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3" r:id="rId60"/>
    <p:sldId id="494" r:id="rId61"/>
    <p:sldId id="495" r:id="rId62"/>
    <p:sldId id="496" r:id="rId63"/>
    <p:sldId id="497" r:id="rId64"/>
    <p:sldId id="498" r:id="rId65"/>
    <p:sldId id="499" r:id="rId66"/>
    <p:sldId id="500" r:id="rId67"/>
    <p:sldId id="501" r:id="rId68"/>
    <p:sldId id="502" r:id="rId69"/>
    <p:sldId id="503" r:id="rId70"/>
    <p:sldId id="525" r:id="rId71"/>
    <p:sldId id="659" r:id="rId72"/>
    <p:sldId id="660" r:id="rId73"/>
    <p:sldId id="661" r:id="rId74"/>
    <p:sldId id="662" r:id="rId75"/>
    <p:sldId id="663" r:id="rId76"/>
    <p:sldId id="664" r:id="rId77"/>
    <p:sldId id="665" r:id="rId78"/>
    <p:sldId id="666" r:id="rId79"/>
    <p:sldId id="667" r:id="rId80"/>
    <p:sldId id="668" r:id="rId81"/>
    <p:sldId id="669" r:id="rId82"/>
    <p:sldId id="670" r:id="rId83"/>
    <p:sldId id="671" r:id="rId84"/>
    <p:sldId id="672" r:id="rId85"/>
    <p:sldId id="673" r:id="rId86"/>
    <p:sldId id="541" r:id="rId87"/>
    <p:sldId id="542" r:id="rId88"/>
    <p:sldId id="543" r:id="rId89"/>
    <p:sldId id="638" r:id="rId90"/>
    <p:sldId id="639" r:id="rId91"/>
    <p:sldId id="640" r:id="rId92"/>
    <p:sldId id="641" r:id="rId93"/>
    <p:sldId id="642" r:id="rId94"/>
    <p:sldId id="643" r:id="rId95"/>
    <p:sldId id="644" r:id="rId96"/>
    <p:sldId id="645" r:id="rId97"/>
    <p:sldId id="646" r:id="rId98"/>
    <p:sldId id="647" r:id="rId99"/>
    <p:sldId id="648" r:id="rId100"/>
    <p:sldId id="649" r:id="rId101"/>
    <p:sldId id="650" r:id="rId102"/>
    <p:sldId id="651" r:id="rId103"/>
    <p:sldId id="652" r:id="rId104"/>
    <p:sldId id="653" r:id="rId105"/>
    <p:sldId id="654" r:id="rId106"/>
    <p:sldId id="655" r:id="rId107"/>
    <p:sldId id="656" r:id="rId108"/>
    <p:sldId id="657" r:id="rId109"/>
    <p:sldId id="658" r:id="rId110"/>
    <p:sldId id="546" r:id="rId111"/>
    <p:sldId id="547" r:id="rId112"/>
    <p:sldId id="548" r:id="rId113"/>
    <p:sldId id="549" r:id="rId114"/>
    <p:sldId id="550" r:id="rId115"/>
    <p:sldId id="551" r:id="rId116"/>
    <p:sldId id="552" r:id="rId117"/>
    <p:sldId id="553" r:id="rId118"/>
    <p:sldId id="554" r:id="rId119"/>
    <p:sldId id="555" r:id="rId120"/>
    <p:sldId id="556" r:id="rId121"/>
    <p:sldId id="557" r:id="rId122"/>
    <p:sldId id="558" r:id="rId123"/>
    <p:sldId id="559" r:id="rId124"/>
    <p:sldId id="560" r:id="rId125"/>
    <p:sldId id="561" r:id="rId126"/>
    <p:sldId id="562" r:id="rId127"/>
    <p:sldId id="564" r:id="rId128"/>
    <p:sldId id="690" r:id="rId129"/>
    <p:sldId id="691" r:id="rId130"/>
    <p:sldId id="692" r:id="rId131"/>
    <p:sldId id="693" r:id="rId132"/>
    <p:sldId id="694" r:id="rId133"/>
    <p:sldId id="695" r:id="rId134"/>
    <p:sldId id="696" r:id="rId135"/>
    <p:sldId id="697" r:id="rId136"/>
    <p:sldId id="698" r:id="rId137"/>
    <p:sldId id="699" r:id="rId138"/>
    <p:sldId id="700" r:id="rId139"/>
    <p:sldId id="701" r:id="rId140"/>
    <p:sldId id="702" r:id="rId141"/>
    <p:sldId id="703" r:id="rId142"/>
    <p:sldId id="704" r:id="rId143"/>
    <p:sldId id="582" r:id="rId144"/>
    <p:sldId id="705" r:id="rId145"/>
    <p:sldId id="706" r:id="rId146"/>
    <p:sldId id="707" r:id="rId147"/>
    <p:sldId id="708" r:id="rId148"/>
    <p:sldId id="709" r:id="rId149"/>
    <p:sldId id="710" r:id="rId150"/>
    <p:sldId id="711" r:id="rId151"/>
    <p:sldId id="712" r:id="rId152"/>
    <p:sldId id="713" r:id="rId153"/>
    <p:sldId id="714" r:id="rId154"/>
    <p:sldId id="716" r:id="rId155"/>
    <p:sldId id="717" r:id="rId156"/>
    <p:sldId id="718" r:id="rId157"/>
    <p:sldId id="719" r:id="rId158"/>
    <p:sldId id="720" r:id="rId159"/>
    <p:sldId id="721" r:id="rId160"/>
    <p:sldId id="722" r:id="rId161"/>
    <p:sldId id="723" r:id="rId162"/>
    <p:sldId id="724" r:id="rId163"/>
    <p:sldId id="725" r:id="rId164"/>
    <p:sldId id="726" r:id="rId165"/>
    <p:sldId id="727" r:id="rId166"/>
    <p:sldId id="674" r:id="rId167"/>
  </p:sldIdLst>
  <p:sldSz cx="15544800" cy="10058400"/>
  <p:notesSz cx="9305925" cy="7019925"/>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07FB83-040F-408A-BC1D-3CDDD975DA65}">
          <p14:sldIdLst>
            <p14:sldId id="609"/>
            <p14:sldId id="619"/>
          </p14:sldIdLst>
        </p14:section>
        <p14:section name="Traps &amp; Syslogs" id="{A7FAF583-2B4B-427E-BB52-F4FA3172C591}">
          <p14:sldIdLst>
            <p14:sldId id="610"/>
            <p14:sldId id="611"/>
            <p14:sldId id="612"/>
            <p14:sldId id="613"/>
            <p14:sldId id="614"/>
            <p14:sldId id="615"/>
            <p14:sldId id="616"/>
            <p14:sldId id="617"/>
            <p14:sldId id="618"/>
            <p14:sldId id="410"/>
          </p14:sldIdLst>
        </p14:section>
        <p14:section name="Assets" id="{8A1810B4-CC8B-441F-A15F-4AA5A382FD8B}">
          <p14:sldIdLst>
            <p14:sldId id="620"/>
            <p14:sldId id="621"/>
            <p14:sldId id="622"/>
            <p14:sldId id="623"/>
            <p14:sldId id="624"/>
            <p14:sldId id="625"/>
            <p14:sldId id="626"/>
            <p14:sldId id="627"/>
            <p14:sldId id="628"/>
            <p14:sldId id="629"/>
            <p14:sldId id="630"/>
            <p14:sldId id="631"/>
            <p14:sldId id="632"/>
            <p14:sldId id="633"/>
            <p14:sldId id="634"/>
            <p14:sldId id="635"/>
            <p14:sldId id="636"/>
            <p14:sldId id="637"/>
          </p14:sldIdLst>
        </p14:section>
        <p14:section name="Views" id="{F55ECC7F-D814-4165-B774-08F0AC8B3FA3}">
          <p14:sldIdLst>
            <p14:sldId id="480"/>
            <p14:sldId id="675"/>
            <p14:sldId id="676"/>
            <p14:sldId id="677"/>
            <p14:sldId id="678"/>
            <p14:sldId id="679"/>
            <p14:sldId id="680"/>
            <p14:sldId id="681"/>
            <p14:sldId id="682"/>
            <p14:sldId id="683"/>
            <p14:sldId id="684"/>
            <p14:sldId id="685"/>
            <p14:sldId id="686"/>
            <p14:sldId id="687"/>
            <p14:sldId id="688"/>
            <p14:sldId id="689"/>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Lst>
        </p14:section>
        <p14:section name="Event Console" id="{75935E6C-D244-4A0B-ACA2-0365D9BA51CD}">
          <p14:sldIdLst>
            <p14:sldId id="525"/>
            <p14:sldId id="659"/>
            <p14:sldId id="660"/>
            <p14:sldId id="661"/>
            <p14:sldId id="662"/>
            <p14:sldId id="663"/>
            <p14:sldId id="664"/>
            <p14:sldId id="665"/>
            <p14:sldId id="666"/>
            <p14:sldId id="667"/>
            <p14:sldId id="668"/>
            <p14:sldId id="669"/>
            <p14:sldId id="670"/>
            <p14:sldId id="671"/>
            <p14:sldId id="672"/>
            <p14:sldId id="673"/>
            <p14:sldId id="541"/>
            <p14:sldId id="542"/>
            <p14:sldId id="543"/>
          </p14:sldIdLst>
        </p14:section>
        <p14:section name="Ticket Console" id="{2B2BF94B-BB88-4695-82CE-7163A0621B31}">
          <p14:sldIdLst>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Lst>
        </p14:section>
        <p14:section name="Reports" id="{54FC4A17-BB58-45A7-AB9F-9C2CAF43D158}">
          <p14:sldIdLst>
            <p14:sldId id="546"/>
            <p14:sldId id="547"/>
            <p14:sldId id="548"/>
            <p14:sldId id="549"/>
            <p14:sldId id="550"/>
            <p14:sldId id="551"/>
            <p14:sldId id="552"/>
            <p14:sldId id="553"/>
            <p14:sldId id="554"/>
            <p14:sldId id="555"/>
            <p14:sldId id="556"/>
            <p14:sldId id="557"/>
            <p14:sldId id="558"/>
            <p14:sldId id="559"/>
            <p14:sldId id="560"/>
            <p14:sldId id="561"/>
            <p14:sldId id="562"/>
          </p14:sldIdLst>
        </p14:section>
        <p14:section name="Runbook" id="{37A33AD6-081C-4D1F-BF09-198FBEB53E16}">
          <p14:sldIdLst>
            <p14:sldId id="564"/>
            <p14:sldId id="690"/>
            <p14:sldId id="691"/>
            <p14:sldId id="692"/>
            <p14:sldId id="693"/>
            <p14:sldId id="694"/>
            <p14:sldId id="695"/>
            <p14:sldId id="696"/>
            <p14:sldId id="697"/>
            <p14:sldId id="698"/>
            <p14:sldId id="699"/>
            <p14:sldId id="700"/>
            <p14:sldId id="701"/>
            <p14:sldId id="702"/>
            <p14:sldId id="703"/>
            <p14:sldId id="704"/>
          </p14:sldIdLst>
        </p14:section>
        <p14:section name="Dashboards" id="{D7040C08-E2AC-4493-90CE-E928F8CABF10}">
          <p14:sldIdLst>
            <p14:sldId id="582"/>
            <p14:sldId id="705"/>
            <p14:sldId id="706"/>
            <p14:sldId id="707"/>
            <p14:sldId id="708"/>
            <p14:sldId id="709"/>
            <p14:sldId id="710"/>
            <p14:sldId id="711"/>
            <p14:sldId id="712"/>
            <p14:sldId id="713"/>
            <p14:sldId id="714"/>
            <p14:sldId id="716"/>
            <p14:sldId id="717"/>
            <p14:sldId id="718"/>
            <p14:sldId id="719"/>
            <p14:sldId id="720"/>
            <p14:sldId id="721"/>
            <p14:sldId id="722"/>
            <p14:sldId id="723"/>
            <p14:sldId id="724"/>
            <p14:sldId id="725"/>
            <p14:sldId id="726"/>
            <p14:sldId id="727"/>
            <p14:sldId id="6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3168">
          <p15:clr>
            <a:srgbClr val="A4A3A4"/>
          </p15:clr>
        </p15:guide>
        <p15:guide id="4" pos="48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976"/>
    <a:srgbClr val="2273A2"/>
    <a:srgbClr val="732FB0"/>
    <a:srgbClr val="5F2FB0"/>
    <a:srgbClr val="7BDD8D"/>
    <a:srgbClr val="51B66F"/>
    <a:srgbClr val="7BDC5C"/>
    <a:srgbClr val="7566B6"/>
    <a:srgbClr val="074E89"/>
    <a:srgbClr val="F0C8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26" autoAdjust="0"/>
    <p:restoredTop sz="94660"/>
  </p:normalViewPr>
  <p:slideViewPr>
    <p:cSldViewPr snapToGrid="0" snapToObjects="1">
      <p:cViewPr varScale="1">
        <p:scale>
          <a:sx n="51" d="100"/>
          <a:sy n="51" d="100"/>
        </p:scale>
        <p:origin x="558" y="90"/>
      </p:cViewPr>
      <p:guideLst>
        <p:guide orient="horz" pos="2160"/>
        <p:guide pos="2880"/>
        <p:guide orient="horz" pos="3168"/>
        <p:guide pos="4896"/>
      </p:guideLst>
    </p:cSldViewPr>
  </p:slideViewPr>
  <p:notesTextViewPr>
    <p:cViewPr>
      <p:scale>
        <a:sx n="100" d="100"/>
        <a:sy n="100" d="100"/>
      </p:scale>
      <p:origin x="0" y="0"/>
    </p:cViewPr>
  </p:notesTextViewPr>
  <p:sorterViewPr>
    <p:cViewPr>
      <p:scale>
        <a:sx n="100" d="100"/>
        <a:sy n="100" d="100"/>
      </p:scale>
      <p:origin x="0" y="-45888"/>
    </p:cViewPr>
  </p:sorterViewPr>
  <p:notesViewPr>
    <p:cSldViewPr snapToGrid="0" snapToObjects="1">
      <p:cViewPr varScale="1">
        <p:scale>
          <a:sx n="92" d="100"/>
          <a:sy n="92" d="100"/>
        </p:scale>
        <p:origin x="373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C1128B-4641-4ADE-961F-0023A0A2A4F5}"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FC62E24F-84FF-400D-BD0C-5C5871647E1D}">
      <dgm:prSet phldrT="[Text]"/>
      <dgm:spPr/>
      <dgm:t>
        <a:bodyPr/>
        <a:lstStyle/>
        <a:p>
          <a:r>
            <a:rPr lang="en-US" smtClean="0"/>
            <a:t>ScienceLogic</a:t>
          </a:r>
          <a:endParaRPr lang="en-US" dirty="0"/>
        </a:p>
      </dgm:t>
    </dgm:pt>
    <dgm:pt modelId="{D59C3904-AE70-4F6A-8294-E404CF9A0567}" type="parTrans" cxnId="{7FF06D92-EC2E-4031-B3AA-5C695C0FF8C9}">
      <dgm:prSet/>
      <dgm:spPr/>
      <dgm:t>
        <a:bodyPr/>
        <a:lstStyle/>
        <a:p>
          <a:endParaRPr lang="en-US"/>
        </a:p>
      </dgm:t>
    </dgm:pt>
    <dgm:pt modelId="{F1CAE053-221B-4BCD-89AD-C8E4509FD1E3}" type="sibTrans" cxnId="{7FF06D92-EC2E-4031-B3AA-5C695C0FF8C9}">
      <dgm:prSet/>
      <dgm:spPr/>
      <dgm:t>
        <a:bodyPr/>
        <a:lstStyle/>
        <a:p>
          <a:endParaRPr lang="en-US"/>
        </a:p>
      </dgm:t>
    </dgm:pt>
    <dgm:pt modelId="{2FD4945D-26E8-4821-A544-BD0E36544C59}">
      <dgm:prSet phldrT="[Text]"/>
      <dgm:spPr>
        <a:solidFill>
          <a:schemeClr val="bg1">
            <a:lumMod val="85000"/>
          </a:schemeClr>
        </a:solidFill>
        <a:ln cap="sq">
          <a:solidFill>
            <a:srgbClr val="0070C0"/>
          </a:solidFill>
          <a:round/>
        </a:ln>
      </dgm:spPr>
      <dgm:t>
        <a:bodyPr/>
        <a:lstStyle/>
        <a:p>
          <a:r>
            <a:rPr lang="en-US" dirty="0" smtClean="0">
              <a:solidFill>
                <a:schemeClr val="accent6"/>
              </a:solidFill>
            </a:rPr>
            <a:t>Syslog</a:t>
          </a:r>
        </a:p>
        <a:p>
          <a:r>
            <a:rPr lang="en-US" dirty="0" smtClean="0">
              <a:solidFill>
                <a:schemeClr val="accent6"/>
              </a:solidFill>
            </a:rPr>
            <a:t>Message</a:t>
          </a:r>
          <a:endParaRPr lang="en-US" dirty="0">
            <a:solidFill>
              <a:schemeClr val="accent6"/>
            </a:solidFill>
          </a:endParaRPr>
        </a:p>
      </dgm:t>
    </dgm:pt>
    <dgm:pt modelId="{788174E2-7569-4036-9B2B-948EF1B5B72F}" type="parTrans" cxnId="{3116376C-AF5E-4CE7-8654-031F758F1909}">
      <dgm:prSet/>
      <dgm:spPr/>
      <dgm:t>
        <a:bodyPr/>
        <a:lstStyle/>
        <a:p>
          <a:endParaRPr lang="en-US"/>
        </a:p>
      </dgm:t>
    </dgm:pt>
    <dgm:pt modelId="{5D449BB6-E3AD-4130-A33C-0C3D7B8C8030}" type="sibTrans" cxnId="{3116376C-AF5E-4CE7-8654-031F758F1909}">
      <dgm:prSet/>
      <dgm:spPr/>
      <dgm:t>
        <a:bodyPr/>
        <a:lstStyle/>
        <a:p>
          <a:endParaRPr lang="en-US"/>
        </a:p>
      </dgm:t>
    </dgm:pt>
    <dgm:pt modelId="{CA23A470-2DAF-4DE9-8BD9-1D88C69251A7}">
      <dgm:prSet phldrT="[Text]"/>
      <dgm:spPr>
        <a:solidFill>
          <a:schemeClr val="bg1">
            <a:lumMod val="85000"/>
          </a:schemeClr>
        </a:solidFill>
        <a:ln cap="sq">
          <a:solidFill>
            <a:srgbClr val="0070C0"/>
          </a:solidFill>
          <a:round/>
        </a:ln>
      </dgm:spPr>
      <dgm:t>
        <a:bodyPr/>
        <a:lstStyle/>
        <a:p>
          <a:r>
            <a:rPr lang="en-US" dirty="0" smtClean="0">
              <a:solidFill>
                <a:schemeClr val="accent6"/>
              </a:solidFill>
            </a:rPr>
            <a:t>Trap</a:t>
          </a:r>
        </a:p>
        <a:p>
          <a:r>
            <a:rPr lang="en-US" dirty="0" smtClean="0">
              <a:solidFill>
                <a:schemeClr val="accent6"/>
              </a:solidFill>
            </a:rPr>
            <a:t>Message</a:t>
          </a:r>
          <a:endParaRPr lang="en-US" dirty="0">
            <a:solidFill>
              <a:schemeClr val="accent6"/>
            </a:solidFill>
          </a:endParaRPr>
        </a:p>
      </dgm:t>
    </dgm:pt>
    <dgm:pt modelId="{BFFA6F6A-2996-4A8C-8303-50415C24B3C9}" type="parTrans" cxnId="{F34A51C0-9519-449B-90F8-D1148B93DA30}">
      <dgm:prSet/>
      <dgm:spPr/>
      <dgm:t>
        <a:bodyPr/>
        <a:lstStyle/>
        <a:p>
          <a:endParaRPr lang="en-US"/>
        </a:p>
      </dgm:t>
    </dgm:pt>
    <dgm:pt modelId="{4201FECE-4898-431C-8BAA-3F41F69B7D65}" type="sibTrans" cxnId="{F34A51C0-9519-449B-90F8-D1148B93DA30}">
      <dgm:prSet/>
      <dgm:spPr/>
      <dgm:t>
        <a:bodyPr/>
        <a:lstStyle/>
        <a:p>
          <a:endParaRPr lang="en-US"/>
        </a:p>
      </dgm:t>
    </dgm:pt>
    <dgm:pt modelId="{134CBF87-3AEA-40DD-8268-9F44EC157476}">
      <dgm:prSet phldrT="[Text]"/>
      <dgm:spPr>
        <a:solidFill>
          <a:schemeClr val="bg1">
            <a:lumMod val="85000"/>
          </a:schemeClr>
        </a:solidFill>
        <a:ln cap="sq">
          <a:solidFill>
            <a:srgbClr val="0070C0"/>
          </a:solidFill>
          <a:round/>
        </a:ln>
      </dgm:spPr>
      <dgm:t>
        <a:bodyPr/>
        <a:lstStyle/>
        <a:p>
          <a:r>
            <a:rPr lang="en-US" dirty="0" smtClean="0">
              <a:solidFill>
                <a:schemeClr val="accent6"/>
              </a:solidFill>
            </a:rPr>
            <a:t>Email Message</a:t>
          </a:r>
          <a:endParaRPr lang="en-US" dirty="0">
            <a:solidFill>
              <a:schemeClr val="accent6"/>
            </a:solidFill>
          </a:endParaRPr>
        </a:p>
      </dgm:t>
    </dgm:pt>
    <dgm:pt modelId="{DC7F4164-779E-4BEB-8A04-02BBE3F11D51}" type="parTrans" cxnId="{1AA14818-6A81-4346-AD41-20C97E89E741}">
      <dgm:prSet/>
      <dgm:spPr/>
      <dgm:t>
        <a:bodyPr/>
        <a:lstStyle/>
        <a:p>
          <a:endParaRPr lang="en-US"/>
        </a:p>
      </dgm:t>
    </dgm:pt>
    <dgm:pt modelId="{A25678C9-EF26-4F31-8665-F3AF60E318AC}" type="sibTrans" cxnId="{1AA14818-6A81-4346-AD41-20C97E89E741}">
      <dgm:prSet/>
      <dgm:spPr/>
      <dgm:t>
        <a:bodyPr/>
        <a:lstStyle/>
        <a:p>
          <a:endParaRPr lang="en-US"/>
        </a:p>
      </dgm:t>
    </dgm:pt>
    <dgm:pt modelId="{01630539-E259-4DC1-9A57-6153B924A22A}">
      <dgm:prSet phldrT="[Text]"/>
      <dgm:spPr>
        <a:solidFill>
          <a:schemeClr val="bg1">
            <a:lumMod val="85000"/>
          </a:schemeClr>
        </a:solidFill>
        <a:ln cap="sq">
          <a:solidFill>
            <a:srgbClr val="0070C0"/>
          </a:solidFill>
          <a:round/>
        </a:ln>
      </dgm:spPr>
      <dgm:t>
        <a:bodyPr/>
        <a:lstStyle/>
        <a:p>
          <a:r>
            <a:rPr lang="en-US" dirty="0" smtClean="0">
              <a:solidFill>
                <a:schemeClr val="accent6"/>
              </a:solidFill>
            </a:rPr>
            <a:t>API Message</a:t>
          </a:r>
          <a:endParaRPr lang="en-US" dirty="0">
            <a:solidFill>
              <a:schemeClr val="accent6"/>
            </a:solidFill>
          </a:endParaRPr>
        </a:p>
      </dgm:t>
    </dgm:pt>
    <dgm:pt modelId="{E853A7B4-7125-49D0-B141-B5A3C6642C29}" type="parTrans" cxnId="{4B32661C-ED74-4916-B7E1-CA68D7525E5D}">
      <dgm:prSet/>
      <dgm:spPr/>
      <dgm:t>
        <a:bodyPr/>
        <a:lstStyle/>
        <a:p>
          <a:endParaRPr lang="en-US"/>
        </a:p>
      </dgm:t>
    </dgm:pt>
    <dgm:pt modelId="{BC277791-39AE-455C-B521-5AE2BEAA3464}" type="sibTrans" cxnId="{4B32661C-ED74-4916-B7E1-CA68D7525E5D}">
      <dgm:prSet/>
      <dgm:spPr/>
      <dgm:t>
        <a:bodyPr/>
        <a:lstStyle/>
        <a:p>
          <a:endParaRPr lang="en-US"/>
        </a:p>
      </dgm:t>
    </dgm:pt>
    <dgm:pt modelId="{C37CA047-0AA7-4CEA-87C0-001C658F8643}">
      <dgm:prSet phldrT="[Text]"/>
      <dgm:spPr>
        <a:solidFill>
          <a:schemeClr val="bg1">
            <a:lumMod val="85000"/>
          </a:schemeClr>
        </a:solidFill>
        <a:ln cap="sq">
          <a:solidFill>
            <a:srgbClr val="0070C0"/>
          </a:solidFill>
          <a:round/>
        </a:ln>
      </dgm:spPr>
      <dgm:t>
        <a:bodyPr/>
        <a:lstStyle/>
        <a:p>
          <a:r>
            <a:rPr lang="en-US" dirty="0" smtClean="0">
              <a:solidFill>
                <a:schemeClr val="accent6"/>
              </a:solidFill>
            </a:rPr>
            <a:t>Dynamic App Message</a:t>
          </a:r>
          <a:endParaRPr lang="en-US" dirty="0">
            <a:solidFill>
              <a:schemeClr val="accent6"/>
            </a:solidFill>
          </a:endParaRPr>
        </a:p>
      </dgm:t>
    </dgm:pt>
    <dgm:pt modelId="{7DAB19BB-A4E0-4E7E-85E9-7D3EB4A03125}" type="parTrans" cxnId="{C5917AA8-C117-47AF-8E1D-3DAA6EF373E5}">
      <dgm:prSet/>
      <dgm:spPr/>
      <dgm:t>
        <a:bodyPr/>
        <a:lstStyle/>
        <a:p>
          <a:endParaRPr lang="en-US"/>
        </a:p>
      </dgm:t>
    </dgm:pt>
    <dgm:pt modelId="{4294D5BF-AAF0-4BCF-BA72-528876E93098}" type="sibTrans" cxnId="{C5917AA8-C117-47AF-8E1D-3DAA6EF373E5}">
      <dgm:prSet/>
      <dgm:spPr/>
      <dgm:t>
        <a:bodyPr/>
        <a:lstStyle/>
        <a:p>
          <a:endParaRPr lang="en-US"/>
        </a:p>
      </dgm:t>
    </dgm:pt>
    <dgm:pt modelId="{C8C0B054-834E-4C0D-BB69-27B4738FF3ED}">
      <dgm:prSet phldrT="[Text]"/>
      <dgm:spPr>
        <a:solidFill>
          <a:schemeClr val="bg1">
            <a:lumMod val="85000"/>
          </a:schemeClr>
        </a:solidFill>
        <a:ln cap="sq">
          <a:solidFill>
            <a:srgbClr val="0070C0"/>
          </a:solidFill>
          <a:round/>
        </a:ln>
      </dgm:spPr>
      <dgm:t>
        <a:bodyPr/>
        <a:lstStyle/>
        <a:p>
          <a:r>
            <a:rPr lang="en-US" dirty="0" smtClean="0">
              <a:solidFill>
                <a:schemeClr val="accent6"/>
              </a:solidFill>
            </a:rPr>
            <a:t>Internal Message</a:t>
          </a:r>
          <a:endParaRPr lang="en-US" dirty="0">
            <a:solidFill>
              <a:schemeClr val="accent6"/>
            </a:solidFill>
          </a:endParaRPr>
        </a:p>
      </dgm:t>
    </dgm:pt>
    <dgm:pt modelId="{508749F8-85AE-42CE-87B4-122C9623F5CF}" type="parTrans" cxnId="{71D305CC-F808-43C2-BA4B-961A62551364}">
      <dgm:prSet/>
      <dgm:spPr/>
      <dgm:t>
        <a:bodyPr/>
        <a:lstStyle/>
        <a:p>
          <a:endParaRPr lang="en-US"/>
        </a:p>
      </dgm:t>
    </dgm:pt>
    <dgm:pt modelId="{B5430B74-F1A9-4D25-B100-1E29E12059C8}" type="sibTrans" cxnId="{71D305CC-F808-43C2-BA4B-961A62551364}">
      <dgm:prSet/>
      <dgm:spPr/>
      <dgm:t>
        <a:bodyPr/>
        <a:lstStyle/>
        <a:p>
          <a:endParaRPr lang="en-US"/>
        </a:p>
      </dgm:t>
    </dgm:pt>
    <dgm:pt modelId="{DE50E23E-D1CF-4A9B-93C4-8E501E6F06F7}" type="pres">
      <dgm:prSet presAssocID="{34C1128B-4641-4ADE-961F-0023A0A2A4F5}" presName="cycle" presStyleCnt="0">
        <dgm:presLayoutVars>
          <dgm:chMax val="1"/>
          <dgm:dir/>
          <dgm:animLvl val="ctr"/>
          <dgm:resizeHandles val="exact"/>
        </dgm:presLayoutVars>
      </dgm:prSet>
      <dgm:spPr/>
      <dgm:t>
        <a:bodyPr/>
        <a:lstStyle/>
        <a:p>
          <a:endParaRPr lang="en-US"/>
        </a:p>
      </dgm:t>
    </dgm:pt>
    <dgm:pt modelId="{7B4CFCAD-A72C-497D-8D81-93CEAE38D5D8}" type="pres">
      <dgm:prSet presAssocID="{FC62E24F-84FF-400D-BD0C-5C5871647E1D}" presName="centerShape" presStyleLbl="node0" presStyleIdx="0" presStyleCnt="1" custLinFactNeighborY="-9288"/>
      <dgm:spPr/>
      <dgm:t>
        <a:bodyPr/>
        <a:lstStyle/>
        <a:p>
          <a:endParaRPr lang="en-US"/>
        </a:p>
      </dgm:t>
    </dgm:pt>
    <dgm:pt modelId="{99237864-AD33-4512-9A2D-B40912E223E8}" type="pres">
      <dgm:prSet presAssocID="{788174E2-7569-4036-9B2B-948EF1B5B72F}" presName="parTrans" presStyleLbl="bgSibTrans2D1" presStyleIdx="0" presStyleCnt="6"/>
      <dgm:spPr/>
      <dgm:t>
        <a:bodyPr/>
        <a:lstStyle/>
        <a:p>
          <a:endParaRPr lang="en-US"/>
        </a:p>
      </dgm:t>
    </dgm:pt>
    <dgm:pt modelId="{8E76AD96-95F0-4413-B6DC-A7A4602FD55F}" type="pres">
      <dgm:prSet presAssocID="{2FD4945D-26E8-4821-A544-BD0E36544C59}" presName="node" presStyleLbl="node1" presStyleIdx="0" presStyleCnt="6" custScaleX="92968" custScaleY="73478">
        <dgm:presLayoutVars>
          <dgm:bulletEnabled val="1"/>
        </dgm:presLayoutVars>
      </dgm:prSet>
      <dgm:spPr/>
      <dgm:t>
        <a:bodyPr/>
        <a:lstStyle/>
        <a:p>
          <a:endParaRPr lang="en-US"/>
        </a:p>
      </dgm:t>
    </dgm:pt>
    <dgm:pt modelId="{E8128D11-5E0A-4791-9330-1049FF8A6E8F}" type="pres">
      <dgm:prSet presAssocID="{BFFA6F6A-2996-4A8C-8303-50415C24B3C9}" presName="parTrans" presStyleLbl="bgSibTrans2D1" presStyleIdx="1" presStyleCnt="6"/>
      <dgm:spPr/>
      <dgm:t>
        <a:bodyPr/>
        <a:lstStyle/>
        <a:p>
          <a:endParaRPr lang="en-US"/>
        </a:p>
      </dgm:t>
    </dgm:pt>
    <dgm:pt modelId="{59B09740-763C-4CDC-97CE-7E9FE8757864}" type="pres">
      <dgm:prSet presAssocID="{CA23A470-2DAF-4DE9-8BD9-1D88C69251A7}" presName="node" presStyleLbl="node1" presStyleIdx="1" presStyleCnt="6" custScaleX="92968" custScaleY="73478">
        <dgm:presLayoutVars>
          <dgm:bulletEnabled val="1"/>
        </dgm:presLayoutVars>
      </dgm:prSet>
      <dgm:spPr/>
      <dgm:t>
        <a:bodyPr/>
        <a:lstStyle/>
        <a:p>
          <a:endParaRPr lang="en-US"/>
        </a:p>
      </dgm:t>
    </dgm:pt>
    <dgm:pt modelId="{06522B8A-968E-4975-A439-2CE0988DF1EA}" type="pres">
      <dgm:prSet presAssocID="{DC7F4164-779E-4BEB-8A04-02BBE3F11D51}" presName="parTrans" presStyleLbl="bgSibTrans2D1" presStyleIdx="2" presStyleCnt="6"/>
      <dgm:spPr/>
      <dgm:t>
        <a:bodyPr/>
        <a:lstStyle/>
        <a:p>
          <a:endParaRPr lang="en-US"/>
        </a:p>
      </dgm:t>
    </dgm:pt>
    <dgm:pt modelId="{428980F2-F234-4E9D-AE90-6C601F8534FF}" type="pres">
      <dgm:prSet presAssocID="{134CBF87-3AEA-40DD-8268-9F44EC157476}" presName="node" presStyleLbl="node1" presStyleIdx="2" presStyleCnt="6" custScaleX="92968" custScaleY="73478">
        <dgm:presLayoutVars>
          <dgm:bulletEnabled val="1"/>
        </dgm:presLayoutVars>
      </dgm:prSet>
      <dgm:spPr/>
      <dgm:t>
        <a:bodyPr/>
        <a:lstStyle/>
        <a:p>
          <a:endParaRPr lang="en-US"/>
        </a:p>
      </dgm:t>
    </dgm:pt>
    <dgm:pt modelId="{6124DA01-74B0-4497-A320-D715FAFE6963}" type="pres">
      <dgm:prSet presAssocID="{E853A7B4-7125-49D0-B141-B5A3C6642C29}" presName="parTrans" presStyleLbl="bgSibTrans2D1" presStyleIdx="3" presStyleCnt="6"/>
      <dgm:spPr/>
      <dgm:t>
        <a:bodyPr/>
        <a:lstStyle/>
        <a:p>
          <a:endParaRPr lang="en-US"/>
        </a:p>
      </dgm:t>
    </dgm:pt>
    <dgm:pt modelId="{92098464-5F1D-48F4-ABCB-5F4B0575055F}" type="pres">
      <dgm:prSet presAssocID="{01630539-E259-4DC1-9A57-6153B924A22A}" presName="node" presStyleLbl="node1" presStyleIdx="3" presStyleCnt="6" custScaleX="92968" custScaleY="73478">
        <dgm:presLayoutVars>
          <dgm:bulletEnabled val="1"/>
        </dgm:presLayoutVars>
      </dgm:prSet>
      <dgm:spPr/>
      <dgm:t>
        <a:bodyPr/>
        <a:lstStyle/>
        <a:p>
          <a:endParaRPr lang="en-US"/>
        </a:p>
      </dgm:t>
    </dgm:pt>
    <dgm:pt modelId="{FB4AABBD-C3C1-45F8-B095-CFCAB8D6FE73}" type="pres">
      <dgm:prSet presAssocID="{7DAB19BB-A4E0-4E7E-85E9-7D3EB4A03125}" presName="parTrans" presStyleLbl="bgSibTrans2D1" presStyleIdx="4" presStyleCnt="6"/>
      <dgm:spPr/>
      <dgm:t>
        <a:bodyPr/>
        <a:lstStyle/>
        <a:p>
          <a:endParaRPr lang="en-US"/>
        </a:p>
      </dgm:t>
    </dgm:pt>
    <dgm:pt modelId="{1D8C3197-7B2D-48AB-92A0-9ABD970F36AF}" type="pres">
      <dgm:prSet presAssocID="{C37CA047-0AA7-4CEA-87C0-001C658F8643}" presName="node" presStyleLbl="node1" presStyleIdx="4" presStyleCnt="6" custScaleX="92968" custScaleY="73478">
        <dgm:presLayoutVars>
          <dgm:bulletEnabled val="1"/>
        </dgm:presLayoutVars>
      </dgm:prSet>
      <dgm:spPr/>
      <dgm:t>
        <a:bodyPr/>
        <a:lstStyle/>
        <a:p>
          <a:endParaRPr lang="en-US"/>
        </a:p>
      </dgm:t>
    </dgm:pt>
    <dgm:pt modelId="{7D3C3128-3322-43D0-AEB6-B63CAA675494}" type="pres">
      <dgm:prSet presAssocID="{508749F8-85AE-42CE-87B4-122C9623F5CF}" presName="parTrans" presStyleLbl="bgSibTrans2D1" presStyleIdx="5" presStyleCnt="6"/>
      <dgm:spPr/>
      <dgm:t>
        <a:bodyPr/>
        <a:lstStyle/>
        <a:p>
          <a:endParaRPr lang="en-US"/>
        </a:p>
      </dgm:t>
    </dgm:pt>
    <dgm:pt modelId="{D71006DE-C5C7-4B9D-AEAB-D9A986005B6D}" type="pres">
      <dgm:prSet presAssocID="{C8C0B054-834E-4C0D-BB69-27B4738FF3ED}" presName="node" presStyleLbl="node1" presStyleIdx="5" presStyleCnt="6" custScaleX="92968" custScaleY="73478">
        <dgm:presLayoutVars>
          <dgm:bulletEnabled val="1"/>
        </dgm:presLayoutVars>
      </dgm:prSet>
      <dgm:spPr/>
      <dgm:t>
        <a:bodyPr/>
        <a:lstStyle/>
        <a:p>
          <a:endParaRPr lang="en-US"/>
        </a:p>
      </dgm:t>
    </dgm:pt>
  </dgm:ptLst>
  <dgm:cxnLst>
    <dgm:cxn modelId="{B5770377-ED41-4202-B4D5-88C97C3516B8}" type="presOf" srcId="{7DAB19BB-A4E0-4E7E-85E9-7D3EB4A03125}" destId="{FB4AABBD-C3C1-45F8-B095-CFCAB8D6FE73}" srcOrd="0" destOrd="0" presId="urn:microsoft.com/office/officeart/2005/8/layout/radial4"/>
    <dgm:cxn modelId="{7FF06D92-EC2E-4031-B3AA-5C695C0FF8C9}" srcId="{34C1128B-4641-4ADE-961F-0023A0A2A4F5}" destId="{FC62E24F-84FF-400D-BD0C-5C5871647E1D}" srcOrd="0" destOrd="0" parTransId="{D59C3904-AE70-4F6A-8294-E404CF9A0567}" sibTransId="{F1CAE053-221B-4BCD-89AD-C8E4509FD1E3}"/>
    <dgm:cxn modelId="{C5917AA8-C117-47AF-8E1D-3DAA6EF373E5}" srcId="{FC62E24F-84FF-400D-BD0C-5C5871647E1D}" destId="{C37CA047-0AA7-4CEA-87C0-001C658F8643}" srcOrd="4" destOrd="0" parTransId="{7DAB19BB-A4E0-4E7E-85E9-7D3EB4A03125}" sibTransId="{4294D5BF-AAF0-4BCF-BA72-528876E93098}"/>
    <dgm:cxn modelId="{71D305CC-F808-43C2-BA4B-961A62551364}" srcId="{FC62E24F-84FF-400D-BD0C-5C5871647E1D}" destId="{C8C0B054-834E-4C0D-BB69-27B4738FF3ED}" srcOrd="5" destOrd="0" parTransId="{508749F8-85AE-42CE-87B4-122C9623F5CF}" sibTransId="{B5430B74-F1A9-4D25-B100-1E29E12059C8}"/>
    <dgm:cxn modelId="{949BEC93-B771-479C-B470-806EF0BC19A7}" type="presOf" srcId="{788174E2-7569-4036-9B2B-948EF1B5B72F}" destId="{99237864-AD33-4512-9A2D-B40912E223E8}" srcOrd="0" destOrd="0" presId="urn:microsoft.com/office/officeart/2005/8/layout/radial4"/>
    <dgm:cxn modelId="{F2C9BFC3-54AF-4935-90E3-8EB266C1442F}" type="presOf" srcId="{508749F8-85AE-42CE-87B4-122C9623F5CF}" destId="{7D3C3128-3322-43D0-AEB6-B63CAA675494}" srcOrd="0" destOrd="0" presId="urn:microsoft.com/office/officeart/2005/8/layout/radial4"/>
    <dgm:cxn modelId="{E750C603-B90A-42D2-8325-3748A551A7FB}" type="presOf" srcId="{C37CA047-0AA7-4CEA-87C0-001C658F8643}" destId="{1D8C3197-7B2D-48AB-92A0-9ABD970F36AF}" srcOrd="0" destOrd="0" presId="urn:microsoft.com/office/officeart/2005/8/layout/radial4"/>
    <dgm:cxn modelId="{6D600930-8B7B-4095-80F8-04930CE8DFFE}" type="presOf" srcId="{34C1128B-4641-4ADE-961F-0023A0A2A4F5}" destId="{DE50E23E-D1CF-4A9B-93C4-8E501E6F06F7}" srcOrd="0" destOrd="0" presId="urn:microsoft.com/office/officeart/2005/8/layout/radial4"/>
    <dgm:cxn modelId="{60C9EA3C-8EA8-420F-B055-453343ABCD0E}" type="presOf" srcId="{C8C0B054-834E-4C0D-BB69-27B4738FF3ED}" destId="{D71006DE-C5C7-4B9D-AEAB-D9A986005B6D}" srcOrd="0" destOrd="0" presId="urn:microsoft.com/office/officeart/2005/8/layout/radial4"/>
    <dgm:cxn modelId="{1AA14818-6A81-4346-AD41-20C97E89E741}" srcId="{FC62E24F-84FF-400D-BD0C-5C5871647E1D}" destId="{134CBF87-3AEA-40DD-8268-9F44EC157476}" srcOrd="2" destOrd="0" parTransId="{DC7F4164-779E-4BEB-8A04-02BBE3F11D51}" sibTransId="{A25678C9-EF26-4F31-8665-F3AF60E318AC}"/>
    <dgm:cxn modelId="{F34A51C0-9519-449B-90F8-D1148B93DA30}" srcId="{FC62E24F-84FF-400D-BD0C-5C5871647E1D}" destId="{CA23A470-2DAF-4DE9-8BD9-1D88C69251A7}" srcOrd="1" destOrd="0" parTransId="{BFFA6F6A-2996-4A8C-8303-50415C24B3C9}" sibTransId="{4201FECE-4898-431C-8BAA-3F41F69B7D65}"/>
    <dgm:cxn modelId="{EE5B2D64-31BB-4FC3-B01F-8E892838DAAE}" type="presOf" srcId="{01630539-E259-4DC1-9A57-6153B924A22A}" destId="{92098464-5F1D-48F4-ABCB-5F4B0575055F}" srcOrd="0" destOrd="0" presId="urn:microsoft.com/office/officeart/2005/8/layout/radial4"/>
    <dgm:cxn modelId="{ABF9634A-F9C2-4779-B95F-198C42E6AEB1}" type="presOf" srcId="{134CBF87-3AEA-40DD-8268-9F44EC157476}" destId="{428980F2-F234-4E9D-AE90-6C601F8534FF}" srcOrd="0" destOrd="0" presId="urn:microsoft.com/office/officeart/2005/8/layout/radial4"/>
    <dgm:cxn modelId="{5DE627DF-1EBF-444B-A4D3-69766DA8C52F}" type="presOf" srcId="{CA23A470-2DAF-4DE9-8BD9-1D88C69251A7}" destId="{59B09740-763C-4CDC-97CE-7E9FE8757864}" srcOrd="0" destOrd="0" presId="urn:microsoft.com/office/officeart/2005/8/layout/radial4"/>
    <dgm:cxn modelId="{3620CCD9-3136-4544-A323-E423132A5906}" type="presOf" srcId="{E853A7B4-7125-49D0-B141-B5A3C6642C29}" destId="{6124DA01-74B0-4497-A320-D715FAFE6963}" srcOrd="0" destOrd="0" presId="urn:microsoft.com/office/officeart/2005/8/layout/radial4"/>
    <dgm:cxn modelId="{B6B7C441-3C63-4ADE-A40D-F5A4CA43CBDB}" type="presOf" srcId="{DC7F4164-779E-4BEB-8A04-02BBE3F11D51}" destId="{06522B8A-968E-4975-A439-2CE0988DF1EA}" srcOrd="0" destOrd="0" presId="urn:microsoft.com/office/officeart/2005/8/layout/radial4"/>
    <dgm:cxn modelId="{4B32661C-ED74-4916-B7E1-CA68D7525E5D}" srcId="{FC62E24F-84FF-400D-BD0C-5C5871647E1D}" destId="{01630539-E259-4DC1-9A57-6153B924A22A}" srcOrd="3" destOrd="0" parTransId="{E853A7B4-7125-49D0-B141-B5A3C6642C29}" sibTransId="{BC277791-39AE-455C-B521-5AE2BEAA3464}"/>
    <dgm:cxn modelId="{4A415FA1-37E1-4135-8DC8-A55A347299E5}" type="presOf" srcId="{FC62E24F-84FF-400D-BD0C-5C5871647E1D}" destId="{7B4CFCAD-A72C-497D-8D81-93CEAE38D5D8}" srcOrd="0" destOrd="0" presId="urn:microsoft.com/office/officeart/2005/8/layout/radial4"/>
    <dgm:cxn modelId="{7E4CD7B3-81B8-46B9-9567-10C5E8D9984D}" type="presOf" srcId="{2FD4945D-26E8-4821-A544-BD0E36544C59}" destId="{8E76AD96-95F0-4413-B6DC-A7A4602FD55F}" srcOrd="0" destOrd="0" presId="urn:microsoft.com/office/officeart/2005/8/layout/radial4"/>
    <dgm:cxn modelId="{3116376C-AF5E-4CE7-8654-031F758F1909}" srcId="{FC62E24F-84FF-400D-BD0C-5C5871647E1D}" destId="{2FD4945D-26E8-4821-A544-BD0E36544C59}" srcOrd="0" destOrd="0" parTransId="{788174E2-7569-4036-9B2B-948EF1B5B72F}" sibTransId="{5D449BB6-E3AD-4130-A33C-0C3D7B8C8030}"/>
    <dgm:cxn modelId="{890EB94C-8D86-4B52-8B4C-40023E7FBCC9}" type="presOf" srcId="{BFFA6F6A-2996-4A8C-8303-50415C24B3C9}" destId="{E8128D11-5E0A-4791-9330-1049FF8A6E8F}" srcOrd="0" destOrd="0" presId="urn:microsoft.com/office/officeart/2005/8/layout/radial4"/>
    <dgm:cxn modelId="{191AE174-990E-4661-AF3D-4A185EBFDC99}" type="presParOf" srcId="{DE50E23E-D1CF-4A9B-93C4-8E501E6F06F7}" destId="{7B4CFCAD-A72C-497D-8D81-93CEAE38D5D8}" srcOrd="0" destOrd="0" presId="urn:microsoft.com/office/officeart/2005/8/layout/radial4"/>
    <dgm:cxn modelId="{C6EDE392-042C-4F12-AB98-E74B1A64FACE}" type="presParOf" srcId="{DE50E23E-D1CF-4A9B-93C4-8E501E6F06F7}" destId="{99237864-AD33-4512-9A2D-B40912E223E8}" srcOrd="1" destOrd="0" presId="urn:microsoft.com/office/officeart/2005/8/layout/radial4"/>
    <dgm:cxn modelId="{6959B072-7160-4D7A-972F-3BFE375B3BFB}" type="presParOf" srcId="{DE50E23E-D1CF-4A9B-93C4-8E501E6F06F7}" destId="{8E76AD96-95F0-4413-B6DC-A7A4602FD55F}" srcOrd="2" destOrd="0" presId="urn:microsoft.com/office/officeart/2005/8/layout/radial4"/>
    <dgm:cxn modelId="{E5482EDC-A27E-4964-A000-CDEC5E7E5FAA}" type="presParOf" srcId="{DE50E23E-D1CF-4A9B-93C4-8E501E6F06F7}" destId="{E8128D11-5E0A-4791-9330-1049FF8A6E8F}" srcOrd="3" destOrd="0" presId="urn:microsoft.com/office/officeart/2005/8/layout/radial4"/>
    <dgm:cxn modelId="{02371991-8B8B-43A7-8CA1-6A08EDAA4B15}" type="presParOf" srcId="{DE50E23E-D1CF-4A9B-93C4-8E501E6F06F7}" destId="{59B09740-763C-4CDC-97CE-7E9FE8757864}" srcOrd="4" destOrd="0" presId="urn:microsoft.com/office/officeart/2005/8/layout/radial4"/>
    <dgm:cxn modelId="{A0054B51-6E6D-4AF5-9DA5-4582F7B1D185}" type="presParOf" srcId="{DE50E23E-D1CF-4A9B-93C4-8E501E6F06F7}" destId="{06522B8A-968E-4975-A439-2CE0988DF1EA}" srcOrd="5" destOrd="0" presId="urn:microsoft.com/office/officeart/2005/8/layout/radial4"/>
    <dgm:cxn modelId="{A35C2DB4-A2AC-4D76-93CC-A4F8FA2EE376}" type="presParOf" srcId="{DE50E23E-D1CF-4A9B-93C4-8E501E6F06F7}" destId="{428980F2-F234-4E9D-AE90-6C601F8534FF}" srcOrd="6" destOrd="0" presId="urn:microsoft.com/office/officeart/2005/8/layout/radial4"/>
    <dgm:cxn modelId="{DA01A6B0-052F-4474-AF27-A2E95D4AE7C7}" type="presParOf" srcId="{DE50E23E-D1CF-4A9B-93C4-8E501E6F06F7}" destId="{6124DA01-74B0-4497-A320-D715FAFE6963}" srcOrd="7" destOrd="0" presId="urn:microsoft.com/office/officeart/2005/8/layout/radial4"/>
    <dgm:cxn modelId="{15105D90-90E8-4736-8004-7AFEF5237875}" type="presParOf" srcId="{DE50E23E-D1CF-4A9B-93C4-8E501E6F06F7}" destId="{92098464-5F1D-48F4-ABCB-5F4B0575055F}" srcOrd="8" destOrd="0" presId="urn:microsoft.com/office/officeart/2005/8/layout/radial4"/>
    <dgm:cxn modelId="{1FFD208A-2293-4763-96A2-FCF5BF1E4A5C}" type="presParOf" srcId="{DE50E23E-D1CF-4A9B-93C4-8E501E6F06F7}" destId="{FB4AABBD-C3C1-45F8-B095-CFCAB8D6FE73}" srcOrd="9" destOrd="0" presId="urn:microsoft.com/office/officeart/2005/8/layout/radial4"/>
    <dgm:cxn modelId="{6AD1D327-9CCD-420E-B3E6-439BFE01761C}" type="presParOf" srcId="{DE50E23E-D1CF-4A9B-93C4-8E501E6F06F7}" destId="{1D8C3197-7B2D-48AB-92A0-9ABD970F36AF}" srcOrd="10" destOrd="0" presId="urn:microsoft.com/office/officeart/2005/8/layout/radial4"/>
    <dgm:cxn modelId="{A332F88A-6E23-4D6C-8850-3C4082370E25}" type="presParOf" srcId="{DE50E23E-D1CF-4A9B-93C4-8E501E6F06F7}" destId="{7D3C3128-3322-43D0-AEB6-B63CAA675494}" srcOrd="11" destOrd="0" presId="urn:microsoft.com/office/officeart/2005/8/layout/radial4"/>
    <dgm:cxn modelId="{C21872D3-3885-4574-B368-4A2190D3DA2A}" type="presParOf" srcId="{DE50E23E-D1CF-4A9B-93C4-8E501E6F06F7}" destId="{D71006DE-C5C7-4B9D-AEAB-D9A986005B6D}"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5271204" y="6667711"/>
            <a:ext cx="4032568" cy="350996"/>
          </a:xfrm>
          <a:prstGeom prst="rect">
            <a:avLst/>
          </a:prstGeom>
        </p:spPr>
        <p:txBody>
          <a:bodyPr vert="horz" lIns="93277" tIns="46639" rIns="93277" bIns="46639" rtlCol="0" anchor="b"/>
          <a:lstStyle>
            <a:lvl1pPr algn="r">
              <a:defRPr sz="1200"/>
            </a:lvl1pPr>
          </a:lstStyle>
          <a:p>
            <a:fld id="{4C1E0120-CD94-CE44-B3A1-EEC307E4519B}" type="slidenum">
              <a:rPr lang="en-US" smtClean="0"/>
              <a:t>‹#›</a:t>
            </a:fld>
            <a:endParaRPr lang="en-US"/>
          </a:p>
        </p:txBody>
      </p:sp>
    </p:spTree>
    <p:extLst>
      <p:ext uri="{BB962C8B-B14F-4D97-AF65-F5344CB8AC3E}">
        <p14:creationId xmlns:p14="http://schemas.microsoft.com/office/powerpoint/2010/main" val="2530079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2568" cy="350996"/>
          </a:xfrm>
          <a:prstGeom prst="rect">
            <a:avLst/>
          </a:prstGeom>
        </p:spPr>
        <p:txBody>
          <a:bodyPr vert="horz" lIns="93277" tIns="46639" rIns="93277" bIns="46639" rtlCol="0"/>
          <a:lstStyle>
            <a:lvl1pPr algn="l">
              <a:defRPr sz="1200"/>
            </a:lvl1pPr>
          </a:lstStyle>
          <a:p>
            <a:endParaRPr lang="en-US"/>
          </a:p>
        </p:txBody>
      </p:sp>
      <p:sp>
        <p:nvSpPr>
          <p:cNvPr id="3" name="Date Placeholder 2"/>
          <p:cNvSpPr>
            <a:spLocks noGrp="1"/>
          </p:cNvSpPr>
          <p:nvPr>
            <p:ph type="dt" idx="1"/>
          </p:nvPr>
        </p:nvSpPr>
        <p:spPr>
          <a:xfrm>
            <a:off x="5271204" y="0"/>
            <a:ext cx="4032568" cy="350996"/>
          </a:xfrm>
          <a:prstGeom prst="rect">
            <a:avLst/>
          </a:prstGeom>
        </p:spPr>
        <p:txBody>
          <a:bodyPr vert="horz" lIns="93277" tIns="46639" rIns="93277" bIns="46639" rtlCol="0"/>
          <a:lstStyle>
            <a:lvl1pPr algn="r">
              <a:defRPr sz="1200"/>
            </a:lvl1pPr>
          </a:lstStyle>
          <a:p>
            <a:fld id="{87FA8AAA-E0EB-4657-A127-6A0C716A7B67}" type="datetimeFigureOut">
              <a:rPr lang="en-US" smtClean="0"/>
              <a:t>6/14/2015</a:t>
            </a:fld>
            <a:endParaRPr lang="en-US"/>
          </a:p>
        </p:txBody>
      </p:sp>
      <p:sp>
        <p:nvSpPr>
          <p:cNvPr id="4" name="Slide Image Placeholder 3"/>
          <p:cNvSpPr>
            <a:spLocks noGrp="1" noRot="1" noChangeAspect="1"/>
          </p:cNvSpPr>
          <p:nvPr>
            <p:ph type="sldImg" idx="2"/>
          </p:nvPr>
        </p:nvSpPr>
        <p:spPr>
          <a:xfrm>
            <a:off x="2619375" y="527050"/>
            <a:ext cx="4067175" cy="2632075"/>
          </a:xfrm>
          <a:prstGeom prst="rect">
            <a:avLst/>
          </a:prstGeom>
          <a:noFill/>
          <a:ln w="12700">
            <a:solidFill>
              <a:prstClr val="black"/>
            </a:solidFill>
          </a:ln>
        </p:spPr>
        <p:txBody>
          <a:bodyPr vert="horz" lIns="93277" tIns="46639" rIns="93277" bIns="46639" rtlCol="0" anchor="ctr"/>
          <a:lstStyle/>
          <a:p>
            <a:endParaRPr lang="en-US"/>
          </a:p>
        </p:txBody>
      </p:sp>
      <p:sp>
        <p:nvSpPr>
          <p:cNvPr id="5" name="Notes Placeholder 4"/>
          <p:cNvSpPr>
            <a:spLocks noGrp="1"/>
          </p:cNvSpPr>
          <p:nvPr>
            <p:ph type="body" sz="quarter" idx="3"/>
          </p:nvPr>
        </p:nvSpPr>
        <p:spPr>
          <a:xfrm>
            <a:off x="930593" y="3334465"/>
            <a:ext cx="7444740" cy="3158966"/>
          </a:xfrm>
          <a:prstGeom prst="rect">
            <a:avLst/>
          </a:prstGeom>
        </p:spPr>
        <p:txBody>
          <a:bodyPr vert="horz" lIns="93277" tIns="46639" rIns="93277" bIns="4663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67711"/>
            <a:ext cx="4032568" cy="350996"/>
          </a:xfrm>
          <a:prstGeom prst="rect">
            <a:avLst/>
          </a:prstGeom>
        </p:spPr>
        <p:txBody>
          <a:bodyPr vert="horz" lIns="93277" tIns="46639" rIns="93277" bIns="46639" rtlCol="0" anchor="b"/>
          <a:lstStyle>
            <a:lvl1pPr algn="l">
              <a:defRPr sz="1200"/>
            </a:lvl1pPr>
          </a:lstStyle>
          <a:p>
            <a:endParaRPr lang="en-US"/>
          </a:p>
        </p:txBody>
      </p:sp>
      <p:sp>
        <p:nvSpPr>
          <p:cNvPr id="7" name="Slide Number Placeholder 6"/>
          <p:cNvSpPr>
            <a:spLocks noGrp="1"/>
          </p:cNvSpPr>
          <p:nvPr>
            <p:ph type="sldNum" sz="quarter" idx="5"/>
          </p:nvPr>
        </p:nvSpPr>
        <p:spPr>
          <a:xfrm>
            <a:off x="5271204" y="6667711"/>
            <a:ext cx="4032568" cy="350996"/>
          </a:xfrm>
          <a:prstGeom prst="rect">
            <a:avLst/>
          </a:prstGeom>
        </p:spPr>
        <p:txBody>
          <a:bodyPr vert="horz" lIns="93277" tIns="46639" rIns="93277" bIns="46639" rtlCol="0" anchor="b"/>
          <a:lstStyle>
            <a:lvl1pPr algn="r">
              <a:defRPr sz="1200"/>
            </a:lvl1pPr>
          </a:lstStyle>
          <a:p>
            <a:fld id="{C0616333-006A-40EF-8790-5A33B30269E5}" type="slidenum">
              <a:rPr lang="en-US" smtClean="0"/>
              <a:t>‹#›</a:t>
            </a:fld>
            <a:endParaRPr lang="en-US"/>
          </a:p>
        </p:txBody>
      </p:sp>
    </p:spTree>
    <p:extLst>
      <p:ext uri="{BB962C8B-B14F-4D97-AF65-F5344CB8AC3E}">
        <p14:creationId xmlns:p14="http://schemas.microsoft.com/office/powerpoint/2010/main" val="3575557705"/>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a:t>
            </a:r>
            <a:r>
              <a:rPr lang="en-US" dirty="0" smtClean="0">
                <a:solidFill>
                  <a:prstClr val="black"/>
                </a:solidFill>
                <a:cs typeface="Arial" charset="0"/>
              </a:rPr>
              <a:t>2010, </a:t>
            </a:r>
            <a:r>
              <a:rPr lang="en-US" dirty="0">
                <a:solidFill>
                  <a:prstClr val="black"/>
                </a:solidFill>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279CF2AF-E6C8-4A6E-BE63-457E79F4F4E4}" type="slidenum">
              <a:rPr lang="en-US">
                <a:solidFill>
                  <a:prstClr val="black"/>
                </a:solidFill>
              </a:rPr>
              <a:pPr/>
              <a:t>13</a:t>
            </a:fld>
            <a:endParaRPr lang="en-US" dirty="0">
              <a:solidFill>
                <a:prstClr val="black"/>
              </a:solidFill>
            </a:endParaRPr>
          </a:p>
        </p:txBody>
      </p:sp>
      <p:sp>
        <p:nvSpPr>
          <p:cNvPr id="333826" name="Rectangle 2"/>
          <p:cNvSpPr>
            <a:spLocks noGrp="1" noRot="1" noChangeAspect="1" noChangeArrowheads="1" noTextEdit="1"/>
          </p:cNvSpPr>
          <p:nvPr>
            <p:ph type="sldImg"/>
          </p:nvPr>
        </p:nvSpPr>
        <p:spPr>
          <a:xfrm>
            <a:off x="1082675" y="1162050"/>
            <a:ext cx="4845050" cy="3136900"/>
          </a:xfrm>
          <a:ln/>
        </p:spPr>
      </p:sp>
      <p:sp>
        <p:nvSpPr>
          <p:cNvPr id="33382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64061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In addition, in the ScienceLogic Views tab, you can view a NOC Screen. A NOC Screen is a custom graph of performance data collected by one or more Management Templates. A NOC Screen can be sized for display on a large monitor in a NOC.</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60754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latin typeface="Futura Md" pitchFamily="34" charset="0"/>
              </a:rPr>
              <a:t>  Reset. Resets the default display. Any unsaved changes are removed.</a:t>
            </a:r>
          </a:p>
          <a:p>
            <a:pPr>
              <a:buFont typeface="Arial" pitchFamily="34" charset="0"/>
              <a:buChar char="•"/>
            </a:pPr>
            <a:r>
              <a:rPr lang="en-US" dirty="0" smtClean="0">
                <a:latin typeface="Futura Md" pitchFamily="34" charset="0"/>
              </a:rPr>
              <a:t>  Kiosk. Spawns a new page, where the map appears in full-screen. This display model is helpful in NOC environments.</a:t>
            </a:r>
          </a:p>
          <a:p>
            <a:pPr>
              <a:buFont typeface="Arial" pitchFamily="34" charset="0"/>
              <a:buChar char="•"/>
            </a:pPr>
            <a:r>
              <a:rPr lang="en-US" dirty="0" smtClean="0">
                <a:latin typeface="Futura Md" pitchFamily="34" charset="0"/>
              </a:rPr>
              <a:t>  Lock Icon. Toggles on and off the display of the menu at the left of the pane and the menu at the top of the pane. When the lock icon appears in white, the menu is "locked" and will continue to be displayed in the pane. When the lock icon appears in gray, the menu is displayed only when you are working in the menu. To make the hidden menu appear again, mouse over the border where the menu resides.</a:t>
            </a:r>
          </a:p>
          <a:p>
            <a:pPr>
              <a:buFont typeface="Arial" pitchFamily="34" charset="0"/>
              <a:buChar char="•"/>
            </a:pPr>
            <a:r>
              <a:rPr lang="en-US" dirty="0" smtClean="0">
                <a:latin typeface="Futura Md" pitchFamily="34" charset="0"/>
              </a:rPr>
              <a:t>  Select a Network drop-down field. Lists all IP networks discovered by ScienceLogic. Selecting an IP network displays its map. The blank field to the left of the network list allows you to "find while you type". You can enter a partial IP address, full IP address, partial network mask, or full network mask, and the list of networks in the network drop-down will be filtered to match the partial or full IP address or network mask.</a:t>
            </a:r>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12876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latin typeface="Futura Md" pitchFamily="34" charset="0"/>
              </a:rPr>
              <a:t>  Reset. Resets the default display. Any unsaved changes are removed.</a:t>
            </a:r>
          </a:p>
          <a:p>
            <a:pPr>
              <a:buFont typeface="Arial" pitchFamily="34" charset="0"/>
              <a:buChar char="•"/>
            </a:pPr>
            <a:r>
              <a:rPr lang="en-US" dirty="0" smtClean="0">
                <a:latin typeface="Futura Md" pitchFamily="34" charset="0"/>
              </a:rPr>
              <a:t>  Kiosk. Spawns a new page, where the map appears in full-screen. This display model is helpful in NOC environments.</a:t>
            </a:r>
          </a:p>
          <a:p>
            <a:pPr>
              <a:buFont typeface="Arial" pitchFamily="34" charset="0"/>
              <a:buChar char="•"/>
            </a:pPr>
            <a:r>
              <a:rPr lang="en-US" dirty="0" smtClean="0">
                <a:latin typeface="Futura Md" pitchFamily="34" charset="0"/>
              </a:rPr>
              <a:t>  Lock Icon. Toggles on and off the display of the menu at the left of the pane and the menu at the top of the pane. When the lock icon appears in white, the menu is "locked" and will continue to be displayed in the pane. When the lock icon appears in gray, the menu is displayed only when you are working in the menu. To make the hidden menu appear again, mouse over the border where the menu resides.</a:t>
            </a:r>
          </a:p>
          <a:p>
            <a:pPr>
              <a:buFont typeface="Arial" pitchFamily="34" charset="0"/>
              <a:buChar char="•"/>
            </a:pPr>
            <a:r>
              <a:rPr lang="en-US" dirty="0" smtClean="0">
                <a:latin typeface="Futura Md" pitchFamily="34" charset="0"/>
              </a:rPr>
              <a:t>  Select a Network drop-down field. Lists all IP networks discovered by ScienceLogic. Selecting an IP network displays its map. The blank field to the left of the network list allows you to "find while you type". You can enter a partial IP address, full IP address, partial network mask, or full network mask, and the list of networks in the network drop-down will be filtered to match the partial or full IP address or network mask.</a:t>
            </a:r>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599708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latin typeface="Futura Md" pitchFamily="34" charset="0"/>
              </a:rPr>
              <a:t>  Reset. Resets the default display. Any unsaved changes are removed.</a:t>
            </a:r>
          </a:p>
          <a:p>
            <a:pPr>
              <a:buFont typeface="Arial" pitchFamily="34" charset="0"/>
              <a:buChar char="•"/>
            </a:pPr>
            <a:r>
              <a:rPr lang="en-US" dirty="0" smtClean="0">
                <a:latin typeface="Futura Md" pitchFamily="34" charset="0"/>
              </a:rPr>
              <a:t>  Kiosk. Spawns a new page, where the map appears in full-screen. This display model is helpful in NOC environments.</a:t>
            </a:r>
          </a:p>
          <a:p>
            <a:pPr>
              <a:buFont typeface="Arial" pitchFamily="34" charset="0"/>
              <a:buChar char="•"/>
            </a:pPr>
            <a:r>
              <a:rPr lang="en-US" dirty="0" smtClean="0">
                <a:latin typeface="Futura Md" pitchFamily="34" charset="0"/>
              </a:rPr>
              <a:t>  Lock Icon. Toggles on and off the display of the menu at the left of the pane and the menu at the top of the pane. When the lock icon appears in white, the menu is "locked" and will continue to be displayed in the pane. When the lock icon appears in gray, the menu is displayed only when you are working in the menu. To make the hidden menu appear again, mouse over the border where the menu resides.</a:t>
            </a:r>
          </a:p>
          <a:p>
            <a:pPr>
              <a:buFont typeface="Arial" pitchFamily="34" charset="0"/>
              <a:buChar char="•"/>
            </a:pPr>
            <a:r>
              <a:rPr lang="en-US" dirty="0" smtClean="0">
                <a:latin typeface="Futura Md" pitchFamily="34" charset="0"/>
              </a:rPr>
              <a:t>  Select a Network drop-down field. Lists all IP networks discovered by ScienceLogic. Selecting an IP network displays its map. The blank field to the left of the network list allows you to "find while you type". You can enter a partial IP address, full IP address, partial network mask, or full network mask, and the list of networks in the network drop-down will be filtered to match the partial or full IP address or network mask.</a:t>
            </a:r>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904952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62500" lnSpcReduction="20000"/>
          </a:bodyPr>
          <a:lstStyle/>
          <a:p>
            <a:r>
              <a:rPr lang="en-US" dirty="0" smtClean="0"/>
              <a:t>The Device Group Map page allows you to view devices by device group and also view the relationships between device groups and sub-groups. This makes it easy to visualize and manage device groups.</a:t>
            </a:r>
          </a:p>
          <a:p>
            <a:endParaRPr lang="en-US" dirty="0" smtClean="0"/>
          </a:p>
          <a:p>
            <a:r>
              <a:rPr lang="en-US" dirty="0" smtClean="0"/>
              <a:t>ScienceLogic automatically updates the Device Group View as new devices are added to device groups and as new device groups are defined. ScienceLogic also updates each view with the latest status and event information.</a:t>
            </a:r>
          </a:p>
          <a:p>
            <a:endParaRPr lang="en-US" dirty="0" smtClean="0"/>
          </a:p>
          <a:p>
            <a:pPr>
              <a:buFont typeface="Arial" pitchFamily="34" charset="0"/>
              <a:buChar char="•"/>
            </a:pPr>
            <a:r>
              <a:rPr lang="en-US" dirty="0" smtClean="0"/>
              <a:t>  To view a device group, you must first select a device group from the drop-down list in the upper right.</a:t>
            </a:r>
          </a:p>
          <a:p>
            <a:pPr>
              <a:buFont typeface="Arial" pitchFamily="34" charset="0"/>
              <a:buChar char="•"/>
            </a:pPr>
            <a:r>
              <a:rPr lang="en-US" dirty="0" smtClean="0"/>
              <a:t>  Each device group and each member device appears as an icon.</a:t>
            </a:r>
          </a:p>
          <a:p>
            <a:pPr>
              <a:buFont typeface="Arial" pitchFamily="34" charset="0"/>
              <a:buChar char="•"/>
            </a:pPr>
            <a:r>
              <a:rPr lang="en-US" dirty="0" smtClean="0"/>
              <a:t>  Each view contains a parent device group, represented by an icon with a cloud image. All devices and sub-groups radiate from this device group.</a:t>
            </a:r>
          </a:p>
          <a:p>
            <a:pPr>
              <a:buFont typeface="Arial" pitchFamily="34" charset="0"/>
              <a:buChar char="•"/>
            </a:pPr>
            <a:r>
              <a:rPr lang="en-US" dirty="0" smtClean="0"/>
              <a:t>  Each member device is connected to its device group with a line. The color of the line specifies the device's current state. The state reflects the event of the highest severity for the device.</a:t>
            </a:r>
          </a:p>
          <a:p>
            <a:pPr>
              <a:buFont typeface="Arial" pitchFamily="34" charset="0"/>
              <a:buChar char="•"/>
            </a:pPr>
            <a:r>
              <a:rPr lang="en-US" dirty="0" smtClean="0"/>
              <a:t>  When the view appears, you can view and reposition the components. The view can be edited and re-arranged using drag-and-drop features. Devices and sub-groups can be repositioned for easier reading, if necessary.</a:t>
            </a:r>
          </a:p>
          <a:p>
            <a:pPr>
              <a:buFont typeface="Arial" pitchFamily="34" charset="0"/>
              <a:buChar char="•"/>
            </a:pPr>
            <a:r>
              <a:rPr lang="en-US" dirty="0" smtClean="0"/>
              <a:t>  Mousing over a device displays its name, IP address, device type, and device category.</a:t>
            </a:r>
          </a:p>
          <a:p>
            <a:pPr>
              <a:buFont typeface="Arial" pitchFamily="34" charset="0"/>
              <a:buChar char="•"/>
            </a:pPr>
            <a:r>
              <a:rPr lang="en-US" dirty="0" smtClean="0"/>
              <a:t>  Mousing over a device group displays its name.</a:t>
            </a:r>
          </a:p>
          <a:p>
            <a:pPr>
              <a:buFont typeface="Arial" pitchFamily="34" charset="0"/>
              <a:buChar char="•"/>
            </a:pPr>
            <a:r>
              <a:rPr lang="en-US" dirty="0" smtClean="0"/>
              <a:t>  To toggle between the view of the parent device-group and the view of a sub-group, you can select a view from the drop-down in the upper right.</a:t>
            </a:r>
          </a:p>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713800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410524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221742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i="0"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723972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55000" lnSpcReduction="20000"/>
          </a:bodyPr>
          <a:lstStyle/>
          <a:p>
            <a:r>
              <a:rPr lang="en-US" dirty="0" smtClean="0">
                <a:latin typeface="Futura Md" pitchFamily="34" charset="0"/>
              </a:rPr>
              <a:t>To create a new customized map:</a:t>
            </a:r>
          </a:p>
          <a:p>
            <a:r>
              <a:rPr lang="en-US" dirty="0" smtClean="0">
                <a:latin typeface="Futura Md" pitchFamily="34" charset="0"/>
              </a:rPr>
              <a:t>1.  In the map pane, select the Edit:[Nodes] button to add devices and optionally device groups to your customized map.</a:t>
            </a:r>
          </a:p>
          <a:p>
            <a:r>
              <a:rPr lang="en-US" dirty="0" smtClean="0">
                <a:latin typeface="Futura Md" pitchFamily="34" charset="0"/>
              </a:rPr>
              <a:t>2. To add a device to the Customized Map, in the Nodes menu at the top of the pane, select the Add Dev icon. When the Device Browser modal appears, search for the device(s) you want to add to the customized map. Select the checkbox for one or more devices you want to add to the customized map.</a:t>
            </a:r>
          </a:p>
          <a:p>
            <a:r>
              <a:rPr lang="en-US" dirty="0" smtClean="0">
                <a:latin typeface="Futura Md" pitchFamily="34" charset="0"/>
              </a:rPr>
              <a:t>3. To add a device group to the Customized Map, in the Nodes menu at the top of the pane, select the Add Group icon. When the Device Browser modal page appears, search for the device group(s) you want to add to the customized map. Select the checkbox for one or more device groups you want to include in the customized map.</a:t>
            </a:r>
          </a:p>
          <a:p>
            <a:r>
              <a:rPr lang="en-US" dirty="0" smtClean="0">
                <a:latin typeface="Futura Md" pitchFamily="34" charset="0"/>
              </a:rPr>
              <a:t>4. If ScienceLogic detects Layer-2, Layer-3, CDP, or VMware relationships between the devices, ScienceLogic automatically includes the appropriate links in the customized map.</a:t>
            </a:r>
          </a:p>
          <a:p>
            <a:r>
              <a:rPr lang="en-US" dirty="0" smtClean="0">
                <a:latin typeface="Futura Md" pitchFamily="34" charset="0"/>
              </a:rPr>
              <a:t>5. After you add devices and device groups to the map, you can manually create links and edit existing links.</a:t>
            </a:r>
          </a:p>
          <a:p>
            <a:r>
              <a:rPr lang="en-US" dirty="0" smtClean="0">
                <a:latin typeface="Futura Md" pitchFamily="34" charset="0"/>
              </a:rPr>
              <a:t>6. Clicking on an icon for a device group displays the customized map for that device group.</a:t>
            </a:r>
          </a:p>
          <a:p>
            <a:r>
              <a:rPr lang="en-US" dirty="0" smtClean="0">
                <a:latin typeface="Futura Md" pitchFamily="34" charset="0"/>
              </a:rPr>
              <a:t>7. When you select the Edit:[Save] button, ScienceLogic prompts you to provide a name for the new customized map.</a:t>
            </a:r>
          </a:p>
          <a:p>
            <a:endParaRPr lang="en-US" dirty="0" smtClean="0">
              <a:latin typeface="Futura Md" pitchFamily="34" charset="0"/>
            </a:endParaRPr>
          </a:p>
          <a:p>
            <a:r>
              <a:rPr lang="en-US" b="1" dirty="0" smtClean="0">
                <a:latin typeface="Futura Md" pitchFamily="34" charset="0"/>
              </a:rPr>
              <a:t>NOTE: </a:t>
            </a:r>
            <a:r>
              <a:rPr lang="en-US" dirty="0" smtClean="0">
                <a:latin typeface="Futura Md" pitchFamily="34" charset="0"/>
              </a:rPr>
              <a:t>You can also create a device group from the Device Groups page. If you select Maps in the Visibility field, the device group will appear as a map in Custom Device Group Map page (Views &gt; My Customized Maps). If you set the Shared field to yes, the device group will appear as a map in Shared Customized Maps page (Views &gt; Shared Customized Maps). By default, device groups created in the My Customized Maps page include only Maps/Views under Visibility and have Shared set to no. However, you can change these default settings by editing the device group from the Device Groups page.</a:t>
            </a:r>
          </a:p>
          <a:p>
            <a:endParaRPr lang="en-US" dirty="0" smtClean="0">
              <a:latin typeface="Futura Md" pitchFamily="34" charset="0"/>
            </a:endParaRPr>
          </a:p>
          <a:p>
            <a:r>
              <a:rPr lang="en-US" dirty="0" smtClean="0"/>
              <a:t>When you delete a link in a Customized Map, the change is made only in that map. The link will still exist in ScienceLogic, and will appear in the other topology maps and will be used in event correlation.</a:t>
            </a:r>
          </a:p>
          <a:p>
            <a:endParaRPr lang="en-US" dirty="0" smtClean="0"/>
          </a:p>
          <a:p>
            <a:r>
              <a:rPr lang="en-US" dirty="0" smtClean="0"/>
              <a:t>When you edit a view-only relationship, the change is made only in that map. When you edit a CDP, Layer-2, Layer-3, or Event Correlation relationship, the changes are applied throughout ScienceLogic.</a:t>
            </a:r>
          </a:p>
          <a:p>
            <a:endParaRPr lang="en-US" i="0"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506378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62500" lnSpcReduction="20000"/>
          </a:bodyPr>
          <a:lstStyle/>
          <a:p>
            <a:r>
              <a:rPr lang="en-US" dirty="0" smtClean="0"/>
              <a:t>The Device Group Map page allows you to view devices by device group and also view the relationships between device groups and sub-groups. This makes it easy to visualize and manage device groups.</a:t>
            </a:r>
          </a:p>
          <a:p>
            <a:endParaRPr lang="en-US" dirty="0" smtClean="0"/>
          </a:p>
          <a:p>
            <a:r>
              <a:rPr lang="en-US" dirty="0" smtClean="0"/>
              <a:t>ScienceLogic automatically updates the Device Group View as new devices are added to device groups and as new device groups are defined. ScienceLogic also updates each view with the latest status and event information.</a:t>
            </a:r>
          </a:p>
          <a:p>
            <a:endParaRPr lang="en-US" dirty="0" smtClean="0"/>
          </a:p>
          <a:p>
            <a:pPr>
              <a:buFont typeface="Arial" pitchFamily="34" charset="0"/>
              <a:buChar char="•"/>
            </a:pPr>
            <a:r>
              <a:rPr lang="en-US" dirty="0" smtClean="0"/>
              <a:t>  To view a device group, you must first select a device group from the drop-down list in the upper right.</a:t>
            </a:r>
          </a:p>
          <a:p>
            <a:pPr>
              <a:buFont typeface="Arial" pitchFamily="34" charset="0"/>
              <a:buChar char="•"/>
            </a:pPr>
            <a:r>
              <a:rPr lang="en-US" dirty="0" smtClean="0"/>
              <a:t>  Each device group and each member device appears as an icon.</a:t>
            </a:r>
          </a:p>
          <a:p>
            <a:pPr>
              <a:buFont typeface="Arial" pitchFamily="34" charset="0"/>
              <a:buChar char="•"/>
            </a:pPr>
            <a:r>
              <a:rPr lang="en-US" dirty="0" smtClean="0"/>
              <a:t>  Each view contains a parent device group, represented by an icon with a cloud image. All devices and sub-groups radiate from this device group.</a:t>
            </a:r>
          </a:p>
          <a:p>
            <a:pPr>
              <a:buFont typeface="Arial" pitchFamily="34" charset="0"/>
              <a:buChar char="•"/>
            </a:pPr>
            <a:r>
              <a:rPr lang="en-US" dirty="0" smtClean="0"/>
              <a:t>  Each member device is connected to its device group with a line. The color of the line specifies the device's current state. The state reflects the event of the highest severity for the device.</a:t>
            </a:r>
          </a:p>
          <a:p>
            <a:pPr>
              <a:buFont typeface="Arial" pitchFamily="34" charset="0"/>
              <a:buChar char="•"/>
            </a:pPr>
            <a:r>
              <a:rPr lang="en-US" dirty="0" smtClean="0"/>
              <a:t>  When the view appears, you can view and reposition the components. The view can be edited and re-arranged using drag-and-drop features. Devices and sub-groups can be repositioned for easier reading, if necessary.</a:t>
            </a:r>
          </a:p>
          <a:p>
            <a:pPr>
              <a:buFont typeface="Arial" pitchFamily="34" charset="0"/>
              <a:buChar char="•"/>
            </a:pPr>
            <a:r>
              <a:rPr lang="en-US" dirty="0" smtClean="0"/>
              <a:t>  Mousing over a device displays its name, IP address, device type, and device category.</a:t>
            </a:r>
          </a:p>
          <a:p>
            <a:pPr>
              <a:buFont typeface="Arial" pitchFamily="34" charset="0"/>
              <a:buChar char="•"/>
            </a:pPr>
            <a:r>
              <a:rPr lang="en-US" dirty="0" smtClean="0"/>
              <a:t>  Mousing over a device group displays its name.</a:t>
            </a:r>
          </a:p>
          <a:p>
            <a:pPr>
              <a:buFont typeface="Arial" pitchFamily="34" charset="0"/>
              <a:buChar char="•"/>
            </a:pPr>
            <a:r>
              <a:rPr lang="en-US" dirty="0" smtClean="0"/>
              <a:t>  To toggle between the view of the parent device-group and the view of a sub-group, you can select a view from the drop-down in the upper right.</a:t>
            </a:r>
          </a:p>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540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006369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In addition, in the ScienceLogic Views tab, you can view a NOC Screen. A NOC Screen is a custom graph of performance data collected by one or more Management Templates. A NOC Screen can be sized for display on a large monitor in a NOC.</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176370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latin typeface="Futura Md" pitchFamily="34" charset="0"/>
              </a:rPr>
              <a:t>  Reset. Resets the default display. Any unsaved changes are removed.</a:t>
            </a:r>
          </a:p>
          <a:p>
            <a:pPr>
              <a:buFont typeface="Arial" pitchFamily="34" charset="0"/>
              <a:buChar char="•"/>
            </a:pPr>
            <a:r>
              <a:rPr lang="en-US" dirty="0" smtClean="0">
                <a:latin typeface="Futura Md" pitchFamily="34" charset="0"/>
              </a:rPr>
              <a:t>  Kiosk. Spawns a new page, where the map appears in full-screen. This display model is helpful in NOC environments.</a:t>
            </a:r>
          </a:p>
          <a:p>
            <a:pPr>
              <a:buFont typeface="Arial" pitchFamily="34" charset="0"/>
              <a:buChar char="•"/>
            </a:pPr>
            <a:r>
              <a:rPr lang="en-US" dirty="0" smtClean="0">
                <a:latin typeface="Futura Md" pitchFamily="34" charset="0"/>
              </a:rPr>
              <a:t>  Lock Icon. Toggles on and off the display of the menu at the left of the pane and the menu at the top of the pane. When the lock icon appears in white, the menu is "locked" and will continue to be displayed in the pane. When the lock icon appears in gray, the menu is displayed only when you are working in the menu. To make the hidden menu appear again, mouse over the border where the menu resides.</a:t>
            </a:r>
          </a:p>
          <a:p>
            <a:pPr>
              <a:buFont typeface="Arial" pitchFamily="34" charset="0"/>
              <a:buChar char="•"/>
            </a:pPr>
            <a:r>
              <a:rPr lang="en-US" dirty="0" smtClean="0">
                <a:latin typeface="Futura Md" pitchFamily="34" charset="0"/>
              </a:rPr>
              <a:t>  Select a Network drop-down field. Lists all IP networks discovered by ScienceLogic. Selecting an IP network displays its map. The blank field to the left of the network list allows you to "find while you type". You can enter a partial IP address, full IP address, partial network mask, or full network mask, and the list of networks in the network drop-down will be filtered to match the partial or full IP address or network mask.</a:t>
            </a:r>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33159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latin typeface="Futura Md" pitchFamily="34" charset="0"/>
              </a:rPr>
              <a:t>  Reset. Resets the default display. Any unsaved changes are removed.</a:t>
            </a:r>
          </a:p>
          <a:p>
            <a:pPr>
              <a:buFont typeface="Arial" pitchFamily="34" charset="0"/>
              <a:buChar char="•"/>
            </a:pPr>
            <a:r>
              <a:rPr lang="en-US" dirty="0" smtClean="0">
                <a:latin typeface="Futura Md" pitchFamily="34" charset="0"/>
              </a:rPr>
              <a:t>  Kiosk. Spawns a new page, where the map appears in full-screen. This display model is helpful in NOC environments.</a:t>
            </a:r>
          </a:p>
          <a:p>
            <a:pPr>
              <a:buFont typeface="Arial" pitchFamily="34" charset="0"/>
              <a:buChar char="•"/>
            </a:pPr>
            <a:r>
              <a:rPr lang="en-US" dirty="0" smtClean="0">
                <a:latin typeface="Futura Md" pitchFamily="34" charset="0"/>
              </a:rPr>
              <a:t>  Lock Icon. Toggles on and off the display of the menu at the left of the pane and the menu at the top of the pane. When the lock icon appears in white, the menu is "locked" and will continue to be displayed in the pane. When the lock icon appears in gray, the menu is displayed only when you are working in the menu. To make the hidden menu appear again, mouse over the border where the menu resides.</a:t>
            </a:r>
          </a:p>
          <a:p>
            <a:pPr>
              <a:buFont typeface="Arial" pitchFamily="34" charset="0"/>
              <a:buChar char="•"/>
            </a:pPr>
            <a:r>
              <a:rPr lang="en-US" dirty="0" smtClean="0">
                <a:latin typeface="Futura Md" pitchFamily="34" charset="0"/>
              </a:rPr>
              <a:t>  Select a Network drop-down field. Lists all IP networks discovered by ScienceLogic. Selecting an IP network displays its map. The blank field to the left of the network list allows you to "find while you type". You can enter a partial IP address, full IP address, partial network mask, or full network mask, and the list of networks in the network drop-down will be filtered to match the partial or full IP address or network mask.</a:t>
            </a:r>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120335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latin typeface="Futura Md" pitchFamily="34" charset="0"/>
              </a:rPr>
              <a:t>  Reset. Resets the default display. Any unsaved changes are removed.</a:t>
            </a:r>
          </a:p>
          <a:p>
            <a:pPr>
              <a:buFont typeface="Arial" pitchFamily="34" charset="0"/>
              <a:buChar char="•"/>
            </a:pPr>
            <a:r>
              <a:rPr lang="en-US" dirty="0" smtClean="0">
                <a:latin typeface="Futura Md" pitchFamily="34" charset="0"/>
              </a:rPr>
              <a:t>  Kiosk. Spawns a new page, where the map appears in full-screen. This display model is helpful in NOC environments.</a:t>
            </a:r>
          </a:p>
          <a:p>
            <a:pPr>
              <a:buFont typeface="Arial" pitchFamily="34" charset="0"/>
              <a:buChar char="•"/>
            </a:pPr>
            <a:r>
              <a:rPr lang="en-US" dirty="0" smtClean="0">
                <a:latin typeface="Futura Md" pitchFamily="34" charset="0"/>
              </a:rPr>
              <a:t>  Lock Icon. Toggles on and off the display of the menu at the left of the pane and the menu at the top of the pane. When the lock icon appears in white, the menu is "locked" and will continue to be displayed in the pane. When the lock icon appears in gray, the menu is displayed only when you are working in the menu. To make the hidden menu appear again, mouse over the border where the menu resides.</a:t>
            </a:r>
          </a:p>
          <a:p>
            <a:pPr>
              <a:buFont typeface="Arial" pitchFamily="34" charset="0"/>
              <a:buChar char="•"/>
            </a:pPr>
            <a:r>
              <a:rPr lang="en-US" dirty="0" smtClean="0">
                <a:latin typeface="Futura Md" pitchFamily="34" charset="0"/>
              </a:rPr>
              <a:t>  Select a Network drop-down field. Lists all IP networks discovered by ScienceLogic. Selecting an IP network displays its map. The blank field to the left of the network list allows you to "find while you type". You can enter a partial IP address, full IP address, partial network mask, or full network mask, and the list of networks in the network drop-down will be filtered to match the partial or full IP address or network mask.</a:t>
            </a:r>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990098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62500" lnSpcReduction="20000"/>
          </a:bodyPr>
          <a:lstStyle/>
          <a:p>
            <a:r>
              <a:rPr lang="en-US" dirty="0" smtClean="0"/>
              <a:t>The Device Group Map page allows you to view devices by device group and also view the relationships between device groups and sub-groups. This makes it easy to visualize and manage device groups.</a:t>
            </a:r>
          </a:p>
          <a:p>
            <a:endParaRPr lang="en-US" dirty="0" smtClean="0"/>
          </a:p>
          <a:p>
            <a:r>
              <a:rPr lang="en-US" dirty="0" smtClean="0"/>
              <a:t>ScienceLogic automatically updates the Device Group View as new devices are added to device groups and as new device groups are defined. ScienceLogic also updates each view with the latest status and event information.</a:t>
            </a:r>
          </a:p>
          <a:p>
            <a:endParaRPr lang="en-US" dirty="0" smtClean="0"/>
          </a:p>
          <a:p>
            <a:pPr>
              <a:buFont typeface="Arial" pitchFamily="34" charset="0"/>
              <a:buChar char="•"/>
            </a:pPr>
            <a:r>
              <a:rPr lang="en-US" dirty="0" smtClean="0"/>
              <a:t>  To view a device group, you must first select a device group from the drop-down list in the upper right.</a:t>
            </a:r>
          </a:p>
          <a:p>
            <a:pPr>
              <a:buFont typeface="Arial" pitchFamily="34" charset="0"/>
              <a:buChar char="•"/>
            </a:pPr>
            <a:r>
              <a:rPr lang="en-US" dirty="0" smtClean="0"/>
              <a:t>  Each device group and each member device appears as an icon.</a:t>
            </a:r>
          </a:p>
          <a:p>
            <a:pPr>
              <a:buFont typeface="Arial" pitchFamily="34" charset="0"/>
              <a:buChar char="•"/>
            </a:pPr>
            <a:r>
              <a:rPr lang="en-US" dirty="0" smtClean="0"/>
              <a:t>  Each view contains a parent device group, represented by an icon with a cloud image. All devices and sub-groups radiate from this device group.</a:t>
            </a:r>
          </a:p>
          <a:p>
            <a:pPr>
              <a:buFont typeface="Arial" pitchFamily="34" charset="0"/>
              <a:buChar char="•"/>
            </a:pPr>
            <a:r>
              <a:rPr lang="en-US" dirty="0" smtClean="0"/>
              <a:t>  Each member device is connected to its device group with a line. The color of the line specifies the device's current state. The state reflects the event of the highest severity for the device.</a:t>
            </a:r>
          </a:p>
          <a:p>
            <a:pPr>
              <a:buFont typeface="Arial" pitchFamily="34" charset="0"/>
              <a:buChar char="•"/>
            </a:pPr>
            <a:r>
              <a:rPr lang="en-US" dirty="0" smtClean="0"/>
              <a:t>  When the view appears, you can view and reposition the components. The view can be edited and re-arranged using drag-and-drop features. Devices and sub-groups can be repositioned for easier reading, if necessary.</a:t>
            </a:r>
          </a:p>
          <a:p>
            <a:pPr>
              <a:buFont typeface="Arial" pitchFamily="34" charset="0"/>
              <a:buChar char="•"/>
            </a:pPr>
            <a:r>
              <a:rPr lang="en-US" dirty="0" smtClean="0"/>
              <a:t>  Mousing over a device displays its name, IP address, device type, and device category.</a:t>
            </a:r>
          </a:p>
          <a:p>
            <a:pPr>
              <a:buFont typeface="Arial" pitchFamily="34" charset="0"/>
              <a:buChar char="•"/>
            </a:pPr>
            <a:r>
              <a:rPr lang="en-US" dirty="0" smtClean="0"/>
              <a:t>  Mousing over a device group displays its name.</a:t>
            </a:r>
          </a:p>
          <a:p>
            <a:pPr>
              <a:buFont typeface="Arial" pitchFamily="34" charset="0"/>
              <a:buChar char="•"/>
            </a:pPr>
            <a:r>
              <a:rPr lang="en-US" dirty="0" smtClean="0"/>
              <a:t>  To toggle between the view of the parent device-group and the view of a sub-group, you can select a view from the drop-down in the upper right.</a:t>
            </a:r>
          </a:p>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623654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663327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04140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i="0"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103142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55000" lnSpcReduction="20000"/>
          </a:bodyPr>
          <a:lstStyle/>
          <a:p>
            <a:r>
              <a:rPr lang="en-US" dirty="0" smtClean="0">
                <a:latin typeface="Futura Md" pitchFamily="34" charset="0"/>
              </a:rPr>
              <a:t>To create a new customized map:</a:t>
            </a:r>
          </a:p>
          <a:p>
            <a:r>
              <a:rPr lang="en-US" dirty="0" smtClean="0">
                <a:latin typeface="Futura Md" pitchFamily="34" charset="0"/>
              </a:rPr>
              <a:t>1.  In the map pane, select the Edit:[Nodes] button to add devices and optionally device groups to your customized map.</a:t>
            </a:r>
          </a:p>
          <a:p>
            <a:r>
              <a:rPr lang="en-US" dirty="0" smtClean="0">
                <a:latin typeface="Futura Md" pitchFamily="34" charset="0"/>
              </a:rPr>
              <a:t>2. To add a device to the Customized Map, in the Nodes menu at the top of the pane, select the Add Dev icon. When the Device Browser modal appears, search for the device(s) you want to add to the customized map. Select the checkbox for one or more devices you want to add to the customized map.</a:t>
            </a:r>
          </a:p>
          <a:p>
            <a:r>
              <a:rPr lang="en-US" dirty="0" smtClean="0">
                <a:latin typeface="Futura Md" pitchFamily="34" charset="0"/>
              </a:rPr>
              <a:t>3. To add a device group to the Customized Map, in the Nodes menu at the top of the pane, select the Add Group icon. When the Device Browser modal page appears, search for the device group(s) you want to add to the customized map. Select the checkbox for one or more device groups you want to include in the customized map.</a:t>
            </a:r>
          </a:p>
          <a:p>
            <a:r>
              <a:rPr lang="en-US" dirty="0" smtClean="0">
                <a:latin typeface="Futura Md" pitchFamily="34" charset="0"/>
              </a:rPr>
              <a:t>4. If ScienceLogic detects Layer-2, Layer-3, CDP, or VMware relationships between the devices, ScienceLogic automatically includes the appropriate links in the customized map.</a:t>
            </a:r>
          </a:p>
          <a:p>
            <a:r>
              <a:rPr lang="en-US" dirty="0" smtClean="0">
                <a:latin typeface="Futura Md" pitchFamily="34" charset="0"/>
              </a:rPr>
              <a:t>5. After you add devices and device groups to the map, you can manually create links and edit existing links.</a:t>
            </a:r>
          </a:p>
          <a:p>
            <a:r>
              <a:rPr lang="en-US" dirty="0" smtClean="0">
                <a:latin typeface="Futura Md" pitchFamily="34" charset="0"/>
              </a:rPr>
              <a:t>6. Clicking on an icon for a device group displays the customized map for that device group.</a:t>
            </a:r>
          </a:p>
          <a:p>
            <a:r>
              <a:rPr lang="en-US" dirty="0" smtClean="0">
                <a:latin typeface="Futura Md" pitchFamily="34" charset="0"/>
              </a:rPr>
              <a:t>7. When you select the Edit:[Save] button, ScienceLogic prompts you to provide a name for the new customized map.</a:t>
            </a:r>
          </a:p>
          <a:p>
            <a:endParaRPr lang="en-US" dirty="0" smtClean="0">
              <a:latin typeface="Futura Md" pitchFamily="34" charset="0"/>
            </a:endParaRPr>
          </a:p>
          <a:p>
            <a:r>
              <a:rPr lang="en-US" b="1" dirty="0" smtClean="0">
                <a:latin typeface="Futura Md" pitchFamily="34" charset="0"/>
              </a:rPr>
              <a:t>NOTE: </a:t>
            </a:r>
            <a:r>
              <a:rPr lang="en-US" dirty="0" smtClean="0">
                <a:latin typeface="Futura Md" pitchFamily="34" charset="0"/>
              </a:rPr>
              <a:t>You can also create a device group from the Device Groups page. If you select Maps in the Visibility field, the device group will appear as a map in Custom Device Group Map page (Views &gt; My Customized Maps). If you set the Shared field to yes, the device group will appear as a map in Shared Customized Maps page (Views &gt; Shared Customized Maps). By default, device groups created in the My Customized Maps page include only Maps/Views under Visibility and have Shared set to no. However, you can change these default settings by editing the device group from the Device Groups page.</a:t>
            </a:r>
          </a:p>
          <a:p>
            <a:endParaRPr lang="en-US" dirty="0" smtClean="0">
              <a:latin typeface="Futura Md" pitchFamily="34" charset="0"/>
            </a:endParaRPr>
          </a:p>
          <a:p>
            <a:r>
              <a:rPr lang="en-US" dirty="0" smtClean="0"/>
              <a:t>When you delete a link in a Customized Map, the change is made only in that map. The link will still exist in ScienceLogic, and will appear in the other topology maps and will be used in event correlation.</a:t>
            </a:r>
          </a:p>
          <a:p>
            <a:endParaRPr lang="en-US" dirty="0" smtClean="0"/>
          </a:p>
          <a:p>
            <a:r>
              <a:rPr lang="en-US" dirty="0" smtClean="0"/>
              <a:t>When you edit a view-only relationship, the change is made only in that map. When you edit a CDP, Layer-2, Layer-3, or Event Correlation relationship, the changes are applied throughout ScienceLogic.</a:t>
            </a:r>
          </a:p>
          <a:p>
            <a:endParaRPr lang="en-US" i="0"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59251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62500" lnSpcReduction="20000"/>
          </a:bodyPr>
          <a:lstStyle/>
          <a:p>
            <a:r>
              <a:rPr lang="en-US" dirty="0" smtClean="0"/>
              <a:t>The Device Group Map page allows you to view devices by device group and also view the relationships between device groups and sub-groups. This makes it easy to visualize and manage device groups.</a:t>
            </a:r>
          </a:p>
          <a:p>
            <a:endParaRPr lang="en-US" dirty="0" smtClean="0"/>
          </a:p>
          <a:p>
            <a:r>
              <a:rPr lang="en-US" dirty="0" smtClean="0"/>
              <a:t>ScienceLogic automatically updates the Device Group View as new devices are added to device groups and as new device groups are defined. ScienceLogic also updates each view with the latest status and event information.</a:t>
            </a:r>
          </a:p>
          <a:p>
            <a:endParaRPr lang="en-US" dirty="0" smtClean="0"/>
          </a:p>
          <a:p>
            <a:pPr>
              <a:buFont typeface="Arial" pitchFamily="34" charset="0"/>
              <a:buChar char="•"/>
            </a:pPr>
            <a:r>
              <a:rPr lang="en-US" dirty="0" smtClean="0"/>
              <a:t>  To view a device group, you must first select a device group from the drop-down list in the upper right.</a:t>
            </a:r>
          </a:p>
          <a:p>
            <a:pPr>
              <a:buFont typeface="Arial" pitchFamily="34" charset="0"/>
              <a:buChar char="•"/>
            </a:pPr>
            <a:r>
              <a:rPr lang="en-US" dirty="0" smtClean="0"/>
              <a:t>  Each device group and each member device appears as an icon.</a:t>
            </a:r>
          </a:p>
          <a:p>
            <a:pPr>
              <a:buFont typeface="Arial" pitchFamily="34" charset="0"/>
              <a:buChar char="•"/>
            </a:pPr>
            <a:r>
              <a:rPr lang="en-US" dirty="0" smtClean="0"/>
              <a:t>  Each view contains a parent device group, represented by an icon with a cloud image. All devices and sub-groups radiate from this device group.</a:t>
            </a:r>
          </a:p>
          <a:p>
            <a:pPr>
              <a:buFont typeface="Arial" pitchFamily="34" charset="0"/>
              <a:buChar char="•"/>
            </a:pPr>
            <a:r>
              <a:rPr lang="en-US" dirty="0" smtClean="0"/>
              <a:t>  Each member device is connected to its device group with a line. The color of the line specifies the device's current state. The state reflects the event of the highest severity for the device.</a:t>
            </a:r>
          </a:p>
          <a:p>
            <a:pPr>
              <a:buFont typeface="Arial" pitchFamily="34" charset="0"/>
              <a:buChar char="•"/>
            </a:pPr>
            <a:r>
              <a:rPr lang="en-US" dirty="0" smtClean="0"/>
              <a:t>  When the view appears, you can view and reposition the components. The view can be edited and re-arranged using drag-and-drop features. Devices and sub-groups can be repositioned for easier reading, if necessary.</a:t>
            </a:r>
          </a:p>
          <a:p>
            <a:pPr>
              <a:buFont typeface="Arial" pitchFamily="34" charset="0"/>
              <a:buChar char="•"/>
            </a:pPr>
            <a:r>
              <a:rPr lang="en-US" dirty="0" smtClean="0"/>
              <a:t>  Mousing over a device displays its name, IP address, device type, and device category.</a:t>
            </a:r>
          </a:p>
          <a:p>
            <a:pPr>
              <a:buFont typeface="Arial" pitchFamily="34" charset="0"/>
              <a:buChar char="•"/>
            </a:pPr>
            <a:r>
              <a:rPr lang="en-US" dirty="0" smtClean="0"/>
              <a:t>  Mousing over a device group displays its name.</a:t>
            </a:r>
          </a:p>
          <a:p>
            <a:pPr>
              <a:buFont typeface="Arial" pitchFamily="34" charset="0"/>
              <a:buChar char="•"/>
            </a:pPr>
            <a:r>
              <a:rPr lang="en-US" dirty="0" smtClean="0"/>
              <a:t>  To toggle between the view of the parent device-group and the view of a sub-group, you can select a view from the drop-down in the upper right.</a:t>
            </a:r>
          </a:p>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72795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t>Go to Registry &gt; Devices &gt; Device Manager to navigate to the Device Manager page.</a:t>
            </a:r>
          </a:p>
          <a:p>
            <a:r>
              <a:rPr lang="en-US" dirty="0" smtClean="0"/>
              <a:t>Find the device for which you want to view an asset record for.</a:t>
            </a:r>
          </a:p>
          <a:p>
            <a:r>
              <a:rPr lang="en-US" dirty="0" smtClean="0"/>
              <a:t>Click on the Asset icon.</a:t>
            </a:r>
          </a:p>
          <a:p>
            <a:r>
              <a:rPr lang="en-US" dirty="0" smtClean="0"/>
              <a:t>If the Asset is grayed out, it means an asset record has not been created for the device.</a:t>
            </a:r>
          </a:p>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372965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4D3C0A9-B445-452F-8961-D3F589D3A823}"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765790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92500"/>
          </a:bodyPr>
          <a:lstStyle/>
          <a:p>
            <a:r>
              <a:rPr lang="en-US" dirty="0" smtClean="0">
                <a:latin typeface="Futura Md" pitchFamily="34" charset="0"/>
              </a:rPr>
              <a:t>An event can signal a server has gone down, that a device is exceeding CPU or disk-space thresholds, that communication with a device has failed, or it can simply display the status of a managed element.</a:t>
            </a:r>
          </a:p>
          <a:p>
            <a:endParaRPr lang="en-US" dirty="0" smtClean="0"/>
          </a:p>
          <a:p>
            <a:r>
              <a:rPr lang="en-US" dirty="0" smtClean="0">
                <a:latin typeface="Futura Md" pitchFamily="34" charset="0"/>
              </a:rPr>
              <a:t>ScienceLogic examines each log message and compares it to each event definition. If a log message matches an event's definition, ScienceLogic generates an event instance and displays the event in the Event Console page.</a:t>
            </a:r>
          </a:p>
          <a:p>
            <a:endParaRPr lang="en-US" dirty="0" smtClean="0">
              <a:latin typeface="Futura Md" pitchFamily="34" charset="0"/>
            </a:endParaRPr>
          </a:p>
          <a:p>
            <a:r>
              <a:rPr lang="en-US" dirty="0" smtClean="0">
                <a:latin typeface="Futura Md" pitchFamily="34" charset="0"/>
              </a:rPr>
              <a:t>You might want to create custom events for your specific environment or edit the pre-defined events to better fit your specific environment.</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111180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1088" y="1162050"/>
            <a:ext cx="4848225" cy="3136900"/>
          </a:xfrm>
        </p:spPr>
      </p:sp>
      <p:sp>
        <p:nvSpPr>
          <p:cNvPr id="3" name="Notes Placeholder 2"/>
          <p:cNvSpPr>
            <a:spLocks noGrp="1"/>
          </p:cNvSpPr>
          <p:nvPr>
            <p:ph type="body" idx="1"/>
          </p:nvPr>
        </p:nvSpPr>
        <p:spPr/>
        <p:txBody>
          <a:bodyPr>
            <a:normAutofit fontScale="62500" lnSpcReduction="20000"/>
          </a:bodyPr>
          <a:lstStyle/>
          <a:p>
            <a:pPr>
              <a:buFont typeface="Arial" pitchFamily="34" charset="0"/>
              <a:buChar char="•"/>
            </a:pPr>
            <a:r>
              <a:rPr lang="en-US" dirty="0" smtClean="0">
                <a:latin typeface="+mn-lt"/>
              </a:rPr>
              <a:t>  Syslog. Windows log files can be converted to </a:t>
            </a:r>
            <a:r>
              <a:rPr lang="en-US" dirty="0" err="1" smtClean="0">
                <a:latin typeface="+mn-lt"/>
              </a:rPr>
              <a:t>syslog</a:t>
            </a:r>
            <a:r>
              <a:rPr lang="en-US" dirty="0" smtClean="0">
                <a:latin typeface="+mn-lt"/>
              </a:rPr>
              <a:t> format using conversion tools. Devices monitored by ScienceLogic forward syslog messages to ScienceLogic. ScienceLogic includes pre-defined events for common problems that are logged in syslog. ScienceLogic examines each incoming log message and determines if the log message matches an event definition. If it does, ScienceLogic generates an instance of that event.</a:t>
            </a:r>
          </a:p>
          <a:p>
            <a:pPr>
              <a:buFont typeface="Arial" pitchFamily="34" charset="0"/>
              <a:buChar char="•"/>
            </a:pPr>
            <a:r>
              <a:rPr lang="en-US" dirty="0" smtClean="0">
                <a:latin typeface="+mn-lt"/>
              </a:rPr>
              <a:t>  Internal. ScienceLogic includes predefined events for common problems that are logged in the ScienceLogic logs. ScienceLogic examines each log message and determines if the log message matches an event definition. If it does, ScienceLogic generates an instance of that event.</a:t>
            </a:r>
          </a:p>
          <a:p>
            <a:pPr>
              <a:buFont typeface="Arial" pitchFamily="34" charset="0"/>
              <a:buChar char="•"/>
            </a:pPr>
            <a:r>
              <a:rPr lang="en-US" dirty="0" smtClean="0">
                <a:latin typeface="+mn-lt"/>
              </a:rPr>
              <a:t>  Trap. SNMP traps can be sent by devices and proxy devices like </a:t>
            </a:r>
            <a:r>
              <a:rPr lang="en-US" dirty="0" err="1" smtClean="0">
                <a:latin typeface="+mn-lt"/>
              </a:rPr>
              <a:t>MoMs</a:t>
            </a:r>
            <a:r>
              <a:rPr lang="en-US" dirty="0" smtClean="0">
                <a:latin typeface="+mn-lt"/>
              </a:rPr>
              <a:t> (mangers of mangers). An SNMP trap is an unsolicited message from a device to ScienceLogic. A trap indicates that an emergency condition or a condition that merits immediate attention has occurred on the device. Devices monitored by ScienceLogic can be configured to forward traps to ScienceLogic. ScienceLogic examines each incoming trap message and determines if the message matches an event definition. If it does, ScienceLogic generates an instance of that event.</a:t>
            </a:r>
          </a:p>
          <a:p>
            <a:pPr>
              <a:buFont typeface="Arial" pitchFamily="34" charset="0"/>
              <a:buChar char="•"/>
            </a:pPr>
            <a:r>
              <a:rPr lang="en-US" dirty="0" smtClean="0">
                <a:latin typeface="+mn-lt"/>
              </a:rPr>
              <a:t>  Dynamic. This tool allows ScienceLogic to monitor applications and devices that use SNMP or other agents. Users can define alerts to trigger ScienceLogic events. Alerts allow users to trigger events based upon values retrieved by Management Templates. Alerts allow users to examine and manipulate values retrieved by Management Templates. When an alert evaluates to TRUE, the alert inserts a message in each associated device’s device log. ScienceLogic examines each new message in the device log and determines if the message matches an event definition. If it does, ScienceLogic generates an instance of that event.</a:t>
            </a:r>
          </a:p>
          <a:p>
            <a:pPr>
              <a:buFont typeface="Arial" pitchFamily="34" charset="0"/>
              <a:buChar char="•"/>
            </a:pPr>
            <a:r>
              <a:rPr lang="en-US" dirty="0" smtClean="0">
                <a:latin typeface="+mn-lt"/>
              </a:rPr>
              <a:t>  E-Mail. ScienceLogic examines each new message and determines if the message matches an event definition. If it does, ScienceLogic generates an instance of that event.</a:t>
            </a:r>
            <a:endParaRPr lang="en-US" dirty="0">
              <a:latin typeface="+mn-lt"/>
            </a:endParaRPr>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583526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The Event Console page displays a list of all currently active events (that you are allowed to view). From this page, you can view, acknowledge, clear, suppress, or disable an event. You can also create a ticket based upon an event.</a:t>
            </a:r>
          </a:p>
          <a:p>
            <a:endParaRPr lang="en-US" dirty="0" smtClean="0">
              <a:latin typeface="Futura Md" pitchFamily="34" charset="0"/>
            </a:endParaRPr>
          </a:p>
          <a:p>
            <a:r>
              <a:rPr lang="en-US" dirty="0" smtClean="0">
                <a:latin typeface="Futura Md" pitchFamily="34" charset="0"/>
              </a:rPr>
              <a:t>You can also use the Device Administration panel and the Device Reports panel to view a list of events for a single device. The events are displayed in a page that is similar to the Event Console page, but displays only events that occurred on the selected device.</a:t>
            </a:r>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896659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40000" lnSpcReduction="20000"/>
          </a:bodyPr>
          <a:lstStyle/>
          <a:p>
            <a:r>
              <a:rPr lang="en-US" dirty="0" smtClean="0">
                <a:latin typeface="Futura Md" pitchFamily="34" charset="0"/>
              </a:rPr>
              <a:t>To access the Event Information page:</a:t>
            </a:r>
          </a:p>
          <a:p>
            <a:r>
              <a:rPr lang="en-US" dirty="0" smtClean="0">
                <a:latin typeface="Futura Md" pitchFamily="34" charset="0"/>
              </a:rPr>
              <a:t>1. Go to the Events tab or the Viewing Active Events page for a device.</a:t>
            </a:r>
          </a:p>
          <a:p>
            <a:r>
              <a:rPr lang="en-US" dirty="0" smtClean="0">
                <a:latin typeface="Futura Md" pitchFamily="34" charset="0"/>
              </a:rPr>
              <a:t>2. Find the event you are interested in.</a:t>
            </a:r>
          </a:p>
          <a:p>
            <a:r>
              <a:rPr lang="en-US" dirty="0" smtClean="0">
                <a:latin typeface="Futura Md" pitchFamily="34" charset="0"/>
              </a:rPr>
              <a:t>3. Select its information icon.</a:t>
            </a:r>
          </a:p>
          <a:p>
            <a:r>
              <a:rPr lang="en-US" dirty="0" smtClean="0">
                <a:latin typeface="Futura Md" pitchFamily="34" charset="0"/>
              </a:rPr>
              <a:t>4. The Event Information page appears.</a:t>
            </a:r>
          </a:p>
          <a:p>
            <a:r>
              <a:rPr lang="en-US" dirty="0" smtClean="0">
                <a:latin typeface="Futura Md" pitchFamily="34" charset="0"/>
              </a:rPr>
              <a:t>5. The Event Information page displays the following details about the event:</a:t>
            </a:r>
          </a:p>
          <a:p>
            <a:pPr>
              <a:buFont typeface="Arial" pitchFamily="34" charset="0"/>
              <a:buChar char="•"/>
            </a:pPr>
            <a:r>
              <a:rPr lang="en-US" dirty="0" smtClean="0">
                <a:latin typeface="Futura Md" pitchFamily="34" charset="0"/>
              </a:rPr>
              <a:t>  Event ID. Unique ID for the event, generated by ScienceLogic.</a:t>
            </a:r>
          </a:p>
          <a:p>
            <a:pPr>
              <a:buFont typeface="Arial" pitchFamily="34" charset="0"/>
              <a:buChar char="•"/>
            </a:pPr>
            <a:r>
              <a:rPr lang="en-US" dirty="0" smtClean="0">
                <a:latin typeface="Futura Md" pitchFamily="34" charset="0"/>
              </a:rPr>
              <a:t>  Event Message. Message generated by event, as defined in the Event Policy Editor page (Registry &gt; Events &gt; Event Manager).</a:t>
            </a:r>
          </a:p>
          <a:p>
            <a:pPr>
              <a:buFont typeface="Arial" pitchFamily="34" charset="0"/>
              <a:buChar char="•"/>
            </a:pPr>
            <a:r>
              <a:rPr lang="en-US" dirty="0" smtClean="0">
                <a:latin typeface="Futura Md" pitchFamily="34" charset="0"/>
              </a:rPr>
              <a:t>  Severity. Severity of the event.</a:t>
            </a:r>
          </a:p>
          <a:p>
            <a:pPr>
              <a:buFont typeface="Arial" pitchFamily="34" charset="0"/>
              <a:buChar char="•"/>
            </a:pPr>
            <a:r>
              <a:rPr lang="en-US" dirty="0" smtClean="0">
                <a:latin typeface="Futura Md" pitchFamily="34" charset="0"/>
              </a:rPr>
              <a:t>  For Element. Name of the element associated with the event.</a:t>
            </a:r>
          </a:p>
          <a:p>
            <a:pPr>
              <a:buFont typeface="Arial" pitchFamily="34" charset="0"/>
              <a:buChar char="•"/>
            </a:pPr>
            <a:r>
              <a:rPr lang="en-US" dirty="0" smtClean="0">
                <a:latin typeface="Futura Md" pitchFamily="34" charset="0"/>
              </a:rPr>
              <a:t>  First Occurrence. Number of days and hours since the first occurrence of the event. Date and time of first occurrence of the event.</a:t>
            </a:r>
          </a:p>
          <a:p>
            <a:pPr>
              <a:buFont typeface="Arial" pitchFamily="34" charset="0"/>
              <a:buChar char="•"/>
            </a:pPr>
            <a:r>
              <a:rPr lang="en-US" dirty="0" smtClean="0">
                <a:latin typeface="Futura Md" pitchFamily="34" charset="0"/>
              </a:rPr>
              <a:t>  Last Occurrence. Number of days and hours since the last occurrence of the event. Date and time of last occurrence of the event.</a:t>
            </a:r>
          </a:p>
          <a:p>
            <a:pPr>
              <a:buFont typeface="Arial" pitchFamily="34" charset="0"/>
              <a:buChar char="•"/>
            </a:pPr>
            <a:r>
              <a:rPr lang="en-US" dirty="0" smtClean="0">
                <a:latin typeface="Futura Md" pitchFamily="34" charset="0"/>
              </a:rPr>
              <a:t>  Occurrence Count. Number of times this event has occurred on this entity.</a:t>
            </a:r>
          </a:p>
          <a:p>
            <a:pPr>
              <a:buFont typeface="Arial" pitchFamily="34" charset="0"/>
              <a:buChar char="•"/>
            </a:pPr>
            <a:r>
              <a:rPr lang="en-US" dirty="0" smtClean="0">
                <a:latin typeface="Futura Md" pitchFamily="34" charset="0"/>
              </a:rPr>
              <a:t>  Acknowledged On. Date and time the event was acknowledged.</a:t>
            </a:r>
          </a:p>
          <a:p>
            <a:pPr>
              <a:buFont typeface="Arial" pitchFamily="34" charset="0"/>
              <a:buChar char="•"/>
            </a:pPr>
            <a:r>
              <a:rPr lang="en-US" dirty="0" smtClean="0">
                <a:latin typeface="Futura Md" pitchFamily="34" charset="0"/>
              </a:rPr>
              <a:t>  Acknowledged By. User name of user who acknowledged the event.</a:t>
            </a:r>
          </a:p>
          <a:p>
            <a:pPr>
              <a:buFont typeface="Arial" pitchFamily="34" charset="0"/>
              <a:buChar char="•"/>
            </a:pPr>
            <a:r>
              <a:rPr lang="en-US" dirty="0" smtClean="0">
                <a:latin typeface="Futura Md" pitchFamily="34" charset="0"/>
              </a:rPr>
              <a:t>  Policy Name. Name of the event policy, as defined in the Event Policy Editor page (Registry &gt; Events &gt; Event Manager).</a:t>
            </a:r>
          </a:p>
          <a:p>
            <a:pPr>
              <a:buFont typeface="Arial" pitchFamily="34" charset="0"/>
              <a:buChar char="•"/>
            </a:pPr>
            <a:r>
              <a:rPr lang="en-US" dirty="0" smtClean="0">
                <a:latin typeface="Futura Md" pitchFamily="34" charset="0"/>
              </a:rPr>
              <a:t>  Policy Type. Source of the log message that triggers the event, as defined in the Event Policy Editor page (Registry &gt; Events &gt; Event Manager).</a:t>
            </a:r>
          </a:p>
          <a:p>
            <a:pPr>
              <a:buFont typeface="Arial" pitchFamily="34" charset="0"/>
              <a:buChar char="•"/>
            </a:pPr>
            <a:r>
              <a:rPr lang="en-US" dirty="0" smtClean="0">
                <a:latin typeface="Futura Md" pitchFamily="34" charset="0"/>
              </a:rPr>
              <a:t>  Ticket Description. Description field from the associated ticket, if applicable.</a:t>
            </a:r>
          </a:p>
          <a:p>
            <a:pPr>
              <a:buFont typeface="Arial" pitchFamily="34" charset="0"/>
              <a:buChar char="•"/>
            </a:pPr>
            <a:r>
              <a:rPr lang="en-US" dirty="0" smtClean="0">
                <a:latin typeface="Futura Md" pitchFamily="34" charset="0"/>
              </a:rPr>
              <a:t>  Probable Cause &amp; Resolution Text. This pane displays additional information about the event, as defined in the Event Policy Editor page (Registry &gt; Events &gt; Event Manager).</a:t>
            </a:r>
          </a:p>
          <a:p>
            <a:r>
              <a:rPr lang="en-US" dirty="0" smtClean="0">
                <a:latin typeface="Futura Md" pitchFamily="34" charset="0"/>
              </a:rPr>
              <a:t>6. Depending on your Access Keys, the [Actions] menu displays one or more of the following entries:</a:t>
            </a:r>
          </a:p>
          <a:p>
            <a:pPr>
              <a:buFont typeface="Arial" pitchFamily="34" charset="0"/>
              <a:buChar char="•"/>
            </a:pPr>
            <a:r>
              <a:rPr lang="en-US" dirty="0" smtClean="0">
                <a:latin typeface="Futura Md" pitchFamily="34" charset="0"/>
              </a:rPr>
              <a:t>  Create a Ticket. Leads to the Create New Ticket page , where you can define a new ticket based on the event.</a:t>
            </a:r>
          </a:p>
          <a:p>
            <a:pPr>
              <a:buFont typeface="Arial" pitchFamily="34" charset="0"/>
              <a:buChar char="•"/>
            </a:pPr>
            <a:r>
              <a:rPr lang="en-US" dirty="0" smtClean="0">
                <a:latin typeface="Futura Md" pitchFamily="34" charset="0"/>
              </a:rPr>
              <a:t>  Edit Aligned Event Policy. Leads to the Event Policy Editor page (Registry &gt; Events &gt; Event  Manager), where you can edit the properties of the event definition.</a:t>
            </a:r>
          </a:p>
          <a:p>
            <a:pPr>
              <a:buFont typeface="Arial" pitchFamily="34" charset="0"/>
              <a:buChar char="•"/>
            </a:pPr>
            <a:r>
              <a:rPr lang="en-US" dirty="0" smtClean="0">
                <a:latin typeface="Futura Md" pitchFamily="34" charset="0"/>
              </a:rPr>
              <a:t>  Edit Device Thresholds. Leads to the Device Thresholds page , where you can define and edit space and performance thresholds for a device.</a:t>
            </a:r>
          </a:p>
          <a:p>
            <a:pPr>
              <a:buFont typeface="Arial" pitchFamily="34" charset="0"/>
              <a:buChar char="•"/>
            </a:pPr>
            <a:r>
              <a:rPr lang="en-US" dirty="0" smtClean="0">
                <a:latin typeface="Futura Md" pitchFamily="34" charset="0"/>
              </a:rPr>
              <a:t>  Suppress Event for This Device. Suppresses the current event on the current device. When you suppress an event, you are specifying that in the future, if this event occurs again on the same device, the event will not appear in the Event Console or the Viewing Events page.</a:t>
            </a:r>
          </a:p>
          <a:p>
            <a:pPr>
              <a:buFont typeface="Arial" pitchFamily="34" charset="0"/>
              <a:buChar char="•"/>
            </a:pPr>
            <a:r>
              <a:rPr lang="en-US" dirty="0" smtClean="0">
                <a:latin typeface="Futura Md" pitchFamily="34" charset="0"/>
              </a:rPr>
              <a:t>  Refresh This Page. Updates the page with the latest information.</a:t>
            </a:r>
          </a:p>
          <a:p>
            <a:pPr>
              <a:buFont typeface="Arial" pitchFamily="34" charset="0"/>
              <a:buChar char="•"/>
            </a:pPr>
            <a:r>
              <a:rPr lang="en-US" dirty="0" smtClean="0">
                <a:latin typeface="Futura Md" pitchFamily="34" charset="0"/>
              </a:rPr>
              <a:t>  View Device Summary. Leads to the Device Summary page for the device, where you can view overview information on the health of the device, a list of events and tickets associated with the device, a list of ScienceLogic elements associated with the device, a list of monitoring policies for the device, and hardware and bandwidth usage for the device.</a:t>
            </a:r>
            <a:endParaRPr lang="en-US" i="0"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3908784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r>
              <a:rPr lang="en-US" dirty="0" smtClean="0">
                <a:latin typeface="Futura Md" pitchFamily="34" charset="0"/>
              </a:rPr>
              <a:t>When you clear an event, you remove only a single instance of the event from the current display in the Event Console page. If the event occurs again on the same entity, it will reappear in the Event Console page.</a:t>
            </a:r>
          </a:p>
          <a:p>
            <a:endParaRPr lang="en-US" dirty="0" smtClean="0">
              <a:latin typeface="Futura Md" pitchFamily="34" charset="0"/>
            </a:endParaRPr>
          </a:p>
          <a:p>
            <a:r>
              <a:rPr lang="en-US" dirty="0" smtClean="0">
                <a:latin typeface="Futura Md" pitchFamily="34" charset="0"/>
              </a:rPr>
              <a:t>To clear an event:</a:t>
            </a:r>
          </a:p>
          <a:p>
            <a:r>
              <a:rPr lang="en-US" dirty="0" smtClean="0">
                <a:latin typeface="Futura Md" pitchFamily="34" charset="0"/>
              </a:rPr>
              <a:t>1. Go to the Events tab.</a:t>
            </a:r>
          </a:p>
          <a:p>
            <a:r>
              <a:rPr lang="en-US" dirty="0" smtClean="0">
                <a:latin typeface="Futura Md" pitchFamily="34" charset="0"/>
              </a:rPr>
              <a:t>2. In the Event Console page, find the event you want to clear. Click on the checkbox for that event.</a:t>
            </a:r>
          </a:p>
          <a:p>
            <a:r>
              <a:rPr lang="en-US" dirty="0" smtClean="0">
                <a:latin typeface="Futura Md" pitchFamily="34" charset="0"/>
              </a:rPr>
              <a:t>3. For each event that you want to clear, select its checkbox. To select all events in an organization, click on the check-mark icon to the right and above each organization's group of event.</a:t>
            </a:r>
          </a:p>
          <a:p>
            <a:r>
              <a:rPr lang="en-US" dirty="0" smtClean="0">
                <a:latin typeface="Futura Md" pitchFamily="34" charset="0"/>
              </a:rPr>
              <a:t>4. Notice the small [Del] button under each organization's group of event. Select this button to clear the selected events.</a:t>
            </a:r>
          </a:p>
          <a:p>
            <a:r>
              <a:rPr lang="en-US" dirty="0" smtClean="0">
                <a:latin typeface="Futura Md" pitchFamily="34" charset="0"/>
              </a:rPr>
              <a:t>5. When you successfully clear an event, it will no longer appear in the display in the Event Console page.</a:t>
            </a:r>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1529123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r>
              <a:rPr lang="en-US" dirty="0" smtClean="0">
                <a:latin typeface="Futura Md" pitchFamily="34" charset="0"/>
              </a:rPr>
              <a:t>When you clear an event, you remove only a single instance of the event from the current display in the Event Console page. If the event occurs again on the same entity, it will reappear in the Event Console page.</a:t>
            </a:r>
          </a:p>
          <a:p>
            <a:endParaRPr lang="en-US" dirty="0" smtClean="0">
              <a:latin typeface="Futura Md" pitchFamily="34" charset="0"/>
            </a:endParaRPr>
          </a:p>
          <a:p>
            <a:r>
              <a:rPr lang="en-US" dirty="0" smtClean="0">
                <a:latin typeface="Futura Md" pitchFamily="34" charset="0"/>
              </a:rPr>
              <a:t>To clear an event:</a:t>
            </a:r>
          </a:p>
          <a:p>
            <a:r>
              <a:rPr lang="en-US" dirty="0" smtClean="0">
                <a:latin typeface="Futura Md" pitchFamily="34" charset="0"/>
              </a:rPr>
              <a:t>1. Go to the Events tab.</a:t>
            </a:r>
          </a:p>
          <a:p>
            <a:r>
              <a:rPr lang="en-US" dirty="0" smtClean="0">
                <a:latin typeface="Futura Md" pitchFamily="34" charset="0"/>
              </a:rPr>
              <a:t>2. In the Event Console page, find the event you want to clear. Click on the checkbox for that event.</a:t>
            </a:r>
          </a:p>
          <a:p>
            <a:r>
              <a:rPr lang="en-US" dirty="0" smtClean="0">
                <a:latin typeface="Futura Md" pitchFamily="34" charset="0"/>
              </a:rPr>
              <a:t>3. For each event that you want to clear, select its checkbox. To select all events in an organization, click on the check-mark icon to the right and above each organization's group of event.</a:t>
            </a:r>
          </a:p>
          <a:p>
            <a:r>
              <a:rPr lang="en-US" dirty="0" smtClean="0">
                <a:latin typeface="Futura Md" pitchFamily="34" charset="0"/>
              </a:rPr>
              <a:t>4. Notice the small [Del] button under each organization's group of event. Select this button to clear the selected events.</a:t>
            </a:r>
          </a:p>
          <a:p>
            <a:r>
              <a:rPr lang="en-US" dirty="0" smtClean="0">
                <a:latin typeface="Futura Md" pitchFamily="34" charset="0"/>
              </a:rPr>
              <a:t>5. When you successfully clear an event, it will no longer appear in the display in the Event Console page.</a:t>
            </a:r>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3259236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r>
              <a:rPr lang="en-US" dirty="0" smtClean="0">
                <a:latin typeface="Futura Md" pitchFamily="34" charset="0"/>
              </a:rPr>
              <a:t>When you clear an event, you remove only a single instance of the event from the current display in the Event Console page. If the event occurs again on the same entity, it will reappear in the Event Console page.</a:t>
            </a:r>
          </a:p>
          <a:p>
            <a:endParaRPr lang="en-US" dirty="0" smtClean="0">
              <a:latin typeface="Futura Md" pitchFamily="34" charset="0"/>
            </a:endParaRPr>
          </a:p>
          <a:p>
            <a:r>
              <a:rPr lang="en-US" dirty="0" smtClean="0">
                <a:latin typeface="Futura Md" pitchFamily="34" charset="0"/>
              </a:rPr>
              <a:t>To clear an event:</a:t>
            </a:r>
          </a:p>
          <a:p>
            <a:r>
              <a:rPr lang="en-US" dirty="0" smtClean="0">
                <a:latin typeface="Futura Md" pitchFamily="34" charset="0"/>
              </a:rPr>
              <a:t>1. Go to the Events tab.</a:t>
            </a:r>
          </a:p>
          <a:p>
            <a:r>
              <a:rPr lang="en-US" dirty="0" smtClean="0">
                <a:latin typeface="Futura Md" pitchFamily="34" charset="0"/>
              </a:rPr>
              <a:t>2. In the Event Console page, find the event you want to clear. Click on the checkbox for that event.</a:t>
            </a:r>
          </a:p>
          <a:p>
            <a:r>
              <a:rPr lang="en-US" dirty="0" smtClean="0">
                <a:latin typeface="Futura Md" pitchFamily="34" charset="0"/>
              </a:rPr>
              <a:t>3. For each event that you want to clear, select its checkbox. To select all events in an organization, click on the check-mark icon to the right and above each organization's group of event.</a:t>
            </a:r>
          </a:p>
          <a:p>
            <a:r>
              <a:rPr lang="en-US" dirty="0" smtClean="0">
                <a:latin typeface="Futura Md" pitchFamily="34" charset="0"/>
              </a:rPr>
              <a:t>4. Notice the small [Del] button under each organization's group of event. Select this button to clear the selected events.</a:t>
            </a:r>
          </a:p>
          <a:p>
            <a:r>
              <a:rPr lang="en-US" dirty="0" smtClean="0">
                <a:latin typeface="Futura Md" pitchFamily="34" charset="0"/>
              </a:rPr>
              <a:t>5. When you successfully clear an event, it will no longer appear in the display in the Event Console page.</a:t>
            </a:r>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1284616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62500" lnSpcReduction="20000"/>
          </a:bodyPr>
          <a:lstStyle/>
          <a:p>
            <a:r>
              <a:rPr lang="en-US" dirty="0" smtClean="0"/>
              <a:t>The Search fields at the top of the Event Console allow you to search all events and display only those events that match the search criteria. You can also filter and sort the results of a search.</a:t>
            </a:r>
          </a:p>
          <a:p>
            <a:r>
              <a:rPr lang="en-US" dirty="0" smtClean="0"/>
              <a:t>You can search by only one of the search fields, by multiple search fields, or by all of the search fields.</a:t>
            </a:r>
          </a:p>
          <a:p>
            <a:r>
              <a:rPr lang="en-US" dirty="0" smtClean="0"/>
              <a:t>You can search by three fields: </a:t>
            </a:r>
          </a:p>
          <a:p>
            <a:pPr>
              <a:buFont typeface="Arial" pitchFamily="34" charset="0"/>
              <a:buChar char="•"/>
            </a:pPr>
            <a:r>
              <a:rPr lang="en-US" dirty="0" smtClean="0"/>
              <a:t>  Column name (one of the following: organization, device name, event message, ticket ID, event ID, entity type) or device group (name of device group or ID of device group)/</a:t>
            </a:r>
          </a:p>
          <a:p>
            <a:pPr>
              <a:buFont typeface="Arial" pitchFamily="34" charset="0"/>
              <a:buChar char="•"/>
            </a:pPr>
            <a:r>
              <a:rPr lang="en-US" dirty="0" smtClean="0"/>
              <a:t>  Event Age or Last Detected</a:t>
            </a:r>
          </a:p>
          <a:p>
            <a:pPr>
              <a:buFont typeface="Arial" pitchFamily="34" charset="0"/>
              <a:buChar char="•"/>
            </a:pPr>
            <a:r>
              <a:rPr lang="en-US" dirty="0" smtClean="0"/>
              <a:t>  Severity</a:t>
            </a:r>
          </a:p>
          <a:p>
            <a:r>
              <a:rPr lang="en-US" dirty="0" smtClean="0"/>
              <a:t>You can filter the search results by:</a:t>
            </a:r>
          </a:p>
          <a:p>
            <a:pPr>
              <a:buFont typeface="Arial" pitchFamily="34" charset="0"/>
              <a:buChar char="•"/>
            </a:pPr>
            <a:r>
              <a:rPr lang="en-US" dirty="0" smtClean="0"/>
              <a:t>  All events that match the search criteria (filter on None)</a:t>
            </a:r>
          </a:p>
          <a:p>
            <a:pPr>
              <a:buFont typeface="Arial" pitchFamily="34" charset="0"/>
              <a:buChar char="•"/>
            </a:pPr>
            <a:r>
              <a:rPr lang="en-US" dirty="0" smtClean="0"/>
              <a:t>  Only Unacknowledged events</a:t>
            </a:r>
          </a:p>
          <a:p>
            <a:pPr>
              <a:buFont typeface="Arial" pitchFamily="34" charset="0"/>
              <a:buChar char="•"/>
            </a:pPr>
            <a:r>
              <a:rPr lang="en-US" dirty="0" smtClean="0"/>
              <a:t>  Only Acknowledged events</a:t>
            </a:r>
          </a:p>
          <a:p>
            <a:r>
              <a:rPr lang="en-US" dirty="0" smtClean="0"/>
              <a:t>You can sort the search results by:</a:t>
            </a:r>
          </a:p>
          <a:p>
            <a:pPr>
              <a:buFont typeface="Arial" pitchFamily="34" charset="0"/>
              <a:buChar char="•"/>
            </a:pPr>
            <a:r>
              <a:rPr lang="en-US" dirty="0" smtClean="0"/>
              <a:t>  Severity </a:t>
            </a:r>
          </a:p>
          <a:p>
            <a:pPr>
              <a:buFont typeface="Arial" pitchFamily="34" charset="0"/>
              <a:buChar char="•"/>
            </a:pPr>
            <a:r>
              <a:rPr lang="en-US" dirty="0" smtClean="0"/>
              <a:t>  Date and time last Detected </a:t>
            </a:r>
          </a:p>
          <a:p>
            <a:pPr>
              <a:buFont typeface="Arial" pitchFamily="34" charset="0"/>
              <a:buChar char="•"/>
            </a:pPr>
            <a:r>
              <a:rPr lang="en-US" dirty="0" smtClean="0"/>
              <a:t>  Event Age</a:t>
            </a:r>
          </a:p>
          <a:p>
            <a:pPr>
              <a:buFont typeface="Arial" pitchFamily="34" charset="0"/>
              <a:buChar char="•"/>
            </a:pPr>
            <a:r>
              <a:rPr lang="en-US" dirty="0" smtClean="0"/>
              <a:t>  Entity Name</a:t>
            </a:r>
          </a:p>
          <a:p>
            <a:pPr>
              <a:buFont typeface="Arial" pitchFamily="34" charset="0"/>
              <a:buChar char="•"/>
            </a:pPr>
            <a:r>
              <a:rPr lang="en-US" dirty="0" smtClean="0"/>
              <a:t>  Event Message</a:t>
            </a:r>
          </a:p>
          <a:p>
            <a:pPr>
              <a:buFont typeface="Arial" pitchFamily="34" charset="0"/>
              <a:buChar char="•"/>
            </a:pPr>
            <a:r>
              <a:rPr lang="en-US" dirty="0" smtClean="0"/>
              <a:t>  Ticket ID</a:t>
            </a:r>
          </a:p>
          <a:p>
            <a:pPr>
              <a:buFont typeface="Arial" pitchFamily="34" charset="0"/>
              <a:buChar char="•"/>
            </a:pPr>
            <a:r>
              <a:rPr lang="en-US" dirty="0" smtClean="0"/>
              <a:t>  Event Count</a:t>
            </a:r>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440983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70000" lnSpcReduction="20000"/>
          </a:bodyPr>
          <a:lstStyle/>
          <a:p>
            <a:pPr>
              <a:buFont typeface="Arial" pitchFamily="34" charset="0"/>
              <a:buChar char="•"/>
            </a:pPr>
            <a:r>
              <a:rPr lang="en-US" dirty="0" smtClean="0"/>
              <a:t>  Collapse. Collapses the display in the Event Console page so only Organization names appear. Events are hidden under the heading for their assigned organization.</a:t>
            </a:r>
          </a:p>
          <a:p>
            <a:pPr>
              <a:buFont typeface="Arial" pitchFamily="34" charset="0"/>
              <a:buChar char="•"/>
            </a:pPr>
            <a:r>
              <a:rPr lang="en-US" dirty="0" smtClean="0"/>
              <a:t>  Layout. If a user expands and/or contracts events under one or more Organizations and then selects the [Layout] button, ScienceLogic will remember which organizations were expanded and which were contracted. When the user returns to the Event Console page, the same organizations will be expanded and contracted.</a:t>
            </a:r>
          </a:p>
          <a:p>
            <a:pPr>
              <a:buFont typeface="Arial" pitchFamily="34" charset="0"/>
              <a:buChar char="•"/>
            </a:pPr>
            <a:r>
              <a:rPr lang="en-US" dirty="0" smtClean="0"/>
              <a:t>  Kiosk. Spawns a new browser window, in which the Event Console page appears in full screen By default, the kiosk page has focus, but users can minimize the kiosk to return focus to ScienceLogic. By default, in Kiosk view, events are grouped by severity, not Organization; critical events are listed first. The results of searches, filters, and sorts are maintained in Kiosk view.</a:t>
            </a:r>
          </a:p>
          <a:p>
            <a:pPr>
              <a:buFont typeface="Arial" pitchFamily="34" charset="0"/>
              <a:buChar char="•"/>
            </a:pPr>
            <a:r>
              <a:rPr lang="en-US" dirty="0" smtClean="0"/>
              <a:t>  Full. Spawns a new browser window, in which the Event Console page appears in full screen By default, the full page has focus, but users can minimize the kiosk to return focus to ScienceLogic. By default, in Full view, events are grouped by Organization and then severity. The results of searches, filters, and sorts are maintained in Full view.</a:t>
            </a:r>
          </a:p>
          <a:p>
            <a:pPr>
              <a:buFont typeface="Arial" pitchFamily="34" charset="0"/>
              <a:buChar char="•"/>
            </a:pPr>
            <a:r>
              <a:rPr lang="en-US" dirty="0" smtClean="0"/>
              <a:t>  Pause. Pauses the refresh timer.</a:t>
            </a:r>
          </a:p>
          <a:p>
            <a:pPr>
              <a:buFont typeface="Arial" pitchFamily="34" charset="0"/>
              <a:buChar char="•"/>
            </a:pPr>
            <a:r>
              <a:rPr lang="en-US" dirty="0" smtClean="0"/>
              <a:t>  Refresh.</a:t>
            </a:r>
            <a:r>
              <a:rPr lang="en-US" baseline="0" dirty="0" smtClean="0"/>
              <a:t> </a:t>
            </a:r>
            <a:r>
              <a:rPr lang="en-US" dirty="0" smtClean="0"/>
              <a:t>Manually refreshes the display. Updates the list of events with any changes to existing events and with any new events.</a:t>
            </a:r>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211871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911111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70000" lnSpcReduction="20000"/>
          </a:bodyPr>
          <a:lstStyle/>
          <a:p>
            <a:r>
              <a:rPr lang="en-US" dirty="0" smtClean="0">
                <a:latin typeface="Futura Md" pitchFamily="34" charset="0"/>
              </a:rPr>
              <a:t>ScienceLogic allows you to acknowledge new events as they are detected by the system. Acknowledging an event lets other users know that you are aware of the event and working on the event.</a:t>
            </a:r>
          </a:p>
          <a:p>
            <a:r>
              <a:rPr lang="en-US" dirty="0" smtClean="0">
                <a:latin typeface="Futura Md" pitchFamily="34" charset="0"/>
              </a:rPr>
              <a:t>When an event has been acknowledged, a gray checkmark appears next to the event in the Event Console page and the acknowledging user’s name appears with the checkmark. This lets other ScienceLogic users know that someone is investigating or taking action on the event.</a:t>
            </a:r>
          </a:p>
          <a:p>
            <a:endParaRPr lang="en-US" dirty="0" smtClean="0">
              <a:latin typeface="Futura Md" pitchFamily="34" charset="0"/>
            </a:endParaRPr>
          </a:p>
          <a:p>
            <a:r>
              <a:rPr lang="en-US" dirty="0" smtClean="0">
                <a:latin typeface="Futura Md" pitchFamily="34" charset="0"/>
              </a:rPr>
              <a:t>To acknowledge an event:</a:t>
            </a:r>
          </a:p>
          <a:p>
            <a:r>
              <a:rPr lang="en-US" dirty="0" smtClean="0">
                <a:latin typeface="Futura Md" pitchFamily="34" charset="0"/>
              </a:rPr>
              <a:t>1. Go to the Events tab.</a:t>
            </a:r>
          </a:p>
          <a:p>
            <a:r>
              <a:rPr lang="en-US" dirty="0" smtClean="0">
                <a:latin typeface="Futura Md" pitchFamily="34" charset="0"/>
              </a:rPr>
              <a:t>2. In the Event Console page, find the event you want to acknowledge. Click on the checkbox for the event.</a:t>
            </a:r>
          </a:p>
          <a:p>
            <a:r>
              <a:rPr lang="en-US" dirty="0" smtClean="0">
                <a:latin typeface="Futura Md" pitchFamily="34" charset="0"/>
              </a:rPr>
              <a:t>3. For each event that you want to acknowledge, select its checkbox. To select all events in an organization, click on check-mark icon to the right and above each organization's group of events.</a:t>
            </a:r>
          </a:p>
          <a:p>
            <a:r>
              <a:rPr lang="en-US" dirty="0" smtClean="0">
                <a:latin typeface="Futura Md" pitchFamily="34" charset="0"/>
              </a:rPr>
              <a:t>4. Notice the small [</a:t>
            </a:r>
            <a:r>
              <a:rPr lang="en-US" dirty="0" err="1" smtClean="0">
                <a:latin typeface="Futura Md" pitchFamily="34" charset="0"/>
              </a:rPr>
              <a:t>Ack</a:t>
            </a:r>
            <a:r>
              <a:rPr lang="en-US" dirty="0" smtClean="0">
                <a:latin typeface="Futura Md" pitchFamily="34" charset="0"/>
              </a:rPr>
              <a:t>] button under each organization's group of events. Select this button to acknowledge the selected events.</a:t>
            </a:r>
          </a:p>
          <a:p>
            <a:r>
              <a:rPr lang="en-US" dirty="0" smtClean="0">
                <a:latin typeface="Futura Md" pitchFamily="34" charset="0"/>
              </a:rPr>
              <a:t>5. For each acknowledged event, your username will be added to the Acknowledged column.</a:t>
            </a:r>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411011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r>
              <a:rPr lang="en-US" dirty="0" smtClean="0">
                <a:latin typeface="Futura Md" pitchFamily="34" charset="0"/>
              </a:rPr>
              <a:t>When you clear an event, you remove only a single instance of the event from the current display in the Event Console page. If the event occurs again on the same entity, it will reappear in the Event Console page.</a:t>
            </a:r>
          </a:p>
          <a:p>
            <a:endParaRPr lang="en-US" dirty="0" smtClean="0">
              <a:latin typeface="Futura Md" pitchFamily="34" charset="0"/>
            </a:endParaRPr>
          </a:p>
          <a:p>
            <a:r>
              <a:rPr lang="en-US" dirty="0" smtClean="0">
                <a:latin typeface="Futura Md" pitchFamily="34" charset="0"/>
              </a:rPr>
              <a:t>To clear an event:</a:t>
            </a:r>
          </a:p>
          <a:p>
            <a:r>
              <a:rPr lang="en-US" dirty="0" smtClean="0">
                <a:latin typeface="Futura Md" pitchFamily="34" charset="0"/>
              </a:rPr>
              <a:t>1. Go to the Events tab.</a:t>
            </a:r>
          </a:p>
          <a:p>
            <a:r>
              <a:rPr lang="en-US" dirty="0" smtClean="0">
                <a:latin typeface="Futura Md" pitchFamily="34" charset="0"/>
              </a:rPr>
              <a:t>2. In the Event Console page, find the event you want to clear. Click on the checkbox for that event.</a:t>
            </a:r>
          </a:p>
          <a:p>
            <a:r>
              <a:rPr lang="en-US" dirty="0" smtClean="0">
                <a:latin typeface="Futura Md" pitchFamily="34" charset="0"/>
              </a:rPr>
              <a:t>3. For each event that you want to clear, select its checkbox. To select all events in an organization, click on the check-mark icon to the right and above each organization's group of event.</a:t>
            </a:r>
          </a:p>
          <a:p>
            <a:r>
              <a:rPr lang="en-US" dirty="0" smtClean="0">
                <a:latin typeface="Futura Md" pitchFamily="34" charset="0"/>
              </a:rPr>
              <a:t>4. Notice the small [Del] button under each organization's group of event. Select this button to clear the selected events.</a:t>
            </a:r>
          </a:p>
          <a:p>
            <a:r>
              <a:rPr lang="en-US" dirty="0" smtClean="0">
                <a:latin typeface="Futura Md" pitchFamily="34" charset="0"/>
              </a:rPr>
              <a:t>5. When you successfully clear an event, it will no longer appear in the display in the Event Console page.</a:t>
            </a:r>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1339222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b="1" dirty="0"/>
              <a:t>Console Preferences</a:t>
            </a:r>
            <a:r>
              <a:rPr lang="en-US" dirty="0"/>
              <a:t>. Leads to the Event Viewer Preferences modal page, where users can customize the display of the Event.</a:t>
            </a:r>
          </a:p>
          <a:p>
            <a:r>
              <a:rPr lang="en-US" b="1" dirty="0"/>
              <a:t>Event Statistics</a:t>
            </a:r>
            <a:r>
              <a:rPr lang="en-US" dirty="0"/>
              <a:t>. Leads to the Event Statistics page, where users can view daily, weekly, and monthly trends of all events (on all entities).</a:t>
            </a:r>
          </a:p>
          <a:p>
            <a:r>
              <a:rPr lang="en-US" b="1" dirty="0"/>
              <a:t>Event Policy Manager</a:t>
            </a:r>
            <a:r>
              <a:rPr lang="en-US" dirty="0"/>
              <a:t>. Leads to the Event Policy Manager page, where you can view a list of all event policies, view details of each event policy, define new event policies, and edit existing event policies.</a:t>
            </a:r>
          </a:p>
          <a:p>
            <a:r>
              <a:rPr lang="en-US" b="1" dirty="0"/>
              <a:t>RSS Feed Manager</a:t>
            </a:r>
            <a:r>
              <a:rPr lang="en-US" dirty="0"/>
              <a:t>. Leads to the RSS News Feed Manager page, where you can view and edit existing RSS feed monitors and define new RSS news feed monitors.</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720370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47500" lnSpcReduction="20000"/>
          </a:bodyPr>
          <a:lstStyle/>
          <a:p>
            <a:r>
              <a:rPr lang="en-US" dirty="0" smtClean="0">
                <a:latin typeface="Futura Md" pitchFamily="34" charset="0"/>
              </a:rPr>
              <a:t>The Event Console Preferences page allows you to customize the display and behavior of the Event Console page.</a:t>
            </a:r>
          </a:p>
          <a:p>
            <a:endParaRPr lang="en-US" dirty="0" smtClean="0">
              <a:latin typeface="Futura Md" pitchFamily="34" charset="0"/>
            </a:endParaRPr>
          </a:p>
          <a:p>
            <a:r>
              <a:rPr lang="en-US" dirty="0" smtClean="0">
                <a:latin typeface="Futura Md" pitchFamily="34" charset="0"/>
              </a:rPr>
              <a:t>To access the Event Console Preferences page:</a:t>
            </a:r>
          </a:p>
          <a:p>
            <a:r>
              <a:rPr lang="en-US" dirty="0" smtClean="0">
                <a:latin typeface="Futura Md" pitchFamily="34" charset="0"/>
              </a:rPr>
              <a:t>1. Go to the Events tab.</a:t>
            </a:r>
          </a:p>
          <a:p>
            <a:r>
              <a:rPr lang="en-US" dirty="0" smtClean="0">
                <a:latin typeface="Futura Md" pitchFamily="34" charset="0"/>
              </a:rPr>
              <a:t>2. In the Event Console page, select the [Actions] menu and choose Console Preferences.</a:t>
            </a:r>
          </a:p>
          <a:p>
            <a:r>
              <a:rPr lang="en-US" dirty="0" smtClean="0">
                <a:latin typeface="Futura Md" pitchFamily="34" charset="0"/>
              </a:rPr>
              <a:t>3. The Event Console Preferences page appears.</a:t>
            </a:r>
          </a:p>
          <a:p>
            <a:r>
              <a:rPr lang="en-US" dirty="0" smtClean="0">
                <a:latin typeface="Futura Md" pitchFamily="34" charset="0"/>
              </a:rPr>
              <a:t>4. In the Event Console Preferences page, you can customize the following:</a:t>
            </a:r>
          </a:p>
          <a:p>
            <a:pPr>
              <a:buFont typeface="Arial" pitchFamily="34" charset="0"/>
              <a:buChar char="•"/>
            </a:pPr>
            <a:r>
              <a:rPr lang="en-US" dirty="0" smtClean="0">
                <a:latin typeface="Futura Md" pitchFamily="34" charset="0"/>
              </a:rPr>
              <a:t>  Console Refresh Rate. Specifies how often the Event Console page in ScienceLogic will be refreshed. The possible choices are between 15 seconds and 1 hour.</a:t>
            </a:r>
          </a:p>
          <a:p>
            <a:pPr>
              <a:buFont typeface="Arial" pitchFamily="34" charset="0"/>
              <a:buChar char="•"/>
            </a:pPr>
            <a:r>
              <a:rPr lang="en-US" dirty="0" smtClean="0">
                <a:latin typeface="Futura Md" pitchFamily="34" charset="0"/>
              </a:rPr>
              <a:t>  Console Height. Specifies the vertical height of the Event Console page. A larger height allows more events to be displayed on a single page, but may require vertical scrolling. The choices are 400 pixels – 2400 pixels.</a:t>
            </a:r>
          </a:p>
          <a:p>
            <a:pPr>
              <a:buFont typeface="Arial" pitchFamily="34" charset="0"/>
              <a:buChar char="•"/>
            </a:pPr>
            <a:r>
              <a:rPr lang="en-US" dirty="0" smtClean="0">
                <a:latin typeface="Futura Md" pitchFamily="34" charset="0"/>
              </a:rPr>
              <a:t>  Default Severity Filter. When a severity is selected, the Event Console page will display only events of the selected severity and greater.</a:t>
            </a:r>
          </a:p>
          <a:p>
            <a:r>
              <a:rPr lang="en-US" dirty="0" smtClean="0">
                <a:latin typeface="Futura Md" pitchFamily="34" charset="0"/>
              </a:rPr>
              <a:t>o Healthy. Will display all events, including events with a severity of Healthy.</a:t>
            </a:r>
          </a:p>
          <a:p>
            <a:r>
              <a:rPr lang="en-US" dirty="0" smtClean="0">
                <a:latin typeface="Futura Md" pitchFamily="34" charset="0"/>
              </a:rPr>
              <a:t>o Notice. Will display all events with a severity of Notice, Major, Minor, and Critical.</a:t>
            </a:r>
          </a:p>
          <a:p>
            <a:r>
              <a:rPr lang="en-US" dirty="0" smtClean="0">
                <a:latin typeface="Futura Md" pitchFamily="34" charset="0"/>
              </a:rPr>
              <a:t>o Minor. Will display all events with a severity of Minor, Major, and Critical.</a:t>
            </a:r>
          </a:p>
          <a:p>
            <a:r>
              <a:rPr lang="en-US" dirty="0" smtClean="0">
                <a:latin typeface="Futura Md" pitchFamily="34" charset="0"/>
              </a:rPr>
              <a:t>o Major. Will display all events with a severity of Major and Critical.</a:t>
            </a:r>
          </a:p>
          <a:p>
            <a:r>
              <a:rPr lang="en-US" dirty="0" smtClean="0">
                <a:latin typeface="Futura Md" pitchFamily="34" charset="0"/>
              </a:rPr>
              <a:t>o Critical. Will display all events with a severity of Critical.</a:t>
            </a:r>
          </a:p>
          <a:p>
            <a:pPr>
              <a:buFont typeface="Arial" pitchFamily="34" charset="0"/>
              <a:buChar char="•"/>
            </a:pPr>
            <a:r>
              <a:rPr lang="en-US" dirty="0" smtClean="0">
                <a:latin typeface="Futura Md" pitchFamily="34" charset="0"/>
              </a:rPr>
              <a:t>  Show Suppressed Events. If you select this checkbox, all event instances that have been grouped together under a single event description will be displayed in the Event Console page. The default behavior of ScienceLogic is to roll-up related events under a single description.</a:t>
            </a:r>
          </a:p>
          <a:p>
            <a:pPr>
              <a:buFont typeface="Arial" pitchFamily="34" charset="0"/>
              <a:buChar char="•"/>
            </a:pPr>
            <a:r>
              <a:rPr lang="en-US" dirty="0" smtClean="0">
                <a:latin typeface="Futura Md" pitchFamily="34" charset="0"/>
              </a:rPr>
              <a:t>  Collapse All Organizations. If you select this checkbox, all organizations with associated events will be displayed but will be contracted; the Event Console page will display only a list of contracted organizations, which can be expanded by clicking on the plus sign (+). The default behavior of ScienceLogic is to expand each organization and display the list of events for each organization.</a:t>
            </a:r>
          </a:p>
          <a:p>
            <a:pPr>
              <a:buFont typeface="Arial" pitchFamily="34" charset="0"/>
              <a:buChar char="•"/>
            </a:pPr>
            <a:r>
              <a:rPr lang="en-US" dirty="0" smtClean="0">
                <a:latin typeface="Futura Md" pitchFamily="34" charset="0"/>
              </a:rPr>
              <a:t>  Event Console Columns. In this list, you can select the default columns to be displayed in the Event Console page.</a:t>
            </a:r>
          </a:p>
          <a:p>
            <a:r>
              <a:rPr lang="en-US" dirty="0" smtClean="0">
                <a:latin typeface="Futura Md" pitchFamily="34" charset="0"/>
              </a:rPr>
              <a:t>5. Select the[ Save] button to save your changes in the Event Console Preferences page.</a:t>
            </a:r>
            <a:endParaRPr lang="en-US" i="0"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555063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4D3C0A9-B445-452F-8961-D3F589D3A823}"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29928303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1379563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To create a ticket based on an event:</a:t>
            </a:r>
          </a:p>
          <a:p>
            <a:pPr marL="224763" indent="-224763">
              <a:buAutoNum type="arabicPeriod"/>
            </a:pPr>
            <a:r>
              <a:rPr lang="en-US" dirty="0" smtClean="0">
                <a:latin typeface="Futura Md" pitchFamily="34" charset="0"/>
              </a:rPr>
              <a:t>In the Event Console page, select the event for which you want to create a ticket. Click on its life-ring icon.</a:t>
            </a:r>
          </a:p>
          <a:p>
            <a:r>
              <a:rPr lang="en-US" dirty="0" smtClean="0">
                <a:latin typeface="Futura Md" pitchFamily="34" charset="0"/>
              </a:rPr>
              <a:t>2. The Create New Ticket page appears.</a:t>
            </a:r>
          </a:p>
          <a:p>
            <a:r>
              <a:rPr lang="en-US" dirty="0" smtClean="0">
                <a:latin typeface="Futura Md" pitchFamily="34" charset="0"/>
              </a:rPr>
              <a:t>3. Notice that most of the fields are already populated with values from the event. You can accept these values or edit them.</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2566034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To create a ticket based on an event:</a:t>
            </a:r>
          </a:p>
          <a:p>
            <a:pPr marL="224763" indent="-224763">
              <a:buAutoNum type="arabicPeriod"/>
            </a:pPr>
            <a:r>
              <a:rPr lang="en-US" dirty="0" smtClean="0">
                <a:latin typeface="Futura Md" pitchFamily="34" charset="0"/>
              </a:rPr>
              <a:t>In the Event Console page, select the event for which you want to create a ticket. Click on its life-ring icon.</a:t>
            </a:r>
          </a:p>
          <a:p>
            <a:r>
              <a:rPr lang="en-US" dirty="0" smtClean="0">
                <a:latin typeface="Futura Md" pitchFamily="34" charset="0"/>
              </a:rPr>
              <a:t>2. The Create New Ticket page appears.</a:t>
            </a:r>
          </a:p>
          <a:p>
            <a:r>
              <a:rPr lang="en-US" dirty="0" smtClean="0">
                <a:latin typeface="Futura Md" pitchFamily="34" charset="0"/>
              </a:rPr>
              <a:t>3. Notice that most of the fields are already populated with values from the event. You can accept these values or edit them.</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4230374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4D3C0A9-B445-452F-8961-D3F589D3A823}"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2027386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a:t>
            </a:r>
            <a:r>
              <a:rPr lang="en-US" dirty="0" smtClean="0">
                <a:solidFill>
                  <a:prstClr val="black"/>
                </a:solidFill>
                <a:cs typeface="Arial" charset="0"/>
              </a:rPr>
              <a:t>2010, </a:t>
            </a:r>
            <a:r>
              <a:rPr lang="en-US" dirty="0">
                <a:solidFill>
                  <a:prstClr val="black"/>
                </a:solidFill>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279CF2AF-E6C8-4A6E-BE63-457E79F4F4E4}" type="slidenum">
              <a:rPr lang="en-US">
                <a:solidFill>
                  <a:prstClr val="black"/>
                </a:solidFill>
              </a:rPr>
              <a:pPr/>
              <a:t>110</a:t>
            </a:fld>
            <a:endParaRPr lang="en-US" dirty="0">
              <a:solidFill>
                <a:prstClr val="black"/>
              </a:solidFill>
            </a:endParaRPr>
          </a:p>
        </p:txBody>
      </p:sp>
      <p:sp>
        <p:nvSpPr>
          <p:cNvPr id="333826" name="Rectangle 2"/>
          <p:cNvSpPr>
            <a:spLocks noGrp="1" noRot="1" noChangeAspect="1" noChangeArrowheads="1" noTextEdit="1"/>
          </p:cNvSpPr>
          <p:nvPr>
            <p:ph type="sldImg"/>
          </p:nvPr>
        </p:nvSpPr>
        <p:spPr>
          <a:xfrm>
            <a:off x="1082675" y="1162050"/>
            <a:ext cx="4845050" cy="3136900"/>
          </a:xfrm>
          <a:ln/>
        </p:spPr>
      </p:sp>
      <p:sp>
        <p:nvSpPr>
          <p:cNvPr id="33382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19992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665200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2006, 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F314E3DE-672A-4872-89AD-7EB1E9E692B8}" type="slidenum">
              <a:rPr lang="en-US">
                <a:solidFill>
                  <a:prstClr val="black"/>
                </a:solidFill>
              </a:rPr>
              <a:pPr/>
              <a:t>113</a:t>
            </a:fld>
            <a:endParaRPr lang="en-US" dirty="0">
              <a:solidFill>
                <a:prstClr val="black"/>
              </a:solidFill>
            </a:endParaRPr>
          </a:p>
        </p:txBody>
      </p:sp>
      <p:sp>
        <p:nvSpPr>
          <p:cNvPr id="321538" name="Rectangle 2"/>
          <p:cNvSpPr>
            <a:spLocks noGrp="1" noRot="1" noChangeAspect="1" noChangeArrowheads="1" noTextEdit="1"/>
          </p:cNvSpPr>
          <p:nvPr>
            <p:ph type="sldImg"/>
          </p:nvPr>
        </p:nvSpPr>
        <p:spPr>
          <a:xfrm>
            <a:off x="1082675" y="1162050"/>
            <a:ext cx="4845050" cy="3136900"/>
          </a:xfrm>
          <a:ln/>
        </p:spPr>
      </p:sp>
      <p:sp>
        <p:nvSpPr>
          <p:cNvPr id="321539" name="Rectangle 3"/>
          <p:cNvSpPr>
            <a:spLocks noGrp="1" noChangeArrowheads="1"/>
          </p:cNvSpPr>
          <p:nvPr>
            <p:ph type="body" idx="1"/>
          </p:nvPr>
        </p:nvSpPr>
        <p:spPr/>
        <p:txBody>
          <a:bodyPr/>
          <a:lstStyle/>
          <a:p>
            <a:pPr defTabSz="899053">
              <a:defRPr/>
            </a:pPr>
            <a:r>
              <a:rPr lang="en-US" b="1" dirty="0" smtClean="0">
                <a:latin typeface="Futura Md" pitchFamily="34" charset="0"/>
              </a:rPr>
              <a:t>NOTE</a:t>
            </a:r>
            <a:r>
              <a:rPr lang="en-US" dirty="0" smtClean="0">
                <a:latin typeface="Futura Md" pitchFamily="34" charset="0"/>
              </a:rPr>
              <a:t>: If you want to include only certain devices in the report, use the "search as you type" fields at the top of each column. You can filter the list by one or more column headings. You can then select the [Create Report] button, and only the devices displayed in the Device Manager page will appear in the report.</a:t>
            </a:r>
          </a:p>
          <a:p>
            <a:endParaRPr lang="en-US" dirty="0" smtClean="0">
              <a:latin typeface="Futura Md" pitchFamily="34" charset="0"/>
            </a:endParaRPr>
          </a:p>
          <a:p>
            <a:r>
              <a:rPr lang="en-US" dirty="0" smtClean="0">
                <a:latin typeface="Futura Md" pitchFamily="34" charset="0"/>
              </a:rPr>
              <a:t>To create a </a:t>
            </a:r>
            <a:r>
              <a:rPr lang="en-US" b="1" dirty="0" smtClean="0">
                <a:latin typeface="Futura Md" pitchFamily="34" charset="0"/>
              </a:rPr>
              <a:t>multiple device </a:t>
            </a:r>
            <a:r>
              <a:rPr lang="en-US" dirty="0" smtClean="0">
                <a:latin typeface="Futura Md" pitchFamily="34" charset="0"/>
              </a:rPr>
              <a:t>report:</a:t>
            </a:r>
          </a:p>
          <a:p>
            <a:endParaRPr lang="en-US" dirty="0" smtClean="0">
              <a:latin typeface="Futura Md" pitchFamily="34" charset="0"/>
            </a:endParaRPr>
          </a:p>
          <a:p>
            <a:r>
              <a:rPr lang="en-US" dirty="0" smtClean="0">
                <a:latin typeface="Futura Md" pitchFamily="34" charset="0"/>
              </a:rPr>
              <a:t>1. In the Device Manager page, select the [Actions] menu in the upper right. Select the Create Report option.</a:t>
            </a:r>
          </a:p>
          <a:p>
            <a:endParaRPr lang="en-US" dirty="0" smtClean="0">
              <a:latin typeface="Futura Md" pitchFamily="34" charset="0"/>
            </a:endParaRPr>
          </a:p>
          <a:p>
            <a:r>
              <a:rPr lang="en-US" dirty="0" smtClean="0">
                <a:latin typeface="Futura Md" pitchFamily="34" charset="0"/>
              </a:rPr>
              <a:t>2. After selecting the Create Report option, specify whether you want to save the report to your local computer or open the report immediately with Excel. The report will contain all the information displayed in the Device Manager page.</a:t>
            </a:r>
          </a:p>
          <a:p>
            <a:endParaRPr lang="en-US" dirty="0" smtClean="0">
              <a:latin typeface="Futura Md" pitchFamily="34" charset="0"/>
            </a:endParaRPr>
          </a:p>
          <a:p>
            <a:endParaRPr lang="en-US" dirty="0" smtClean="0">
              <a:latin typeface="Futura Md" pitchFamily="34" charset="0"/>
            </a:endParaRPr>
          </a:p>
          <a:p>
            <a:r>
              <a:rPr lang="en-US" dirty="0" smtClean="0">
                <a:latin typeface="Futura Md" pitchFamily="34" charset="0"/>
              </a:rPr>
              <a:t>To create a </a:t>
            </a:r>
            <a:r>
              <a:rPr lang="en-US" b="1" dirty="0" smtClean="0">
                <a:latin typeface="Futura Md" pitchFamily="34" charset="0"/>
              </a:rPr>
              <a:t>single device </a:t>
            </a:r>
            <a:r>
              <a:rPr lang="en-US" dirty="0" smtClean="0">
                <a:latin typeface="Futura Md" pitchFamily="34" charset="0"/>
              </a:rPr>
              <a:t>report:</a:t>
            </a:r>
          </a:p>
          <a:p>
            <a:endParaRPr lang="en-US" dirty="0" smtClean="0">
              <a:latin typeface="Futura Md" pitchFamily="34" charset="0"/>
            </a:endParaRPr>
          </a:p>
          <a:p>
            <a:r>
              <a:rPr lang="en-US" dirty="0" smtClean="0">
                <a:latin typeface="Futura Md" pitchFamily="34" charset="0"/>
              </a:rPr>
              <a:t>1. In the Device Manager page, find the device for which you want to generate a detailed report. Select the printer icon for that device.</a:t>
            </a:r>
          </a:p>
          <a:p>
            <a:r>
              <a:rPr lang="en-US" dirty="0" smtClean="0">
                <a:latin typeface="Futura Md" pitchFamily="34" charset="0"/>
              </a:rPr>
              <a:t>2. The Report Creator modal page appears. In the Report Creator modal page, you can specify which information to include in the device report and the format in which the report will be generated.</a:t>
            </a:r>
          </a:p>
          <a:p>
            <a:r>
              <a:rPr lang="en-US" dirty="0" smtClean="0">
                <a:latin typeface="Futura Md" pitchFamily="34" charset="0"/>
              </a:rPr>
              <a:t>3. Select from the following list of formats in which the report can be generated:</a:t>
            </a:r>
          </a:p>
          <a:p>
            <a:pPr>
              <a:buFont typeface="Arial" pitchFamily="34" charset="0"/>
              <a:buChar char="•"/>
            </a:pPr>
            <a:r>
              <a:rPr lang="en-US" dirty="0" smtClean="0">
                <a:latin typeface="Futura Md" pitchFamily="34" charset="0"/>
              </a:rPr>
              <a:t> Create Report as HTML Document</a:t>
            </a:r>
          </a:p>
          <a:p>
            <a:pPr>
              <a:buFont typeface="Arial" pitchFamily="34" charset="0"/>
              <a:buChar char="•"/>
            </a:pPr>
            <a:r>
              <a:rPr lang="en-US" dirty="0" smtClean="0">
                <a:latin typeface="Futura Md" pitchFamily="34" charset="0"/>
              </a:rPr>
              <a:t> Create Report as PDF Document</a:t>
            </a:r>
          </a:p>
          <a:p>
            <a:pPr>
              <a:buFont typeface="Arial" pitchFamily="34" charset="0"/>
              <a:buChar char="•"/>
            </a:pPr>
            <a:r>
              <a:rPr lang="en-US" dirty="0" smtClean="0">
                <a:latin typeface="Futura Md" pitchFamily="34" charset="0"/>
              </a:rPr>
              <a:t> Create Report as MS Word Document</a:t>
            </a:r>
          </a:p>
          <a:p>
            <a:pPr>
              <a:buFont typeface="Arial" pitchFamily="34" charset="0"/>
              <a:buChar char="•"/>
            </a:pPr>
            <a:r>
              <a:rPr lang="en-US" dirty="0" smtClean="0">
                <a:latin typeface="Futura Md" pitchFamily="34" charset="0"/>
              </a:rPr>
              <a:t> Create Report as MS Excel Document</a:t>
            </a:r>
          </a:p>
          <a:p>
            <a:pPr>
              <a:buFont typeface="Arial" pitchFamily="34" charset="0"/>
              <a:buChar char="•"/>
            </a:pPr>
            <a:r>
              <a:rPr lang="en-US" dirty="0" smtClean="0">
                <a:latin typeface="Futura Md" pitchFamily="34" charset="0"/>
              </a:rPr>
              <a:t> CSV - Comma Separated Values</a:t>
            </a:r>
          </a:p>
          <a:p>
            <a:endParaRPr lang="en-US" dirty="0" smtClean="0">
              <a:latin typeface="Futura Md" pitchFamily="34" charset="0"/>
            </a:endParaRPr>
          </a:p>
          <a:p>
            <a:endParaRPr lang="en-US" i="0" dirty="0"/>
          </a:p>
        </p:txBody>
      </p:sp>
    </p:spTree>
    <p:extLst>
      <p:ext uri="{BB962C8B-B14F-4D97-AF65-F5344CB8AC3E}">
        <p14:creationId xmlns:p14="http://schemas.microsoft.com/office/powerpoint/2010/main" val="28830830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70000" lnSpcReduction="20000"/>
          </a:bodyPr>
          <a:lstStyle/>
          <a:p>
            <a:r>
              <a:rPr lang="en-US" dirty="0" smtClean="0">
                <a:latin typeface="Futura Md" pitchFamily="34" charset="0"/>
              </a:rPr>
              <a:t>The Performance page allows users to view many detailed reports for the selected device. Users can view reports on:</a:t>
            </a:r>
          </a:p>
          <a:p>
            <a:r>
              <a:rPr lang="en-US" dirty="0" smtClean="0">
                <a:latin typeface="Futura Md" pitchFamily="34" charset="0"/>
              </a:rPr>
              <a:t>o System Vitals</a:t>
            </a:r>
          </a:p>
          <a:p>
            <a:r>
              <a:rPr lang="en-US" dirty="0" smtClean="0">
                <a:latin typeface="Futura Md" pitchFamily="34" charset="0"/>
              </a:rPr>
              <a:t>o System Availability</a:t>
            </a:r>
          </a:p>
          <a:p>
            <a:r>
              <a:rPr lang="en-US" dirty="0" smtClean="0">
                <a:latin typeface="Futura Md" pitchFamily="34" charset="0"/>
              </a:rPr>
              <a:t>o System Latency</a:t>
            </a:r>
          </a:p>
          <a:p>
            <a:r>
              <a:rPr lang="en-US" dirty="0" smtClean="0">
                <a:latin typeface="Futura Md" pitchFamily="34" charset="0"/>
              </a:rPr>
              <a:t>o CPU Usage (both for an entire device and for individual CPUs)</a:t>
            </a:r>
          </a:p>
          <a:p>
            <a:r>
              <a:rPr lang="en-US" dirty="0" smtClean="0">
                <a:latin typeface="Futura Md" pitchFamily="34" charset="0"/>
              </a:rPr>
              <a:t>o Physical Memory Usage</a:t>
            </a:r>
          </a:p>
          <a:p>
            <a:r>
              <a:rPr lang="en-US" dirty="0" smtClean="0">
                <a:latin typeface="Futura Md" pitchFamily="34" charset="0"/>
              </a:rPr>
              <a:t>o Virtual Memory Usage</a:t>
            </a:r>
          </a:p>
          <a:p>
            <a:r>
              <a:rPr lang="en-US" dirty="0" smtClean="0">
                <a:latin typeface="Futura Md" pitchFamily="34" charset="0"/>
              </a:rPr>
              <a:t>o File Systems Usage (both for an entire device and for individual file systems)</a:t>
            </a:r>
          </a:p>
          <a:p>
            <a:r>
              <a:rPr lang="en-US" dirty="0" smtClean="0">
                <a:latin typeface="Futura Md" pitchFamily="34" charset="0"/>
              </a:rPr>
              <a:t>o Network Interfaces and bandwidth usage</a:t>
            </a:r>
          </a:p>
          <a:p>
            <a:r>
              <a:rPr lang="en-US" dirty="0" smtClean="0">
                <a:latin typeface="Futura Md" pitchFamily="34" charset="0"/>
              </a:rPr>
              <a:t>o Domain Name Availability</a:t>
            </a:r>
          </a:p>
          <a:p>
            <a:r>
              <a:rPr lang="en-US" dirty="0" smtClean="0">
                <a:latin typeface="Futura Md" pitchFamily="34" charset="0"/>
              </a:rPr>
              <a:t>o Email Round Trip speed</a:t>
            </a:r>
          </a:p>
          <a:p>
            <a:r>
              <a:rPr lang="en-US" dirty="0" smtClean="0">
                <a:latin typeface="Futura Md" pitchFamily="34" charset="0"/>
              </a:rPr>
              <a:t>o SOAP/XML Transactions</a:t>
            </a:r>
          </a:p>
          <a:p>
            <a:r>
              <a:rPr lang="en-US" dirty="0" smtClean="0">
                <a:latin typeface="Futura Md" pitchFamily="34" charset="0"/>
              </a:rPr>
              <a:t>o System Process Availability</a:t>
            </a:r>
          </a:p>
          <a:p>
            <a:r>
              <a:rPr lang="en-US" dirty="0" smtClean="0">
                <a:latin typeface="Futura Md" pitchFamily="34" charset="0"/>
              </a:rPr>
              <a:t>o TCP/IP Port Availability</a:t>
            </a:r>
          </a:p>
          <a:p>
            <a:r>
              <a:rPr lang="en-US" dirty="0" smtClean="0">
                <a:latin typeface="Futura Md" pitchFamily="34" charset="0"/>
              </a:rPr>
              <a:t>o Web Content Availability</a:t>
            </a:r>
          </a:p>
          <a:p>
            <a:r>
              <a:rPr lang="en-US" dirty="0" smtClean="0">
                <a:latin typeface="Futura Md" pitchFamily="34" charset="0"/>
              </a:rPr>
              <a:t>o As well as custom reports based on data collected from monitored device</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2312343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2006, 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F314E3DE-672A-4872-89AD-7EB1E9E692B8}" type="slidenum">
              <a:rPr lang="en-US">
                <a:solidFill>
                  <a:prstClr val="black"/>
                </a:solidFill>
              </a:rPr>
              <a:pPr/>
              <a:t>119</a:t>
            </a:fld>
            <a:endParaRPr lang="en-US" dirty="0">
              <a:solidFill>
                <a:prstClr val="black"/>
              </a:solidFill>
            </a:endParaRPr>
          </a:p>
        </p:txBody>
      </p:sp>
      <p:sp>
        <p:nvSpPr>
          <p:cNvPr id="321538" name="Rectangle 2"/>
          <p:cNvSpPr>
            <a:spLocks noGrp="1" noRot="1" noChangeAspect="1" noChangeArrowheads="1" noTextEdit="1"/>
          </p:cNvSpPr>
          <p:nvPr>
            <p:ph type="sldImg"/>
          </p:nvPr>
        </p:nvSpPr>
        <p:spPr>
          <a:xfrm>
            <a:off x="1082675" y="1162050"/>
            <a:ext cx="4845050" cy="3136900"/>
          </a:xfrm>
          <a:ln/>
        </p:spPr>
      </p:sp>
      <p:sp>
        <p:nvSpPr>
          <p:cNvPr id="321539" name="Rectangle 3"/>
          <p:cNvSpPr>
            <a:spLocks noGrp="1" noChangeArrowheads="1"/>
          </p:cNvSpPr>
          <p:nvPr>
            <p:ph type="body" idx="1"/>
          </p:nvPr>
        </p:nvSpPr>
        <p:spPr/>
        <p:txBody>
          <a:bodyPr/>
          <a:lstStyle/>
          <a:p>
            <a:r>
              <a:rPr lang="en-US" dirty="0" smtClean="0">
                <a:latin typeface="Futura Md" pitchFamily="34" charset="0"/>
              </a:rPr>
              <a:t>The Repot Jobs Editor page contains fields where you can select the parameters of the report job. The fields are:</a:t>
            </a:r>
          </a:p>
          <a:p>
            <a:pPr>
              <a:buFont typeface="Arial" pitchFamily="34" charset="0"/>
              <a:buChar char="•"/>
            </a:pPr>
            <a:r>
              <a:rPr lang="en-US" dirty="0" smtClean="0">
                <a:latin typeface="Futura Md" pitchFamily="34" charset="0"/>
              </a:rPr>
              <a:t> </a:t>
            </a:r>
            <a:r>
              <a:rPr lang="en-US" b="1" dirty="0" smtClean="0">
                <a:latin typeface="Futura Md" pitchFamily="34" charset="0"/>
              </a:rPr>
              <a:t>Job Title</a:t>
            </a:r>
            <a:r>
              <a:rPr lang="en-US" dirty="0" smtClean="0">
                <a:latin typeface="Futura Md" pitchFamily="34" charset="0"/>
              </a:rPr>
              <a:t>. Provide a title for the report job.</a:t>
            </a:r>
          </a:p>
          <a:p>
            <a:pPr>
              <a:buFont typeface="Arial" pitchFamily="34" charset="0"/>
              <a:buChar char="•"/>
            </a:pPr>
            <a:r>
              <a:rPr lang="en-US" dirty="0" smtClean="0">
                <a:latin typeface="Futura Md" pitchFamily="34" charset="0"/>
              </a:rPr>
              <a:t> </a:t>
            </a:r>
            <a:r>
              <a:rPr lang="en-US" b="1" dirty="0" smtClean="0">
                <a:latin typeface="Futura Md" pitchFamily="34" charset="0"/>
              </a:rPr>
              <a:t>Run as User</a:t>
            </a:r>
            <a:r>
              <a:rPr lang="en-US" dirty="0" smtClean="0">
                <a:latin typeface="Futura Md" pitchFamily="34" charset="0"/>
              </a:rPr>
              <a:t>. Specify a user that the report will run for. When the report is generated this user's organization restrictions will be used.</a:t>
            </a:r>
          </a:p>
          <a:p>
            <a:pPr>
              <a:buFont typeface="Arial" pitchFamily="34" charset="0"/>
              <a:buChar char="•"/>
            </a:pPr>
            <a:r>
              <a:rPr lang="en-US" dirty="0" smtClean="0">
                <a:latin typeface="Futura Md" pitchFamily="34" charset="0"/>
              </a:rPr>
              <a:t> </a:t>
            </a:r>
            <a:r>
              <a:rPr lang="en-US" b="1" dirty="0" smtClean="0">
                <a:latin typeface="Futura Md" pitchFamily="34" charset="0"/>
              </a:rPr>
              <a:t>Report Definition</a:t>
            </a:r>
            <a:r>
              <a:rPr lang="en-US" dirty="0" smtClean="0">
                <a:latin typeface="Futura Md" pitchFamily="34" charset="0"/>
              </a:rPr>
              <a:t>. Select a custom report to run. The drop-down list will display all custom reports in the system. After selecting the custom report to run, you can select the input options for that report.</a:t>
            </a:r>
          </a:p>
          <a:p>
            <a:pPr defTabSz="899053">
              <a:buFont typeface="Arial" pitchFamily="34" charset="0"/>
              <a:buChar char="•"/>
              <a:defRPr/>
            </a:pPr>
            <a:r>
              <a:rPr lang="en-US" dirty="0" smtClean="0">
                <a:latin typeface="Futura Md" pitchFamily="34" charset="0"/>
              </a:rPr>
              <a:t> </a:t>
            </a:r>
            <a:r>
              <a:rPr lang="en-US" b="1" dirty="0" smtClean="0">
                <a:latin typeface="Futura Md" pitchFamily="34" charset="0"/>
              </a:rPr>
              <a:t>Job Recipients</a:t>
            </a:r>
            <a:r>
              <a:rPr lang="en-US" dirty="0" smtClean="0">
                <a:latin typeface="Futura Md" pitchFamily="34" charset="0"/>
              </a:rPr>
              <a:t>. Select the ScienceLogic users, external contacts, and vendors to send the report to. When you select the Job recipients field, the Recipient Selector modal page appears.</a:t>
            </a:r>
          </a:p>
          <a:p>
            <a:pPr>
              <a:buFont typeface="Arial" pitchFamily="34" charset="0"/>
              <a:buChar char="•"/>
            </a:pPr>
            <a:r>
              <a:rPr lang="en-US" dirty="0" smtClean="0">
                <a:latin typeface="Futura Md" pitchFamily="34" charset="0"/>
              </a:rPr>
              <a:t> </a:t>
            </a:r>
            <a:r>
              <a:rPr lang="en-US" b="1" dirty="0" smtClean="0">
                <a:latin typeface="Futura Md" pitchFamily="34" charset="0"/>
              </a:rPr>
              <a:t>Job Type</a:t>
            </a:r>
            <a:r>
              <a:rPr lang="en-US" dirty="0" smtClean="0">
                <a:latin typeface="Futura Md" pitchFamily="34" charset="0"/>
              </a:rPr>
              <a:t>. Select how ScienceLogic will deliver the report. Choices are:</a:t>
            </a:r>
          </a:p>
          <a:p>
            <a:r>
              <a:rPr lang="en-US" dirty="0" smtClean="0">
                <a:latin typeface="Futura Md" pitchFamily="34" charset="0"/>
              </a:rPr>
              <a:t>o Email &amp; Archive (Deliver to ScienceLogic inbox). Will archive the report, send it to the ScienceLogic Inbox of all users you selected in the Job Recipients field, and will send the report to the Email address for all users, external contacts, and vendors you selected in the Job Recipients field.</a:t>
            </a:r>
          </a:p>
          <a:p>
            <a:r>
              <a:rPr lang="en-US" dirty="0" smtClean="0">
                <a:latin typeface="Futura Md" pitchFamily="34" charset="0"/>
              </a:rPr>
              <a:t>o Archive. Will archive the report and send it to the ScienceLogic Inbox of all users you selected in the Job Recipients field. </a:t>
            </a:r>
          </a:p>
          <a:p>
            <a:pPr>
              <a:buFont typeface="Arial" pitchFamily="34" charset="0"/>
              <a:buChar char="•"/>
            </a:pPr>
            <a:r>
              <a:rPr lang="en-US" dirty="0" smtClean="0">
                <a:latin typeface="Futura Md" pitchFamily="34" charset="0"/>
              </a:rPr>
              <a:t> </a:t>
            </a:r>
            <a:r>
              <a:rPr lang="en-US" b="1" dirty="0" smtClean="0">
                <a:latin typeface="Futura Md" pitchFamily="34" charset="0"/>
              </a:rPr>
              <a:t>Output</a:t>
            </a:r>
            <a:r>
              <a:rPr lang="en-US" dirty="0" smtClean="0">
                <a:latin typeface="Futura Md" pitchFamily="34" charset="0"/>
              </a:rPr>
              <a:t>. Specifies the output of the report.</a:t>
            </a:r>
          </a:p>
          <a:p>
            <a:pPr>
              <a:buFont typeface="Arial" pitchFamily="34" charset="0"/>
              <a:buChar char="•"/>
            </a:pPr>
            <a:r>
              <a:rPr lang="en-US" dirty="0" smtClean="0">
                <a:latin typeface="Futura Md" pitchFamily="34" charset="0"/>
              </a:rPr>
              <a:t> To save the report job you created, select the [</a:t>
            </a:r>
            <a:r>
              <a:rPr lang="en-US" b="1" dirty="0" smtClean="0">
                <a:latin typeface="Futura Md" pitchFamily="34" charset="0"/>
              </a:rPr>
              <a:t>Save</a:t>
            </a:r>
            <a:r>
              <a:rPr lang="en-US" dirty="0" smtClean="0">
                <a:latin typeface="Futura Md" pitchFamily="34" charset="0"/>
              </a:rPr>
              <a:t>] button in the bottom right of the page.</a:t>
            </a:r>
          </a:p>
        </p:txBody>
      </p:sp>
    </p:spTree>
    <p:extLst>
      <p:ext uri="{BB962C8B-B14F-4D97-AF65-F5344CB8AC3E}">
        <p14:creationId xmlns:p14="http://schemas.microsoft.com/office/powerpoint/2010/main" val="4284714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2006, 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F314E3DE-672A-4872-89AD-7EB1E9E692B8}" type="slidenum">
              <a:rPr lang="en-US">
                <a:solidFill>
                  <a:prstClr val="black"/>
                </a:solidFill>
              </a:rPr>
              <a:pPr/>
              <a:t>120</a:t>
            </a:fld>
            <a:endParaRPr lang="en-US" dirty="0">
              <a:solidFill>
                <a:prstClr val="black"/>
              </a:solidFill>
            </a:endParaRPr>
          </a:p>
        </p:txBody>
      </p:sp>
      <p:sp>
        <p:nvSpPr>
          <p:cNvPr id="321538" name="Rectangle 2"/>
          <p:cNvSpPr>
            <a:spLocks noGrp="1" noRot="1" noChangeAspect="1" noChangeArrowheads="1" noTextEdit="1"/>
          </p:cNvSpPr>
          <p:nvPr>
            <p:ph type="sldImg"/>
          </p:nvPr>
        </p:nvSpPr>
        <p:spPr>
          <a:xfrm>
            <a:off x="1082675" y="1162050"/>
            <a:ext cx="4845050" cy="3136900"/>
          </a:xfrm>
          <a:ln/>
        </p:spPr>
      </p:sp>
      <p:sp>
        <p:nvSpPr>
          <p:cNvPr id="321539" name="Rectangle 3"/>
          <p:cNvSpPr>
            <a:spLocks noGrp="1" noChangeArrowheads="1"/>
          </p:cNvSpPr>
          <p:nvPr>
            <p:ph type="body" idx="1"/>
          </p:nvPr>
        </p:nvSpPr>
        <p:spPr/>
        <p:txBody>
          <a:bodyPr/>
          <a:lstStyle/>
          <a:p>
            <a:r>
              <a:rPr lang="en-US" dirty="0" smtClean="0">
                <a:latin typeface="Futura Md" pitchFamily="34" charset="0"/>
              </a:rPr>
              <a:t>The Report Scheduler page is divided into two parts:</a:t>
            </a:r>
          </a:p>
          <a:p>
            <a:pPr>
              <a:buFont typeface="Arial" pitchFamily="34" charset="0"/>
              <a:buChar char="•"/>
            </a:pPr>
            <a:r>
              <a:rPr lang="en-US" dirty="0" smtClean="0">
                <a:latin typeface="Futura Md" pitchFamily="34" charset="0"/>
              </a:rPr>
              <a:t> The right side displays a calendar where you can view scheduled report</a:t>
            </a:r>
          </a:p>
          <a:p>
            <a:pPr>
              <a:buFont typeface="Arial" pitchFamily="34" charset="0"/>
              <a:buChar char="•"/>
            </a:pPr>
            <a:r>
              <a:rPr lang="en-US" dirty="0" smtClean="0">
                <a:latin typeface="Futura Md" pitchFamily="34" charset="0"/>
              </a:rPr>
              <a:t> The left side includes buttons that control the display of the calendar on the right side.</a:t>
            </a:r>
          </a:p>
          <a:p>
            <a:r>
              <a:rPr lang="en-US" dirty="0" smtClean="0">
                <a:latin typeface="Futura Md" pitchFamily="34" charset="0"/>
              </a:rPr>
              <a:t>1. To schedule a Report Job, select the day you want to schedule the report. You can do this by selecting the day from the large or small calendar, or by selecting the [day] button if you want to schedule the Report Job for the current day.</a:t>
            </a:r>
          </a:p>
          <a:p>
            <a:r>
              <a:rPr lang="en-US" dirty="0" smtClean="0">
                <a:latin typeface="Futura Md" pitchFamily="34" charset="0"/>
              </a:rPr>
              <a:t>2. After you have selected a day, the calendar will display an hourly view. You can select the scheduled report to run at the beginning or half mark of the hour by clicking at the top or bottom of the desired hour, or you select the entire hour or multiple hours by clicking and dragging the mouse.</a:t>
            </a:r>
          </a:p>
          <a:p>
            <a:r>
              <a:rPr lang="en-US" dirty="0" smtClean="0">
                <a:latin typeface="Futura Md" pitchFamily="34" charset="0"/>
              </a:rPr>
              <a:t>3. After selecting the time of the report, the Schedule Report Instance page appears. You can define the following fields:</a:t>
            </a:r>
          </a:p>
          <a:p>
            <a:pPr>
              <a:buFont typeface="Arial" pitchFamily="34" charset="0"/>
              <a:buChar char="•"/>
            </a:pPr>
            <a:r>
              <a:rPr lang="en-US" dirty="0" smtClean="0">
                <a:latin typeface="Futura Md" pitchFamily="34" charset="0"/>
              </a:rPr>
              <a:t> Event Color. Select from a range of colors in the drop-down list. The report name will now appear in the selected color in the calendar.</a:t>
            </a:r>
          </a:p>
          <a:p>
            <a:pPr>
              <a:buFont typeface="Arial" pitchFamily="34" charset="0"/>
              <a:buChar char="•"/>
            </a:pPr>
            <a:r>
              <a:rPr lang="en-US" dirty="0" smtClean="0">
                <a:latin typeface="Futura Md" pitchFamily="34" charset="0"/>
              </a:rPr>
              <a:t> Launch Event. Select the date and time to generate the report. By default, the date and time are set as the date and time you selected in the calendar views.</a:t>
            </a:r>
          </a:p>
          <a:p>
            <a:pPr>
              <a:buFont typeface="Arial" pitchFamily="34" charset="0"/>
              <a:buChar char="•"/>
            </a:pPr>
            <a:r>
              <a:rPr lang="en-US" dirty="0" smtClean="0">
                <a:latin typeface="Futura Md" pitchFamily="34" charset="0"/>
              </a:rPr>
              <a:t> Recurrence. Specifies whether the report is recurring or not. You can select one of the following:</a:t>
            </a:r>
          </a:p>
          <a:p>
            <a:r>
              <a:rPr lang="en-US" dirty="0" smtClean="0">
                <a:latin typeface="Futura Md" pitchFamily="34" charset="0"/>
              </a:rPr>
              <a:t>o none. Event does not recur.</a:t>
            </a:r>
          </a:p>
          <a:p>
            <a:r>
              <a:rPr lang="en-US" dirty="0" smtClean="0">
                <a:latin typeface="Futura Md" pitchFamily="34" charset="0"/>
              </a:rPr>
              <a:t>o week number and day of the week. For example, second Tuesday, meaning the event recurs the second Tuesday of each month.</a:t>
            </a:r>
          </a:p>
          <a:p>
            <a:r>
              <a:rPr lang="en-US" dirty="0" smtClean="0">
                <a:latin typeface="Futura Md" pitchFamily="34" charset="0"/>
              </a:rPr>
              <a:t>o by interval. If you select this field, additional fields appear that allow you to specify the interval.</a:t>
            </a:r>
          </a:p>
          <a:p>
            <a:pPr>
              <a:buFont typeface="Arial" pitchFamily="34" charset="0"/>
              <a:buChar char="•"/>
            </a:pPr>
            <a:r>
              <a:rPr lang="en-US" dirty="0" smtClean="0">
                <a:latin typeface="Futura Md" pitchFamily="34" charset="0"/>
              </a:rPr>
              <a:t> Report Job. Select the report job that will be used to generate the report. This drop-down includes all created report jobs in the system.</a:t>
            </a:r>
          </a:p>
          <a:p>
            <a:pPr>
              <a:buFont typeface="Arial" pitchFamily="34" charset="0"/>
              <a:buChar char="•"/>
            </a:pPr>
            <a:r>
              <a:rPr lang="en-US" dirty="0" smtClean="0">
                <a:latin typeface="Futura Md" pitchFamily="34" charset="0"/>
              </a:rPr>
              <a:t> Report Instance Name. Supply a name for the scheduled report.</a:t>
            </a:r>
          </a:p>
          <a:p>
            <a:pPr>
              <a:buFont typeface="Arial" pitchFamily="34" charset="0"/>
              <a:buChar char="•"/>
            </a:pPr>
            <a:r>
              <a:rPr lang="en-US" dirty="0" smtClean="0">
                <a:latin typeface="Futura Md" pitchFamily="34" charset="0"/>
              </a:rPr>
              <a:t> Report Instance Description. Supply a description of the scheduled report.</a:t>
            </a:r>
          </a:p>
          <a:p>
            <a:r>
              <a:rPr lang="en-US" dirty="0" smtClean="0">
                <a:latin typeface="Futura Md" pitchFamily="34" charset="0"/>
              </a:rPr>
              <a:t>4. To save the scheduled report, select the [Save] button.</a:t>
            </a:r>
          </a:p>
          <a:p>
            <a:r>
              <a:rPr lang="en-US" dirty="0" smtClean="0">
                <a:latin typeface="Futura Md" pitchFamily="34" charset="0"/>
              </a:rPr>
              <a:t>5. If you select Save, the scheduled report will appear in the calendar at the time it is scheduled to occur.</a:t>
            </a:r>
            <a:endParaRPr lang="en-US" i="0" dirty="0"/>
          </a:p>
        </p:txBody>
      </p:sp>
    </p:spTree>
    <p:extLst>
      <p:ext uri="{BB962C8B-B14F-4D97-AF65-F5344CB8AC3E}">
        <p14:creationId xmlns:p14="http://schemas.microsoft.com/office/powerpoint/2010/main" val="37841473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2006, 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F314E3DE-672A-4872-89AD-7EB1E9E692B8}" type="slidenum">
              <a:rPr lang="en-US">
                <a:solidFill>
                  <a:prstClr val="black"/>
                </a:solidFill>
              </a:rPr>
              <a:pPr/>
              <a:t>121</a:t>
            </a:fld>
            <a:endParaRPr lang="en-US" dirty="0">
              <a:solidFill>
                <a:prstClr val="black"/>
              </a:solidFill>
            </a:endParaRPr>
          </a:p>
        </p:txBody>
      </p:sp>
      <p:sp>
        <p:nvSpPr>
          <p:cNvPr id="321538" name="Rectangle 2"/>
          <p:cNvSpPr>
            <a:spLocks noGrp="1" noRot="1" noChangeAspect="1" noChangeArrowheads="1" noTextEdit="1"/>
          </p:cNvSpPr>
          <p:nvPr>
            <p:ph type="sldImg"/>
          </p:nvPr>
        </p:nvSpPr>
        <p:spPr>
          <a:xfrm>
            <a:off x="1082675" y="1162050"/>
            <a:ext cx="4845050" cy="3136900"/>
          </a:xfrm>
          <a:ln/>
        </p:spPr>
      </p:sp>
      <p:sp>
        <p:nvSpPr>
          <p:cNvPr id="321539" name="Rectangle 3"/>
          <p:cNvSpPr>
            <a:spLocks noGrp="1" noChangeArrowheads="1"/>
          </p:cNvSpPr>
          <p:nvPr>
            <p:ph type="body" idx="1"/>
          </p:nvPr>
        </p:nvSpPr>
        <p:spPr/>
        <p:txBody>
          <a:bodyPr/>
          <a:lstStyle/>
          <a:p>
            <a:pPr>
              <a:buClr>
                <a:schemeClr val="accent1"/>
              </a:buClr>
              <a:buSzPct val="70000"/>
              <a:buFont typeface="Wingdings" pitchFamily="2" charset="2"/>
              <a:buNone/>
            </a:pPr>
            <a:r>
              <a:rPr lang="en-US" dirty="0" smtClean="0">
                <a:solidFill>
                  <a:srgbClr val="4D4D4D"/>
                </a:solidFill>
                <a:latin typeface="Futura Md" pitchFamily="34" charset="0"/>
              </a:rPr>
              <a:t>To Edit a report:</a:t>
            </a:r>
          </a:p>
          <a:p>
            <a:pPr>
              <a:buClr>
                <a:schemeClr val="accent1"/>
              </a:buClr>
              <a:buSzPct val="70000"/>
              <a:buFont typeface="Wingdings" pitchFamily="2" charset="2"/>
              <a:buNone/>
            </a:pPr>
            <a:r>
              <a:rPr lang="en-US" dirty="0" smtClean="0">
                <a:solidFill>
                  <a:srgbClr val="4D4D4D"/>
                </a:solidFill>
                <a:latin typeface="Futura Md" pitchFamily="34" charset="0"/>
              </a:rPr>
              <a:t>1.  Go to the Report Jobs page </a:t>
            </a:r>
            <a:r>
              <a:rPr lang="en-US" dirty="0" smtClean="0">
                <a:solidFill>
                  <a:schemeClr val="accent1"/>
                </a:solidFill>
                <a:latin typeface="Futura Md" pitchFamily="34" charset="0"/>
              </a:rPr>
              <a:t>Reports &gt; Create Report &gt; Report Jobs.</a:t>
            </a:r>
          </a:p>
          <a:p>
            <a:pPr>
              <a:buClr>
                <a:schemeClr val="accent1"/>
              </a:buClr>
              <a:buSzPct val="70000"/>
              <a:buFont typeface="Wingdings" pitchFamily="2" charset="2"/>
              <a:buNone/>
            </a:pPr>
            <a:r>
              <a:rPr lang="en-US" dirty="0" smtClean="0">
                <a:solidFill>
                  <a:srgbClr val="4D4D4D"/>
                </a:solidFill>
                <a:latin typeface="Futura Md" pitchFamily="34" charset="0"/>
              </a:rPr>
              <a:t>2.  Find the report job you want to edit. Select its wrench icon.</a:t>
            </a:r>
          </a:p>
          <a:p>
            <a:pPr>
              <a:buClr>
                <a:schemeClr val="accent1"/>
              </a:buClr>
              <a:buSzPct val="70000"/>
            </a:pPr>
            <a:endParaRPr lang="en-US" dirty="0" smtClean="0">
              <a:solidFill>
                <a:srgbClr val="4D4D4D"/>
              </a:solidFill>
              <a:latin typeface="Futura Md" pitchFamily="34" charset="0"/>
            </a:endParaRPr>
          </a:p>
          <a:p>
            <a:pPr>
              <a:buClr>
                <a:schemeClr val="accent1"/>
              </a:buClr>
              <a:buSzPct val="70000"/>
            </a:pPr>
            <a:r>
              <a:rPr lang="en-US" dirty="0" smtClean="0">
                <a:solidFill>
                  <a:srgbClr val="4D4D4D"/>
                </a:solidFill>
                <a:latin typeface="Futura Md" pitchFamily="34" charset="0"/>
              </a:rPr>
              <a:t>Running Report jobs:</a:t>
            </a:r>
          </a:p>
          <a:p>
            <a:pPr>
              <a:buClr>
                <a:schemeClr val="accent1"/>
              </a:buClr>
              <a:buSzPct val="70000"/>
              <a:buFont typeface="Wingdings" pitchFamily="2" charset="2"/>
              <a:buNone/>
            </a:pPr>
            <a:r>
              <a:rPr lang="en-US" dirty="0" smtClean="0">
                <a:solidFill>
                  <a:srgbClr val="4D4D4D"/>
                </a:solidFill>
                <a:latin typeface="Futura Md" pitchFamily="34" charset="0"/>
              </a:rPr>
              <a:t>1.  Go the Report Jobs page </a:t>
            </a:r>
            <a:r>
              <a:rPr lang="en-US" dirty="0" smtClean="0">
                <a:solidFill>
                  <a:schemeClr val="accent1"/>
                </a:solidFill>
                <a:latin typeface="Futura Md" pitchFamily="34" charset="0"/>
              </a:rPr>
              <a:t>Reports &gt; Create Report &gt; Report Jobs.</a:t>
            </a:r>
          </a:p>
          <a:p>
            <a:pPr>
              <a:buClr>
                <a:schemeClr val="accent1"/>
              </a:buClr>
              <a:buSzPct val="70000"/>
              <a:buFont typeface="Wingdings" pitchFamily="2" charset="2"/>
              <a:buNone/>
            </a:pPr>
            <a:r>
              <a:rPr lang="en-US" dirty="0" smtClean="0">
                <a:solidFill>
                  <a:srgbClr val="4D4D4D"/>
                </a:solidFill>
                <a:latin typeface="Futura Md" pitchFamily="34" charset="0"/>
              </a:rPr>
              <a:t>2.  Find report job for which you want to run the report. Select its lightning bolt icon.</a:t>
            </a:r>
          </a:p>
          <a:p>
            <a:endParaRPr lang="en-US" dirty="0"/>
          </a:p>
        </p:txBody>
      </p:sp>
    </p:spTree>
    <p:extLst>
      <p:ext uri="{BB962C8B-B14F-4D97-AF65-F5344CB8AC3E}">
        <p14:creationId xmlns:p14="http://schemas.microsoft.com/office/powerpoint/2010/main" val="1620211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4D3C0A9-B445-452F-8961-D3F589D3A823}" type="slidenum">
              <a:rPr lang="en-US" smtClean="0">
                <a:solidFill>
                  <a:prstClr val="black"/>
                </a:solidFill>
              </a:rPr>
              <a:pPr/>
              <a:t>123</a:t>
            </a:fld>
            <a:endParaRPr lang="en-US">
              <a:solidFill>
                <a:prstClr val="black"/>
              </a:solidFill>
            </a:endParaRPr>
          </a:p>
        </p:txBody>
      </p:sp>
    </p:spTree>
    <p:extLst>
      <p:ext uri="{BB962C8B-B14F-4D97-AF65-F5344CB8AC3E}">
        <p14:creationId xmlns:p14="http://schemas.microsoft.com/office/powerpoint/2010/main" val="1269769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a:t>
            </a:r>
            <a:r>
              <a:rPr lang="en-US" dirty="0" smtClean="0">
                <a:solidFill>
                  <a:prstClr val="black"/>
                </a:solidFill>
                <a:cs typeface="Arial" charset="0"/>
              </a:rPr>
              <a:t>2010, </a:t>
            </a:r>
            <a:r>
              <a:rPr lang="en-US" dirty="0">
                <a:solidFill>
                  <a:prstClr val="black"/>
                </a:solidFill>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279CF2AF-E6C8-4A6E-BE63-457E79F4F4E4}" type="slidenum">
              <a:rPr lang="en-US">
                <a:solidFill>
                  <a:prstClr val="black"/>
                </a:solidFill>
              </a:rPr>
              <a:pPr/>
              <a:t>127</a:t>
            </a:fld>
            <a:endParaRPr lang="en-US" dirty="0">
              <a:solidFill>
                <a:prstClr val="black"/>
              </a:solidFill>
            </a:endParaRPr>
          </a:p>
        </p:txBody>
      </p:sp>
      <p:sp>
        <p:nvSpPr>
          <p:cNvPr id="333826" name="Rectangle 2"/>
          <p:cNvSpPr>
            <a:spLocks noGrp="1" noRot="1" noChangeAspect="1" noChangeArrowheads="1" noTextEdit="1"/>
          </p:cNvSpPr>
          <p:nvPr>
            <p:ph type="sldImg"/>
          </p:nvPr>
        </p:nvSpPr>
        <p:spPr>
          <a:xfrm>
            <a:off x="1082675" y="1162050"/>
            <a:ext cx="4845050" cy="3136900"/>
          </a:xfrm>
          <a:ln/>
        </p:spPr>
      </p:sp>
      <p:sp>
        <p:nvSpPr>
          <p:cNvPr id="33382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490272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70000" lnSpcReduction="20000"/>
          </a:bodyPr>
          <a:lstStyle/>
          <a:p>
            <a:r>
              <a:rPr lang="en-US" dirty="0" smtClean="0">
                <a:latin typeface="Futura Md" pitchFamily="34" charset="0"/>
              </a:rPr>
              <a:t>For example, an automation policy might specify: if the event "illicit process" occurs on device "mailserver01", and the event is not cleared within five minutes, execute the action policy "email </a:t>
            </a:r>
            <a:r>
              <a:rPr lang="en-US" dirty="0" err="1" smtClean="0">
                <a:latin typeface="Futura Md" pitchFamily="34" charset="0"/>
              </a:rPr>
              <a:t>NOC</a:t>
            </a:r>
            <a:r>
              <a:rPr lang="en-US" dirty="0" smtClean="0">
                <a:latin typeface="Futura Md" pitchFamily="34" charset="0"/>
              </a:rPr>
              <a:t>". The action policy "email </a:t>
            </a:r>
            <a:r>
              <a:rPr lang="en-US" dirty="0" err="1" smtClean="0">
                <a:latin typeface="Futura Md" pitchFamily="34" charset="0"/>
              </a:rPr>
              <a:t>NOC</a:t>
            </a:r>
            <a:r>
              <a:rPr lang="en-US" dirty="0" smtClean="0">
                <a:latin typeface="Futura Md" pitchFamily="34" charset="0"/>
              </a:rPr>
              <a:t>" could notify all </a:t>
            </a:r>
            <a:r>
              <a:rPr lang="en-US" dirty="0" err="1" smtClean="0">
                <a:latin typeface="Futura Md" pitchFamily="34" charset="0"/>
              </a:rPr>
              <a:t>NOC</a:t>
            </a:r>
            <a:r>
              <a:rPr lang="en-US" dirty="0" smtClean="0">
                <a:latin typeface="Futura Md" pitchFamily="34" charset="0"/>
              </a:rPr>
              <a:t> staff about the "illicit process" event.</a:t>
            </a:r>
          </a:p>
          <a:p>
            <a:endParaRPr lang="en-US" dirty="0" smtClean="0">
              <a:latin typeface="Futura Md" pitchFamily="34" charset="0"/>
            </a:endParaRPr>
          </a:p>
          <a:p>
            <a:r>
              <a:rPr lang="en-US" dirty="0" smtClean="0">
                <a:latin typeface="Futura Md" pitchFamily="34" charset="0"/>
              </a:rPr>
              <a:t>Automation policies can describe the following criteria. One or more of these criteria must be met before an action is executed.</a:t>
            </a:r>
          </a:p>
          <a:p>
            <a:endParaRPr lang="en-US" dirty="0" smtClean="0">
              <a:latin typeface="Futura Md" pitchFamily="34" charset="0"/>
            </a:endParaRPr>
          </a:p>
          <a:p>
            <a:pPr>
              <a:buFont typeface="Arial" pitchFamily="34" charset="0"/>
              <a:buChar char="•"/>
            </a:pPr>
            <a:r>
              <a:rPr lang="en-US" dirty="0" smtClean="0">
                <a:latin typeface="Futura Md" pitchFamily="34" charset="0"/>
              </a:rPr>
              <a:t> At least one of the specified events must have occurred.</a:t>
            </a:r>
          </a:p>
          <a:p>
            <a:pPr>
              <a:buFont typeface="Arial" pitchFamily="34" charset="0"/>
              <a:buChar char="•"/>
            </a:pPr>
            <a:r>
              <a:rPr lang="en-US" dirty="0" smtClean="0">
                <a:latin typeface="Futura Md" pitchFamily="34" charset="0"/>
              </a:rPr>
              <a:t> Event(s) must have occurred on at least one of the specified devices.</a:t>
            </a:r>
          </a:p>
          <a:p>
            <a:pPr>
              <a:buFont typeface="Arial" pitchFamily="34" charset="0"/>
              <a:buChar char="•"/>
            </a:pPr>
            <a:r>
              <a:rPr lang="en-US" dirty="0" smtClean="0">
                <a:latin typeface="Futura Md" pitchFamily="34" charset="0"/>
              </a:rPr>
              <a:t> Event(s) must have specified severity (critical, major, minor, notice, or healthy).</a:t>
            </a:r>
          </a:p>
          <a:p>
            <a:pPr>
              <a:buFont typeface="Arial" pitchFamily="34" charset="0"/>
              <a:buChar char="•"/>
            </a:pPr>
            <a:r>
              <a:rPr lang="en-US" dirty="0" smtClean="0">
                <a:latin typeface="Futura Md" pitchFamily="34" charset="0"/>
              </a:rPr>
              <a:t> Event(s) must have specified status (event is not cleared, event is now acknowledged, ticket is not created for event).</a:t>
            </a:r>
          </a:p>
          <a:p>
            <a:pPr>
              <a:buFont typeface="Arial" pitchFamily="34" charset="0"/>
              <a:buChar char="•"/>
            </a:pPr>
            <a:r>
              <a:rPr lang="en-US" dirty="0" smtClean="0">
                <a:latin typeface="Futura Md" pitchFamily="34" charset="0"/>
              </a:rPr>
              <a:t> Specified amount of time must elapse after the event occurs and before the other criteria are evaluated by ScienceLogic.</a:t>
            </a:r>
          </a:p>
          <a:p>
            <a:pPr>
              <a:buFont typeface="Arial" pitchFamily="34" charset="0"/>
              <a:buChar char="•"/>
            </a:pPr>
            <a:r>
              <a:rPr lang="en-US" dirty="0" smtClean="0">
                <a:latin typeface="Futura Md" pitchFamily="34" charset="0"/>
              </a:rPr>
              <a:t> Specified text must appear in the event message.</a:t>
            </a:r>
          </a:p>
          <a:p>
            <a:pPr>
              <a:buFont typeface="Arial" pitchFamily="34" charset="0"/>
              <a:buChar char="•"/>
            </a:pPr>
            <a:endParaRPr lang="en-US" dirty="0" smtClean="0">
              <a:latin typeface="Futura Md" pitchFamily="34" charset="0"/>
            </a:endParaRPr>
          </a:p>
          <a:p>
            <a:r>
              <a:rPr lang="en-US" dirty="0" smtClean="0">
                <a:latin typeface="Futura Md" pitchFamily="34" charset="0"/>
              </a:rPr>
              <a:t>When the criteria are met, the automation policy triggers the execution of one or more specified action policies. The automation policy specifies one or more actions to execute and the order in which to execute those actions.</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129</a:t>
            </a:fld>
            <a:endParaRPr lang="en-US" dirty="0">
              <a:solidFill>
                <a:prstClr val="black"/>
              </a:solidFill>
            </a:endParaRPr>
          </a:p>
        </p:txBody>
      </p:sp>
    </p:spTree>
    <p:extLst>
      <p:ext uri="{BB962C8B-B14F-4D97-AF65-F5344CB8AC3E}">
        <p14:creationId xmlns:p14="http://schemas.microsoft.com/office/powerpoint/2010/main" val="2196021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An action policy is an action that can be automatically triggered in ScienceLogic when certain event criteria are met. To view a list of action policies, create an action policy, or edit an action policy, go to Registry &gt; Run Book &gt; Actions.</a:t>
            </a:r>
          </a:p>
          <a:p>
            <a:endParaRPr lang="en-US" dirty="0" smtClean="0">
              <a:latin typeface="Futura Md" pitchFamily="34" charset="0"/>
            </a:endParaRPr>
          </a:p>
          <a:p>
            <a:r>
              <a:rPr lang="en-US" dirty="0" smtClean="0">
                <a:latin typeface="Futura Md" pitchFamily="34" charset="0"/>
              </a:rPr>
              <a:t>The triggers for action policies are defined in an automation policy (Registry &gt; Run Book &gt; Automation).</a:t>
            </a:r>
            <a:endParaRPr lang="en-US" i="0"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130</a:t>
            </a:fld>
            <a:endParaRPr lang="en-US" dirty="0">
              <a:solidFill>
                <a:prstClr val="black"/>
              </a:solidFill>
            </a:endParaRPr>
          </a:p>
        </p:txBody>
      </p:sp>
    </p:spTree>
    <p:extLst>
      <p:ext uri="{BB962C8B-B14F-4D97-AF65-F5344CB8AC3E}">
        <p14:creationId xmlns:p14="http://schemas.microsoft.com/office/powerpoint/2010/main" val="3597710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r>
              <a:rPr lang="en-US" dirty="0" smtClean="0"/>
              <a:t>The Action Policy Manager page displays a list of action policies in ScienceLogic.</a:t>
            </a:r>
          </a:p>
          <a:p>
            <a:r>
              <a:rPr lang="en-US" dirty="0" smtClean="0"/>
              <a:t>An action policy is an action that can be automatically triggered in ScienceLogic when certain criteria are met. The triggers are defined in the Automation Policy Manager page.</a:t>
            </a:r>
          </a:p>
          <a:p>
            <a:r>
              <a:rPr lang="en-US" dirty="0" smtClean="0"/>
              <a:t>An action policy can perform one of the following tasks:</a:t>
            </a:r>
          </a:p>
          <a:p>
            <a:r>
              <a:rPr lang="en-US" dirty="0" smtClean="0"/>
              <a:t>send an Email message to a pre-defined list of ScienceLogic users.</a:t>
            </a:r>
          </a:p>
          <a:p>
            <a:r>
              <a:rPr lang="en-US" dirty="0" smtClean="0"/>
              <a:t>send an SNMP trap from ScienceLogic to an external device.</a:t>
            </a:r>
          </a:p>
          <a:p>
            <a:r>
              <a:rPr lang="en-US" dirty="0" smtClean="0"/>
              <a:t>Create a new ticket (using ticket templates defined in the Ticket Templates page).</a:t>
            </a:r>
          </a:p>
          <a:p>
            <a:r>
              <a:rPr lang="en-US" dirty="0" smtClean="0"/>
              <a:t>Write an SNMP value to an existing SNMP object on an external device.</a:t>
            </a:r>
          </a:p>
          <a:p>
            <a:r>
              <a:rPr lang="en-US" dirty="0" smtClean="0"/>
              <a:t>Query a database.</a:t>
            </a:r>
          </a:p>
          <a:p>
            <a:r>
              <a:rPr lang="en-US" dirty="0" smtClean="0"/>
              <a:t>Run a custom python script, called a snippet.</a:t>
            </a:r>
          </a:p>
          <a:p>
            <a:r>
              <a:rPr lang="en-US" dirty="0" smtClean="0"/>
              <a:t>From the Action Policy Manager page, you can also edit the existing action policies and create new action policies.</a:t>
            </a:r>
          </a:p>
          <a:p>
            <a:r>
              <a:rPr lang="en-US" b="1" dirty="0" smtClean="0"/>
              <a:t>NOTE: </a:t>
            </a:r>
            <a:r>
              <a:rPr lang="en-US" dirty="0" smtClean="0"/>
              <a:t>For a list of event variables that can be used in an action policy, see the guide for variables.</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131</a:t>
            </a:fld>
            <a:endParaRPr lang="en-US" dirty="0">
              <a:solidFill>
                <a:prstClr val="black"/>
              </a:solidFill>
            </a:endParaRPr>
          </a:p>
        </p:txBody>
      </p:sp>
    </p:spTree>
    <p:extLst>
      <p:ext uri="{BB962C8B-B14F-4D97-AF65-F5344CB8AC3E}">
        <p14:creationId xmlns:p14="http://schemas.microsoft.com/office/powerpoint/2010/main" val="1442250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084520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62500" lnSpcReduction="20000"/>
          </a:bodyPr>
          <a:lstStyle/>
          <a:p>
            <a:r>
              <a:rPr lang="en-US" b="1" dirty="0" smtClean="0">
                <a:latin typeface="Futura Md" pitchFamily="34" charset="0"/>
              </a:rPr>
              <a:t>The Variable %_</a:t>
            </a:r>
            <a:r>
              <a:rPr lang="en-US" b="1" dirty="0" err="1" smtClean="0">
                <a:latin typeface="Futura Md" pitchFamily="34" charset="0"/>
              </a:rPr>
              <a:t>ScienceLogic_RESULT</a:t>
            </a:r>
            <a:r>
              <a:rPr lang="en-US" b="1" dirty="0" smtClean="0">
                <a:latin typeface="Futura Md" pitchFamily="34" charset="0"/>
              </a:rPr>
              <a:t>_%</a:t>
            </a:r>
          </a:p>
          <a:p>
            <a:r>
              <a:rPr lang="en-US" dirty="0" smtClean="0">
                <a:latin typeface="Futura Md" pitchFamily="34" charset="0"/>
              </a:rPr>
              <a:t>Action Policies can include the variable %_</a:t>
            </a:r>
            <a:r>
              <a:rPr lang="en-US" dirty="0" err="1" smtClean="0">
                <a:latin typeface="Futura Md" pitchFamily="34" charset="0"/>
              </a:rPr>
              <a:t>ScienceLogic_RESULT</a:t>
            </a:r>
            <a:r>
              <a:rPr lang="en-US" dirty="0" smtClean="0">
                <a:latin typeface="Futura Md" pitchFamily="34" charset="0"/>
              </a:rPr>
              <a:t>_% to retrieve the results from the previously executed action policy. The value of the variable is available only to the very next action policy (in an automation policy) or the action that results from an action policy. For example, if an automation policy includes three action policies, the results from the first action policy are available only to the second action policy. The third action policy cannot access the results of the first action policy.</a:t>
            </a:r>
          </a:p>
          <a:p>
            <a:r>
              <a:rPr lang="en-US" dirty="0" smtClean="0">
                <a:latin typeface="Futura Md" pitchFamily="34" charset="0"/>
              </a:rPr>
              <a:t>The variable %_</a:t>
            </a:r>
            <a:r>
              <a:rPr lang="en-US" dirty="0" err="1" smtClean="0">
                <a:latin typeface="Futura Md" pitchFamily="34" charset="0"/>
              </a:rPr>
              <a:t>ScienceLogic_RESULT</a:t>
            </a:r>
            <a:r>
              <a:rPr lang="en-US" dirty="0" smtClean="0">
                <a:latin typeface="Futura Md" pitchFamily="34" charset="0"/>
              </a:rPr>
              <a:t>_% is available for use in any ScienceLogic action that immediately follows an Action Policy. For example, you can use the variable %_</a:t>
            </a:r>
            <a:r>
              <a:rPr lang="en-US" dirty="0" err="1" smtClean="0">
                <a:latin typeface="Futura Md" pitchFamily="34" charset="0"/>
              </a:rPr>
              <a:t>ScienceLogic_RESULT</a:t>
            </a:r>
            <a:r>
              <a:rPr lang="en-US" dirty="0" smtClean="0">
                <a:latin typeface="Futura Md" pitchFamily="34" charset="0"/>
              </a:rPr>
              <a:t>_%:</a:t>
            </a:r>
          </a:p>
          <a:p>
            <a:endParaRPr lang="en-US" dirty="0" smtClean="0">
              <a:latin typeface="Futura Md" pitchFamily="34" charset="0"/>
            </a:endParaRPr>
          </a:p>
          <a:p>
            <a:pPr>
              <a:buFont typeface="Arial" pitchFamily="34" charset="0"/>
              <a:buChar char="•"/>
            </a:pPr>
            <a:r>
              <a:rPr lang="en-US" dirty="0" smtClean="0">
                <a:latin typeface="Futura Md" pitchFamily="34" charset="0"/>
              </a:rPr>
              <a:t> In the subject or body of an Email message, sent with an action policy of type Email Notification.</a:t>
            </a:r>
          </a:p>
          <a:p>
            <a:pPr>
              <a:buFont typeface="Arial" pitchFamily="34" charset="0"/>
              <a:buChar char="•"/>
            </a:pPr>
            <a:r>
              <a:rPr lang="en-US" dirty="0" smtClean="0">
                <a:latin typeface="Futura Md" pitchFamily="34" charset="0"/>
              </a:rPr>
              <a:t> To populate an </a:t>
            </a:r>
            <a:r>
              <a:rPr lang="en-US" dirty="0" err="1" smtClean="0">
                <a:latin typeface="Futura Md" pitchFamily="34" charset="0"/>
              </a:rPr>
              <a:t>OID</a:t>
            </a:r>
            <a:r>
              <a:rPr lang="en-US" dirty="0" smtClean="0">
                <a:latin typeface="Futura Md" pitchFamily="34" charset="0"/>
              </a:rPr>
              <a:t> contained in an outbound trap, sent with an action policy of type Send an SNMP Trap.</a:t>
            </a:r>
          </a:p>
          <a:p>
            <a:pPr>
              <a:buFont typeface="Arial" pitchFamily="34" charset="0"/>
              <a:buChar char="•"/>
            </a:pPr>
            <a:r>
              <a:rPr lang="en-US" dirty="0" smtClean="0">
                <a:latin typeface="Futura Md" pitchFamily="34" charset="0"/>
              </a:rPr>
              <a:t> In the Description field or in a Note in a ticket template. The ticket template must be triggered by an action policy of type Create a New Ticket.</a:t>
            </a:r>
          </a:p>
          <a:p>
            <a:pPr>
              <a:buFont typeface="Arial" pitchFamily="34" charset="0"/>
              <a:buChar char="•"/>
            </a:pPr>
            <a:r>
              <a:rPr lang="en-US" dirty="0" smtClean="0">
                <a:latin typeface="Futura Md" pitchFamily="34" charset="0"/>
              </a:rPr>
              <a:t> To populate an </a:t>
            </a:r>
            <a:r>
              <a:rPr lang="en-US" dirty="0" err="1" smtClean="0">
                <a:latin typeface="Futura Md" pitchFamily="34" charset="0"/>
              </a:rPr>
              <a:t>OID</a:t>
            </a:r>
            <a:r>
              <a:rPr lang="en-US" dirty="0" smtClean="0">
                <a:latin typeface="Futura Md" pitchFamily="34" charset="0"/>
              </a:rPr>
              <a:t> contained in an SNMP Set command. The SNMP Set must be triggered by an action policy of type Send an SNMP Set.</a:t>
            </a:r>
          </a:p>
          <a:p>
            <a:pPr>
              <a:buFont typeface="Arial" pitchFamily="34" charset="0"/>
              <a:buChar char="•"/>
            </a:pPr>
            <a:r>
              <a:rPr lang="en-US" dirty="0" smtClean="0">
                <a:latin typeface="Futura Md" pitchFamily="34" charset="0"/>
              </a:rPr>
              <a:t> As part of the logic in an action policy of type Run a Snippet.</a:t>
            </a:r>
          </a:p>
          <a:p>
            <a:pPr>
              <a:buFont typeface="Arial" pitchFamily="34" charset="0"/>
              <a:buChar char="•"/>
            </a:pPr>
            <a:r>
              <a:rPr lang="en-US" dirty="0" smtClean="0">
                <a:latin typeface="Futura Md" pitchFamily="34" charset="0"/>
              </a:rPr>
              <a:t> As part of an SQL query, triggered by an action policy of type Execute an SQL Query.</a:t>
            </a:r>
            <a:endParaRPr lang="en-US" i="0"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132</a:t>
            </a:fld>
            <a:endParaRPr lang="en-US" dirty="0">
              <a:solidFill>
                <a:prstClr val="black"/>
              </a:solidFill>
            </a:endParaRPr>
          </a:p>
        </p:txBody>
      </p:sp>
    </p:spTree>
    <p:extLst>
      <p:ext uri="{BB962C8B-B14F-4D97-AF65-F5344CB8AC3E}">
        <p14:creationId xmlns:p14="http://schemas.microsoft.com/office/powerpoint/2010/main" val="41622901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i="0"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133</a:t>
            </a:fld>
            <a:endParaRPr lang="en-US" dirty="0">
              <a:solidFill>
                <a:prstClr val="black"/>
              </a:solidFill>
            </a:endParaRPr>
          </a:p>
        </p:txBody>
      </p:sp>
    </p:spTree>
    <p:extLst>
      <p:ext uri="{BB962C8B-B14F-4D97-AF65-F5344CB8AC3E}">
        <p14:creationId xmlns:p14="http://schemas.microsoft.com/office/powerpoint/2010/main" val="27943837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92500" lnSpcReduction="20000"/>
          </a:bodyPr>
          <a:lstStyle/>
          <a:p>
            <a:r>
              <a:rPr lang="en-US" dirty="0" smtClean="0"/>
              <a:t>The Automation Policy Manager page displays a list of automation policies in ScienceLogic.</a:t>
            </a:r>
          </a:p>
          <a:p>
            <a:r>
              <a:rPr lang="en-US" dirty="0" smtClean="0"/>
              <a:t>An automation policy allows you to define automatic actions that should be executed in response to ScienceLogic events. The automation policy defines the conditions under which an automatic action should be executed.</a:t>
            </a:r>
          </a:p>
          <a:p>
            <a:endParaRPr lang="en-US" dirty="0" smtClean="0"/>
          </a:p>
          <a:p>
            <a:r>
              <a:rPr lang="en-US" dirty="0" smtClean="0"/>
              <a:t>When the criteria in an automation policy is met, an action is executed. This action is defined in an action policy. </a:t>
            </a:r>
          </a:p>
          <a:p>
            <a:endParaRPr lang="en-US" dirty="0" smtClean="0"/>
          </a:p>
          <a:p>
            <a:r>
              <a:rPr lang="en-US" dirty="0" smtClean="0"/>
              <a:t>For example, an automation policy might specify: if the event "illicit process" occurs on device "mailserver01", and the event is not cleared within five minutes, execute the action policy "Email NOC". The action policy "Email NOC" could notify all NOC staff about the "illicit process" event.</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134</a:t>
            </a:fld>
            <a:endParaRPr lang="en-US" dirty="0">
              <a:solidFill>
                <a:prstClr val="black"/>
              </a:solidFill>
            </a:endParaRPr>
          </a:p>
        </p:txBody>
      </p:sp>
    </p:spTree>
    <p:extLst>
      <p:ext uri="{BB962C8B-B14F-4D97-AF65-F5344CB8AC3E}">
        <p14:creationId xmlns:p14="http://schemas.microsoft.com/office/powerpoint/2010/main" val="22773225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32500" lnSpcReduction="20000"/>
          </a:bodyPr>
          <a:lstStyle/>
          <a:p>
            <a:r>
              <a:rPr lang="en-US" dirty="0" smtClean="0">
                <a:latin typeface="Futura Md" pitchFamily="34" charset="0"/>
              </a:rPr>
              <a:t>An automation policy defines the event conditions that must be met before ScienceLogic will trigger an automatic action (defined in an action policy). To create an automation policy:</a:t>
            </a:r>
          </a:p>
          <a:p>
            <a:endParaRPr lang="en-US" dirty="0" smtClean="0">
              <a:latin typeface="Futura Md" pitchFamily="34" charset="0"/>
            </a:endParaRPr>
          </a:p>
          <a:p>
            <a:r>
              <a:rPr lang="en-US" dirty="0" smtClean="0"/>
              <a:t>Automation policies can describe the following criteria. One or more of these criteria must be met before an action is executed.</a:t>
            </a:r>
          </a:p>
          <a:p>
            <a:pPr lvl="1"/>
            <a:r>
              <a:rPr lang="en-US" dirty="0" smtClean="0">
                <a:solidFill>
                  <a:srgbClr val="4D4D4D"/>
                </a:solidFill>
              </a:rPr>
              <a:t>At least one of the specified events must have occurred.</a:t>
            </a:r>
          </a:p>
          <a:p>
            <a:pPr lvl="1"/>
            <a:r>
              <a:rPr lang="en-US" dirty="0" smtClean="0">
                <a:solidFill>
                  <a:srgbClr val="4D4D4D"/>
                </a:solidFill>
              </a:rPr>
              <a:t>Event(s) must have occurred on at least one of the specified devices.</a:t>
            </a:r>
          </a:p>
          <a:p>
            <a:pPr lvl="1"/>
            <a:r>
              <a:rPr lang="en-US" dirty="0" smtClean="0">
                <a:solidFill>
                  <a:srgbClr val="4D4D4D"/>
                </a:solidFill>
              </a:rPr>
              <a:t>Event(s) must have specified severity (critical, major, minor, notice, or healthy).</a:t>
            </a:r>
          </a:p>
          <a:p>
            <a:pPr lvl="1"/>
            <a:r>
              <a:rPr lang="en-US" dirty="0" smtClean="0">
                <a:solidFill>
                  <a:srgbClr val="4D4D4D"/>
                </a:solidFill>
              </a:rPr>
              <a:t>Event(s) must have specified status (event is not cleared, event is now acknowledged, ticket is not created for event).</a:t>
            </a:r>
          </a:p>
          <a:p>
            <a:pPr lvl="1"/>
            <a:r>
              <a:rPr lang="en-US" dirty="0" smtClean="0">
                <a:solidFill>
                  <a:srgbClr val="4D4D4D"/>
                </a:solidFill>
              </a:rPr>
              <a:t>Specified amount of time must elapse after the event occurs and before the other criteria are evaluated by ScienceLogic.</a:t>
            </a:r>
          </a:p>
          <a:p>
            <a:pPr lvl="1"/>
            <a:r>
              <a:rPr lang="en-US" dirty="0" smtClean="0">
                <a:solidFill>
                  <a:srgbClr val="4D4D4D"/>
                </a:solidFill>
              </a:rPr>
              <a:t>Specified text must appear in the event message.</a:t>
            </a:r>
          </a:p>
          <a:p>
            <a:endParaRPr lang="en-US" dirty="0" smtClean="0">
              <a:latin typeface="Futura Md" pitchFamily="34" charset="0"/>
            </a:endParaRPr>
          </a:p>
          <a:p>
            <a:endParaRPr lang="en-US" dirty="0" smtClean="0">
              <a:latin typeface="Futura Md" pitchFamily="34" charset="0"/>
            </a:endParaRPr>
          </a:p>
          <a:p>
            <a:r>
              <a:rPr lang="en-US" dirty="0" smtClean="0">
                <a:latin typeface="Futura Md" pitchFamily="34" charset="0"/>
              </a:rPr>
              <a:t>1. Go to Registry &gt; Run Book &gt; Automation.</a:t>
            </a:r>
          </a:p>
          <a:p>
            <a:r>
              <a:rPr lang="en-US" dirty="0" smtClean="0">
                <a:latin typeface="Futura Md" pitchFamily="34" charset="0"/>
              </a:rPr>
              <a:t>2. In the Automation Policy Manager page, select the [Create] button.</a:t>
            </a:r>
          </a:p>
          <a:p>
            <a:r>
              <a:rPr lang="en-US" dirty="0" smtClean="0">
                <a:latin typeface="Futura Md" pitchFamily="34" charset="0"/>
              </a:rPr>
              <a:t>3. The Automation Policy Editor page appears.</a:t>
            </a:r>
          </a:p>
          <a:p>
            <a:pPr>
              <a:buFont typeface="Arial" pitchFamily="34" charset="0"/>
              <a:buChar char="•"/>
            </a:pPr>
            <a:r>
              <a:rPr lang="en-US" dirty="0" smtClean="0"/>
              <a:t>  Policy Name. Name of the automation policy.</a:t>
            </a:r>
          </a:p>
          <a:p>
            <a:pPr>
              <a:buFont typeface="Arial" pitchFamily="34" charset="0"/>
              <a:buChar char="•"/>
            </a:pPr>
            <a:r>
              <a:rPr lang="en-US" dirty="0" smtClean="0"/>
              <a:t>  Policy Type. Specifies whether the automation policy will search for cleared events or active events. Choices are:</a:t>
            </a:r>
          </a:p>
          <a:p>
            <a:pPr lvl="1">
              <a:buClr>
                <a:schemeClr val="bg2"/>
              </a:buClr>
              <a:buFont typeface="Wingdings" pitchFamily="2" charset="2"/>
              <a:buNone/>
            </a:pPr>
            <a:r>
              <a:rPr lang="en-US" b="0" dirty="0" smtClean="0"/>
              <a:t>Active</a:t>
            </a:r>
            <a:r>
              <a:rPr lang="en-US" dirty="0" smtClean="0"/>
              <a:t>. Automation policy will search active events to find events that meet the criteria.</a:t>
            </a:r>
          </a:p>
          <a:p>
            <a:pPr lvl="1">
              <a:buClr>
                <a:schemeClr val="bg2"/>
              </a:buClr>
              <a:buFont typeface="Wingdings" pitchFamily="2" charset="2"/>
              <a:buNone/>
            </a:pPr>
            <a:r>
              <a:rPr lang="en-US" b="0" dirty="0" smtClean="0"/>
              <a:t>Clear</a:t>
            </a:r>
            <a:r>
              <a:rPr lang="en-US" dirty="0" smtClean="0"/>
              <a:t>. Automation policy will search cleared events to find events the meet the criteria. </a:t>
            </a:r>
          </a:p>
          <a:p>
            <a:pPr>
              <a:buFont typeface="Arial" pitchFamily="34" charset="0"/>
              <a:buChar char="•"/>
            </a:pPr>
            <a:r>
              <a:rPr lang="en-US" dirty="0" smtClean="0"/>
              <a:t>  Policy State. Specifies whether the policy can be executed (enabled) or cannot be executed (disabled).</a:t>
            </a:r>
          </a:p>
          <a:p>
            <a:pPr>
              <a:buFont typeface="Arial" pitchFamily="34" charset="0"/>
              <a:buChar char="•"/>
            </a:pPr>
            <a:r>
              <a:rPr lang="en-US" dirty="0" smtClean="0"/>
              <a:t>  Organization. Organization associated with the automation policy. If you select the System organization, the behavior of the Available Devices and</a:t>
            </a:r>
            <a:r>
              <a:rPr lang="en-US" baseline="0" dirty="0" smtClean="0"/>
              <a:t> </a:t>
            </a:r>
            <a:r>
              <a:rPr lang="en-US" dirty="0" smtClean="0"/>
              <a:t>Available Device Groups fields is affected.</a:t>
            </a:r>
          </a:p>
          <a:p>
            <a:pPr>
              <a:buFont typeface="Arial" pitchFamily="34" charset="0"/>
              <a:buChar char="•"/>
            </a:pPr>
            <a:r>
              <a:rPr lang="en-US" dirty="0" smtClean="0"/>
              <a:t>  Criteria Logic. These four fields specify the conditions that must be met before ScienceLogic executes the action specified in the automation policy. </a:t>
            </a:r>
          </a:p>
          <a:p>
            <a:pPr>
              <a:buFont typeface="Arial" pitchFamily="34" charset="0"/>
              <a:buChar char="•"/>
            </a:pPr>
            <a:r>
              <a:rPr lang="en-US" dirty="0" smtClean="0"/>
              <a:t>  Match Logic. Specifies whether to process the Match Syntax field as a regular expression or a simple text match.</a:t>
            </a:r>
          </a:p>
          <a:p>
            <a:pPr>
              <a:buFont typeface="Arial" pitchFamily="34" charset="0"/>
              <a:buChar char="•"/>
            </a:pPr>
            <a:r>
              <a:rPr lang="en-US" dirty="0" smtClean="0"/>
              <a:t>  Match Logic. Specifies whether to process the Match Syntax field as a regular expression or a simple text match.</a:t>
            </a:r>
          </a:p>
          <a:p>
            <a:pPr>
              <a:buFont typeface="Arial" pitchFamily="34" charset="0"/>
              <a:buChar char="•"/>
            </a:pPr>
            <a:r>
              <a:rPr lang="en-US" dirty="0" smtClean="0"/>
              <a:t>  Match Syntax. An optional string to further filter events by event message.</a:t>
            </a:r>
          </a:p>
          <a:p>
            <a:pPr>
              <a:buFont typeface="Arial" pitchFamily="34" charset="0"/>
              <a:buChar char="•"/>
            </a:pPr>
            <a:r>
              <a:rPr lang="en-US" dirty="0" smtClean="0"/>
              <a:t>  Repeat Time. The frequency at which ScienceLogic should execute the automation policy while all the match criteria are still met.</a:t>
            </a:r>
          </a:p>
          <a:p>
            <a:pPr>
              <a:buFont typeface="Arial" pitchFamily="34" charset="0"/>
              <a:buChar char="•"/>
            </a:pPr>
            <a:r>
              <a:rPr lang="en-US" dirty="0" smtClean="0"/>
              <a:t> </a:t>
            </a:r>
            <a:r>
              <a:rPr lang="en-US" baseline="0" dirty="0" smtClean="0"/>
              <a:t> </a:t>
            </a:r>
            <a:r>
              <a:rPr lang="en-US" dirty="0" smtClean="0"/>
              <a:t>Align With. Specifies whether to align this automation policy with one or more devices, one or more device groups, or the devices in the organization selected in the Organization field.</a:t>
            </a:r>
          </a:p>
          <a:p>
            <a:pPr>
              <a:buFont typeface="Arial" pitchFamily="34" charset="0"/>
              <a:buChar char="•"/>
            </a:pPr>
            <a:r>
              <a:rPr lang="en-US" dirty="0" smtClean="0"/>
              <a:t>  Available Devices. If you selected Devices in the Align With field, this field displays a list of all devices in ScienceLogic.</a:t>
            </a:r>
          </a:p>
          <a:p>
            <a:pPr>
              <a:buFont typeface="Arial" pitchFamily="34" charset="0"/>
              <a:buChar char="•"/>
            </a:pPr>
            <a:r>
              <a:rPr lang="en-US" dirty="0" smtClean="0"/>
              <a:t>  Aligned Devices. This pane displays a list of all devices aligned with this automation policy.</a:t>
            </a:r>
          </a:p>
          <a:p>
            <a:pPr>
              <a:buFont typeface="Arial" pitchFamily="34" charset="0"/>
              <a:buChar char="•"/>
            </a:pPr>
            <a:r>
              <a:rPr lang="en-US" dirty="0" smtClean="0"/>
              <a:t>  Available Events. Displays a list of all defined events in ScienceLogic.</a:t>
            </a:r>
          </a:p>
          <a:p>
            <a:pPr>
              <a:buFont typeface="Arial" pitchFamily="34" charset="0"/>
              <a:buChar char="•"/>
            </a:pPr>
            <a:r>
              <a:rPr lang="en-US" dirty="0" smtClean="0"/>
              <a:t>  Aligned Events. This pane displays a list of all events aligned with this automation policy.</a:t>
            </a:r>
          </a:p>
          <a:p>
            <a:pPr>
              <a:buFont typeface="Arial" pitchFamily="34" charset="0"/>
              <a:buChar char="•"/>
            </a:pPr>
            <a:r>
              <a:rPr lang="en-US" dirty="0" smtClean="0"/>
              <a:t>  Available Actions. Displays a list of all action policies in ScienceLogic.</a:t>
            </a:r>
          </a:p>
          <a:p>
            <a:pPr>
              <a:buFont typeface="Arial" pitchFamily="34" charset="0"/>
              <a:buChar char="•"/>
            </a:pPr>
            <a:r>
              <a:rPr lang="en-US" dirty="0" smtClean="0"/>
              <a:t>  Aligned Actions. This pane displays a list of all action policies aligned with this automation policy.</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135</a:t>
            </a:fld>
            <a:endParaRPr lang="en-US" dirty="0">
              <a:solidFill>
                <a:prstClr val="black"/>
              </a:solidFill>
            </a:endParaRPr>
          </a:p>
        </p:txBody>
      </p:sp>
    </p:spTree>
    <p:extLst>
      <p:ext uri="{BB962C8B-B14F-4D97-AF65-F5344CB8AC3E}">
        <p14:creationId xmlns:p14="http://schemas.microsoft.com/office/powerpoint/2010/main" val="37604650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t>From the Automation Policy Manager page, you can delete an automation policy. To do so:</a:t>
            </a:r>
          </a:p>
          <a:p>
            <a:r>
              <a:rPr lang="en-US" dirty="0" smtClean="0"/>
              <a:t>1.  Go to Registry &gt; Run Book &gt; Automation</a:t>
            </a:r>
          </a:p>
          <a:p>
            <a:r>
              <a:rPr lang="en-US" dirty="0" smtClean="0"/>
              <a:t>2.  In the Automation Policy Manager page, find the automation policy you want to edit. Select its bomb icon.</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137</a:t>
            </a:fld>
            <a:endParaRPr lang="en-US" dirty="0">
              <a:solidFill>
                <a:prstClr val="black"/>
              </a:solidFill>
            </a:endParaRPr>
          </a:p>
        </p:txBody>
      </p:sp>
    </p:spTree>
    <p:extLst>
      <p:ext uri="{BB962C8B-B14F-4D97-AF65-F5344CB8AC3E}">
        <p14:creationId xmlns:p14="http://schemas.microsoft.com/office/powerpoint/2010/main" val="6639131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solidFill>
                  <a:prstClr val="black"/>
                </a:solidFill>
              </a:rPr>
              <a:pPr/>
              <a:t>139</a:t>
            </a:fld>
            <a:endParaRPr lang="en-US" dirty="0">
              <a:solidFill>
                <a:prstClr val="black"/>
              </a:solidFill>
            </a:endParaRPr>
          </a:p>
        </p:txBody>
      </p:sp>
    </p:spTree>
    <p:extLst>
      <p:ext uri="{BB962C8B-B14F-4D97-AF65-F5344CB8AC3E}">
        <p14:creationId xmlns:p14="http://schemas.microsoft.com/office/powerpoint/2010/main" val="27798656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55000" lnSpcReduction="20000"/>
          </a:bodyPr>
          <a:lstStyle/>
          <a:p>
            <a:r>
              <a:rPr lang="en-US" dirty="0" smtClean="0"/>
              <a:t>The Dashboard page allows you to define one or more custom dashboards.</a:t>
            </a:r>
          </a:p>
          <a:p>
            <a:r>
              <a:rPr lang="en-US" dirty="0" smtClean="0"/>
              <a:t>ScienceLogic includes the following pre-defined widgets:</a:t>
            </a:r>
          </a:p>
          <a:p>
            <a:r>
              <a:rPr lang="en-US" dirty="0" smtClean="0"/>
              <a:t> </a:t>
            </a:r>
          </a:p>
          <a:p>
            <a:pPr>
              <a:buFont typeface="Arial" pitchFamily="34" charset="0"/>
              <a:buChar char="•"/>
            </a:pPr>
            <a:r>
              <a:rPr lang="en-US" dirty="0" smtClean="0"/>
              <a:t>  Content Verification. Displays data for one or more selected web-content verification policies. For each policy, the widget can display availability, Page-size, Download Speed, Lookup Speed, Transaction Speed.</a:t>
            </a:r>
          </a:p>
          <a:p>
            <a:pPr>
              <a:buFont typeface="Arial" pitchFamily="34" charset="0"/>
              <a:buChar char="•"/>
            </a:pPr>
            <a:r>
              <a:rPr lang="en-US" dirty="0" smtClean="0"/>
              <a:t>  Device Dynamic App Status Meter. Displays the current status of a selected data point from a selected Dynamic Application running on a selected device. You can define the values for healthy, notice, minor, major, and critical status. The widget displays a gauge that provides at-a-glance status of the selected data point on the selected device. The widget also displays the device ID, name of the Dynamic Application, and name of the data point. You can create multiple instances of this widget to monitor service-level for multiple services or multiple devices.</a:t>
            </a:r>
          </a:p>
          <a:p>
            <a:pPr>
              <a:buFont typeface="Arial" pitchFamily="34" charset="0"/>
              <a:buChar char="•"/>
            </a:pPr>
            <a:r>
              <a:rPr lang="en-US" dirty="0" smtClean="0"/>
              <a:t>  Device Tear Sheet. Displays overview information about a device, much like the Summary page in the Device Management tools.</a:t>
            </a:r>
          </a:p>
          <a:p>
            <a:pPr>
              <a:buFont typeface="Arial" pitchFamily="34" charset="0"/>
              <a:buChar char="•"/>
            </a:pPr>
            <a:r>
              <a:rPr lang="en-US" dirty="0" smtClean="0"/>
              <a:t>  Management Templates Array. Displays the value of a monitored object. For objects of type “array”, displays the value of each instance. Depending upon the display type, trends the object over time.</a:t>
            </a:r>
          </a:p>
          <a:p>
            <a:pPr>
              <a:buFont typeface="Arial" pitchFamily="34" charset="0"/>
              <a:buChar char="•"/>
            </a:pPr>
            <a:r>
              <a:rPr lang="en-US" dirty="0" smtClean="0"/>
              <a:t>  Dynamic Application Config. Displays the last collection associated with a selected Dynamic Application on a selected device. Also displays the system uptime for the selected device.</a:t>
            </a:r>
          </a:p>
          <a:p>
            <a:pPr>
              <a:buFont typeface="Arial" pitchFamily="34" charset="0"/>
              <a:buChar char="•"/>
            </a:pPr>
            <a:r>
              <a:rPr lang="en-US" dirty="0" smtClean="0"/>
              <a:t>  Management Templates Multi-Object. Displays the values of one or more monitored objects. Depending upon the display type, trends the objects’ values over time.</a:t>
            </a:r>
          </a:p>
          <a:p>
            <a:pPr>
              <a:buFont typeface="Arial" pitchFamily="34" charset="0"/>
              <a:buChar char="•"/>
            </a:pPr>
            <a:r>
              <a:rPr lang="en-US" dirty="0" smtClean="0"/>
              <a:t>  Event Count. Allows you to trend occurrence of up to ten historical events.</a:t>
            </a:r>
          </a:p>
          <a:p>
            <a:pPr>
              <a:buFont typeface="Arial" pitchFamily="34" charset="0"/>
              <a:buChar char="•"/>
            </a:pPr>
            <a:r>
              <a:rPr lang="en-US" dirty="0" smtClean="0"/>
              <a:t>  Event Organization Status. For each selected organization, displays the status of the most severe event(s), in spreadsheet format.</a:t>
            </a:r>
          </a:p>
          <a:p>
            <a:pPr>
              <a:buFont typeface="Arial" pitchFamily="34" charset="0"/>
              <a:buChar char="•"/>
            </a:pPr>
            <a:r>
              <a:rPr lang="en-US" dirty="0" smtClean="0"/>
              <a:t>  Event Organization Summary. For each selected organization, displays the status of the most severe event(s), in scoreboard format..</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146</a:t>
            </a:fld>
            <a:endParaRPr lang="en-US" dirty="0">
              <a:solidFill>
                <a:prstClr val="black"/>
              </a:solidFill>
            </a:endParaRPr>
          </a:p>
        </p:txBody>
      </p:sp>
    </p:spTree>
    <p:extLst>
      <p:ext uri="{BB962C8B-B14F-4D97-AF65-F5344CB8AC3E}">
        <p14:creationId xmlns:p14="http://schemas.microsoft.com/office/powerpoint/2010/main" val="18632569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70000" lnSpcReduction="20000"/>
          </a:bodyPr>
          <a:lstStyle/>
          <a:p>
            <a:r>
              <a:rPr lang="en-US" dirty="0" smtClean="0"/>
              <a:t>To create a new dashboard, you must perform the following steps:</a:t>
            </a:r>
          </a:p>
          <a:p>
            <a:r>
              <a:rPr lang="en-US" dirty="0" smtClean="0"/>
              <a:t>1.  Go to Dashboards. </a:t>
            </a:r>
          </a:p>
          <a:p>
            <a:r>
              <a:rPr lang="en-US" dirty="0" smtClean="0"/>
              <a:t>2.  In the Dashboards page, select the New button.</a:t>
            </a:r>
          </a:p>
          <a:p>
            <a:r>
              <a:rPr lang="en-US" dirty="0" smtClean="0"/>
              <a:t>3.  The Select Dashboard field will display a dashboard title "User's New Dashboard". For example, if your ScienceLogic user account has the "first name" field set to "Roberto" and the "Last Name" field set to "Martinez", the Select Dashboard field will display a dashboard title "Roberto Martinez's New Dashboard". If the first and last name fields are not set for your user account, your username is used, e.g. "</a:t>
            </a:r>
            <a:r>
              <a:rPr lang="en-US" dirty="0" err="1" smtClean="0"/>
              <a:t>rmartinez's</a:t>
            </a:r>
            <a:r>
              <a:rPr lang="en-US" dirty="0" smtClean="0"/>
              <a:t> New Dashboard".</a:t>
            </a:r>
          </a:p>
          <a:p>
            <a:r>
              <a:rPr lang="en-US" dirty="0" smtClean="0"/>
              <a:t>4.  In the Actions menu, select Configure Dashboard.</a:t>
            </a:r>
          </a:p>
          <a:p>
            <a:r>
              <a:rPr lang="en-US" dirty="0" smtClean="0"/>
              <a:t>5.  The Dashboard Settings modal page appears, where you can define the basic properties of the dashboard.</a:t>
            </a:r>
          </a:p>
          <a:p>
            <a:r>
              <a:rPr lang="en-US" dirty="0" smtClean="0"/>
              <a:t>6.  After saving the settings in the Dashboard Settings modal page, left-click and drag with your mouse to drag a shape on the dashboard page. This shape will determine the initial size and position of the first widget in your dashboard.</a:t>
            </a:r>
          </a:p>
          <a:p>
            <a:r>
              <a:rPr lang="en-US" dirty="0" smtClean="0"/>
              <a:t>7.  When you release the mouse, the Widget Configuration modal page appears. In this page, you can select a widget type and specify the parameters for the widget.</a:t>
            </a:r>
          </a:p>
          <a:p>
            <a:r>
              <a:rPr lang="en-US" dirty="0" smtClean="0"/>
              <a:t>8.  After you define one or more widgets, the new panes appear in the Dashboards page. </a:t>
            </a:r>
          </a:p>
          <a:p>
            <a:r>
              <a:rPr lang="en-US" dirty="0" smtClean="0"/>
              <a:t>9.  The dashboard should now display panes, and the panes should now display a graph that is dynamically updated with data from ScienceLogic.</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149</a:t>
            </a:fld>
            <a:endParaRPr lang="en-US" dirty="0">
              <a:solidFill>
                <a:prstClr val="black"/>
              </a:solidFill>
            </a:endParaRPr>
          </a:p>
        </p:txBody>
      </p:sp>
    </p:spTree>
    <p:extLst>
      <p:ext uri="{BB962C8B-B14F-4D97-AF65-F5344CB8AC3E}">
        <p14:creationId xmlns:p14="http://schemas.microsoft.com/office/powerpoint/2010/main" val="39951570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77500" lnSpcReduction="20000"/>
          </a:bodyPr>
          <a:lstStyle/>
          <a:p>
            <a:r>
              <a:rPr lang="en-US" dirty="0" smtClean="0"/>
              <a:t>The Actions menu contains the following entries:</a:t>
            </a:r>
          </a:p>
          <a:p>
            <a:endParaRPr lang="en-US" dirty="0" smtClean="0"/>
          </a:p>
          <a:p>
            <a:pPr>
              <a:buFont typeface="Arial" pitchFamily="34" charset="0"/>
              <a:buChar char="•"/>
            </a:pPr>
            <a:r>
              <a:rPr lang="en-US" dirty="0" smtClean="0"/>
              <a:t>  Show/hide grid. Toggles on and off the grid background in the Dashboards page.</a:t>
            </a:r>
          </a:p>
          <a:p>
            <a:pPr>
              <a:buFont typeface="Arial" pitchFamily="34" charset="0"/>
              <a:buChar char="•"/>
            </a:pPr>
            <a:r>
              <a:rPr lang="en-US" dirty="0" smtClean="0"/>
              <a:t>  Add widget. Displays the Widget Configuration modal page, where you can select a new widget to add to the dashboard and specify the parameters for that new widget.</a:t>
            </a:r>
          </a:p>
          <a:p>
            <a:pPr>
              <a:buFont typeface="Arial" pitchFamily="34" charset="0"/>
              <a:buChar char="•"/>
            </a:pPr>
            <a:r>
              <a:rPr lang="en-US" dirty="0" smtClean="0"/>
              <a:t>  Configure dashboard. Displays the Dashboard Settings modal page, where you can edit the layout properties and Access Keys for the currently displayed dashboard.</a:t>
            </a:r>
          </a:p>
          <a:p>
            <a:pPr>
              <a:buFont typeface="Arial" pitchFamily="34" charset="0"/>
              <a:buChar char="•"/>
            </a:pPr>
            <a:r>
              <a:rPr lang="en-US" dirty="0" smtClean="0"/>
              <a:t>  Shrink widgets. Automatically resizes each widget to its smallest size, as defined by the developer of the widget.</a:t>
            </a:r>
          </a:p>
          <a:p>
            <a:pPr>
              <a:buFont typeface="Arial" pitchFamily="34" charset="0"/>
              <a:buChar char="•"/>
            </a:pPr>
            <a:r>
              <a:rPr lang="en-US" dirty="0" smtClean="0"/>
              <a:t>  Tile horizontally. Displays all widgets in a single, horizontal row. Each widget will have a height that spans the entire height of the Dashboard page.</a:t>
            </a:r>
          </a:p>
          <a:p>
            <a:pPr>
              <a:buFont typeface="Arial" pitchFamily="34" charset="0"/>
              <a:buChar char="•"/>
            </a:pPr>
            <a:r>
              <a:rPr lang="en-US" dirty="0" smtClean="0"/>
              <a:t>  Tile vertically. Displays all widgets in a single, vertical column. Each widget will have a width that spans the entire width of the Dashboard page.</a:t>
            </a:r>
          </a:p>
          <a:p>
            <a:pPr>
              <a:buFont typeface="Arial" pitchFamily="34" charset="0"/>
              <a:buChar char="•"/>
            </a:pPr>
            <a:r>
              <a:rPr lang="en-US" dirty="0" smtClean="0"/>
              <a:t>  Tile. Displays a prompt that asks you to specify the number of rows to use in the display, then tiles the widgets in to the number of rows you specify.</a:t>
            </a:r>
          </a:p>
          <a:p>
            <a:pPr>
              <a:buFont typeface="Arial" pitchFamily="34" charset="0"/>
              <a:buChar char="•"/>
            </a:pPr>
            <a:r>
              <a:rPr lang="en-US" dirty="0" smtClean="0"/>
              <a:t>  Delete Dashboard. Deletes the currently displayed dashboard.</a:t>
            </a:r>
          </a:p>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150</a:t>
            </a:fld>
            <a:endParaRPr lang="en-US" dirty="0">
              <a:solidFill>
                <a:prstClr val="black"/>
              </a:solidFill>
            </a:endParaRPr>
          </a:p>
        </p:txBody>
      </p:sp>
    </p:spTree>
    <p:extLst>
      <p:ext uri="{BB962C8B-B14F-4D97-AF65-F5344CB8AC3E}">
        <p14:creationId xmlns:p14="http://schemas.microsoft.com/office/powerpoint/2010/main" val="1352575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77500" lnSpcReduction="20000"/>
          </a:bodyPr>
          <a:lstStyle/>
          <a:p>
            <a:r>
              <a:rPr lang="en-US" dirty="0" smtClean="0"/>
              <a:t>If you want to change the widget that is displayed in a pane or want to change the parameters for a displayed widget, you can edit that widget. To edit a widget:</a:t>
            </a:r>
          </a:p>
          <a:p>
            <a:r>
              <a:rPr lang="en-US" dirty="0" smtClean="0"/>
              <a:t>1.  Go to Dashboards.</a:t>
            </a:r>
          </a:p>
          <a:p>
            <a:r>
              <a:rPr lang="en-US" dirty="0" smtClean="0"/>
              <a:t>2.  In the Dashboards page, open the dashboard you want to configure. You can do this by selecting it in the Select Dashboard field in the upper left.</a:t>
            </a:r>
          </a:p>
          <a:p>
            <a:r>
              <a:rPr lang="en-US" dirty="0" smtClean="0"/>
              <a:t>3.  Go to the pane that displays the widget you want to edit. Select the down-arrow icon in the upper-right corner of the pane to view the Options menu.</a:t>
            </a:r>
          </a:p>
          <a:p>
            <a:r>
              <a:rPr lang="en-US" dirty="0" smtClean="0"/>
              <a:t>From the Options menu, you can choose the following:</a:t>
            </a:r>
          </a:p>
          <a:p>
            <a:pPr>
              <a:buFont typeface="Arial" pitchFamily="34" charset="0"/>
              <a:buChar char="•"/>
            </a:pPr>
            <a:r>
              <a:rPr lang="en-US" dirty="0" smtClean="0"/>
              <a:t>  Refresh. Updates the display of the graph with any new data.</a:t>
            </a:r>
          </a:p>
          <a:p>
            <a:pPr>
              <a:buFont typeface="Arial" pitchFamily="34" charset="0"/>
              <a:buChar char="•"/>
            </a:pPr>
            <a:r>
              <a:rPr lang="en-US" dirty="0" smtClean="0"/>
              <a:t>  Configure. Leads to the Widget Configuration modal page, where you can edit the parameters for the widget.</a:t>
            </a:r>
          </a:p>
          <a:p>
            <a:pPr>
              <a:buFont typeface="Arial" pitchFamily="34" charset="0"/>
              <a:buChar char="•"/>
            </a:pPr>
            <a:r>
              <a:rPr lang="en-US" dirty="0" smtClean="0"/>
              <a:t>  Lower. If widgets are stacked on top of each other in the dashboard, this option sends the widget to the bottom of the stack.</a:t>
            </a:r>
          </a:p>
          <a:p>
            <a:pPr>
              <a:buFont typeface="Arial" pitchFamily="34" charset="0"/>
              <a:buChar char="•"/>
            </a:pPr>
            <a:r>
              <a:rPr lang="en-US" dirty="0" smtClean="0"/>
              <a:t>  Duplicate. Creates a copy of the widget in the current dashboard, using the same widget and same parameters as the original widget.</a:t>
            </a:r>
          </a:p>
          <a:p>
            <a:pPr>
              <a:buFont typeface="Arial" pitchFamily="34" charset="0"/>
              <a:buChar char="•"/>
            </a:pPr>
            <a:r>
              <a:rPr lang="en-US" dirty="0" smtClean="0"/>
              <a:t>  Remove. Removes the widget from the dashboard.</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151</a:t>
            </a:fld>
            <a:endParaRPr lang="en-US" dirty="0">
              <a:solidFill>
                <a:prstClr val="black"/>
              </a:solidFill>
            </a:endParaRPr>
          </a:p>
        </p:txBody>
      </p:sp>
    </p:spTree>
    <p:extLst>
      <p:ext uri="{BB962C8B-B14F-4D97-AF65-F5344CB8AC3E}">
        <p14:creationId xmlns:p14="http://schemas.microsoft.com/office/powerpoint/2010/main" val="373558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r>
              <a:rPr lang="en-US" dirty="0" smtClean="0">
                <a:latin typeface="Futura Md" pitchFamily="34" charset="0"/>
              </a:rPr>
              <a:t>When possible, ScienceLogic can automatically populate fields in each asset record. Included</a:t>
            </a:r>
            <a:r>
              <a:rPr lang="en-US" baseline="0" dirty="0" smtClean="0">
                <a:latin typeface="Futura Md" pitchFamily="34" charset="0"/>
              </a:rPr>
              <a:t> in </a:t>
            </a:r>
            <a:r>
              <a:rPr lang="en-US" baseline="0" dirty="0" err="1" smtClean="0">
                <a:latin typeface="Futura Md" pitchFamily="34" charset="0"/>
              </a:rPr>
              <a:t>Assests</a:t>
            </a:r>
            <a:r>
              <a:rPr lang="en-US" baseline="0" dirty="0" smtClean="0">
                <a:latin typeface="Futura Md" pitchFamily="34" charset="0"/>
              </a:rPr>
              <a:t>:</a:t>
            </a:r>
            <a:endParaRPr lang="en-US" dirty="0" smtClean="0">
              <a:latin typeface="Futura Md" pitchFamily="34" charset="0"/>
            </a:endParaRPr>
          </a:p>
          <a:p>
            <a:endParaRPr lang="en-US" dirty="0" smtClean="0">
              <a:latin typeface="Futura Md" pitchFamily="34" charset="0"/>
            </a:endParaRPr>
          </a:p>
          <a:p>
            <a:pPr lvl="1"/>
            <a:r>
              <a:rPr lang="en-US" dirty="0" smtClean="0"/>
              <a:t>The name, make and model of a device.</a:t>
            </a:r>
          </a:p>
          <a:p>
            <a:pPr lvl="1"/>
            <a:r>
              <a:rPr lang="en-US" dirty="0" smtClean="0"/>
              <a:t>The serial number of a device.</a:t>
            </a:r>
          </a:p>
          <a:p>
            <a:pPr lvl="1"/>
            <a:r>
              <a:rPr lang="en-US" dirty="0" smtClean="0"/>
              <a:t>Function and status of a device.</a:t>
            </a:r>
          </a:p>
          <a:p>
            <a:pPr lvl="1"/>
            <a:r>
              <a:rPr lang="en-US" dirty="0" smtClean="0"/>
              <a:t>Networking information, like host ID, IP address, or DNS server for the device.</a:t>
            </a:r>
          </a:p>
          <a:p>
            <a:pPr lvl="1"/>
            <a:r>
              <a:rPr lang="en-US" dirty="0" smtClean="0"/>
              <a:t>Physical location of the device.</a:t>
            </a:r>
          </a:p>
          <a:p>
            <a:pPr lvl="1"/>
            <a:r>
              <a:rPr lang="en-US" dirty="0" smtClean="0"/>
              <a:t>Description of the network interface.</a:t>
            </a:r>
          </a:p>
          <a:p>
            <a:pPr lvl="1"/>
            <a:r>
              <a:rPr lang="en-US" dirty="0" smtClean="0"/>
              <a:t>Vendor information for the device, including PO or check number, warranty policy and service policy.</a:t>
            </a:r>
          </a:p>
          <a:p>
            <a:pPr lvl="1"/>
            <a:r>
              <a:rPr lang="en-US" dirty="0" smtClean="0"/>
              <a:t>Hardware information like the amount of memory, CPU, and BIOS or EPROM version.</a:t>
            </a:r>
          </a:p>
          <a:p>
            <a:pPr lvl="1"/>
            <a:r>
              <a:rPr lang="en-US" dirty="0" smtClean="0"/>
              <a:t>Description of each hardware component (if applicable).</a:t>
            </a:r>
          </a:p>
          <a:p>
            <a:pPr lvl="1"/>
            <a:r>
              <a:rPr lang="en-US" dirty="0" smtClean="0"/>
              <a:t>Description of installed software (if applicable).</a:t>
            </a:r>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30106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t>In the Dashboards page, you can delete the currently displayed dashboard. To do this:</a:t>
            </a:r>
          </a:p>
          <a:p>
            <a:r>
              <a:rPr lang="en-US" dirty="0" smtClean="0"/>
              <a:t>1.  Go to Dashboards.</a:t>
            </a:r>
          </a:p>
          <a:p>
            <a:r>
              <a:rPr lang="en-US" dirty="0" smtClean="0"/>
              <a:t>2.  In the Dashboards page, open the dashboard you want to delete. You can do this by selecting it in the Select Dashboard field in the upper left.</a:t>
            </a:r>
          </a:p>
          <a:p>
            <a:r>
              <a:rPr lang="en-US" dirty="0" smtClean="0"/>
              <a:t>3.  Select the Actions menu and choose Delete dashboard.</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a:t>
            </a:r>
            <a:r>
              <a:rPr lang="en-US"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smtClean="0">
                <a:solidFill>
                  <a:prstClr val="black"/>
                </a:solidFill>
              </a:rPr>
              <a:t>0 - </a:t>
            </a:r>
            <a:fld id="{D49A89AF-158B-4F83-A623-946FF715C36D}" type="slidenum">
              <a:rPr lang="en-US" smtClean="0">
                <a:solidFill>
                  <a:prstClr val="black"/>
                </a:solidFill>
              </a:rPr>
              <a:pPr/>
              <a:t>152</a:t>
            </a:fld>
            <a:endParaRPr lang="en-US" dirty="0">
              <a:solidFill>
                <a:prstClr val="black"/>
              </a:solidFill>
            </a:endParaRPr>
          </a:p>
        </p:txBody>
      </p:sp>
    </p:spTree>
    <p:extLst>
      <p:ext uri="{BB962C8B-B14F-4D97-AF65-F5344CB8AC3E}">
        <p14:creationId xmlns:p14="http://schemas.microsoft.com/office/powerpoint/2010/main" val="15866446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solidFill>
                  <a:prstClr val="black"/>
                </a:solidFill>
              </a:rPr>
              <a:pPr/>
              <a:t>160</a:t>
            </a:fld>
            <a:endParaRPr lang="en-US" dirty="0">
              <a:solidFill>
                <a:prstClr val="black"/>
              </a:solidFill>
            </a:endParaRPr>
          </a:p>
        </p:txBody>
      </p:sp>
    </p:spTree>
    <p:extLst>
      <p:ext uri="{BB962C8B-B14F-4D97-AF65-F5344CB8AC3E}">
        <p14:creationId xmlns:p14="http://schemas.microsoft.com/office/powerpoint/2010/main" val="163809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22090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a:t>
            </a:r>
            <a:r>
              <a:rPr lang="en-US" dirty="0" smtClean="0">
                <a:solidFill>
                  <a:prstClr val="black"/>
                </a:solidFill>
                <a:cs typeface="Arial" charset="0"/>
              </a:rPr>
              <a:t>2010, </a:t>
            </a:r>
            <a:r>
              <a:rPr lang="en-US" dirty="0">
                <a:solidFill>
                  <a:prstClr val="black"/>
                </a:solidFill>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279CF2AF-E6C8-4A6E-BE63-457E79F4F4E4}" type="slidenum">
              <a:rPr lang="en-US">
                <a:solidFill>
                  <a:prstClr val="black"/>
                </a:solidFill>
              </a:rPr>
              <a:pPr/>
              <a:t>31</a:t>
            </a:fld>
            <a:endParaRPr lang="en-US" dirty="0">
              <a:solidFill>
                <a:prstClr val="black"/>
              </a:solidFill>
            </a:endParaRPr>
          </a:p>
        </p:txBody>
      </p:sp>
      <p:sp>
        <p:nvSpPr>
          <p:cNvPr id="333826" name="Rectangle 2"/>
          <p:cNvSpPr>
            <a:spLocks noGrp="1" noRot="1" noChangeAspect="1" noChangeArrowheads="1" noTextEdit="1"/>
          </p:cNvSpPr>
          <p:nvPr>
            <p:ph type="sldImg"/>
          </p:nvPr>
        </p:nvSpPr>
        <p:spPr>
          <a:xfrm>
            <a:off x="1082675" y="1162050"/>
            <a:ext cx="4845050" cy="3136900"/>
          </a:xfrm>
          <a:ln/>
        </p:spPr>
      </p:sp>
      <p:sp>
        <p:nvSpPr>
          <p:cNvPr id="33382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27995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powerPoint_image_edit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91" y="-27495"/>
            <a:ext cx="15613337" cy="6263704"/>
          </a:xfrm>
          <a:prstGeom prst="rect">
            <a:avLst/>
          </a:prstGeom>
        </p:spPr>
      </p:pic>
      <p:sp>
        <p:nvSpPr>
          <p:cNvPr id="2" name="Title 1"/>
          <p:cNvSpPr>
            <a:spLocks noGrp="1"/>
          </p:cNvSpPr>
          <p:nvPr>
            <p:ph type="ctrTitle"/>
          </p:nvPr>
        </p:nvSpPr>
        <p:spPr>
          <a:xfrm>
            <a:off x="1181339" y="6960705"/>
            <a:ext cx="13213080" cy="1159500"/>
          </a:xfrm>
        </p:spPr>
        <p:txBody>
          <a:bodyPr>
            <a:normAutofit/>
          </a:bodyPr>
          <a:lstStyle>
            <a:lvl1pPr algn="ctr">
              <a:defRPr sz="5400">
                <a:solidFill>
                  <a:schemeClr val="accent1"/>
                </a:solidFill>
                <a:latin typeface="Futura Bk BT"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331720" y="8298915"/>
            <a:ext cx="10881360" cy="1229495"/>
          </a:xfrm>
        </p:spPr>
        <p:txBody>
          <a:bodyPr>
            <a:normAutofit/>
          </a:bodyPr>
          <a:lstStyle>
            <a:lvl1pPr marL="0" indent="0" algn="ctr">
              <a:buNone/>
              <a:defRPr sz="4500" b="0" i="0">
                <a:solidFill>
                  <a:schemeClr val="bg1">
                    <a:lumMod val="50000"/>
                  </a:schemeClr>
                </a:solidFill>
                <a:latin typeface="Futura Lt BT" pitchFamily="34" charset="0"/>
                <a:cs typeface="Futura Lt BT" pitchFamily="34"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sp>
        <p:nvSpPr>
          <p:cNvPr id="14" name="Rectangle 13"/>
          <p:cNvSpPr/>
          <p:nvPr userDrawn="1"/>
        </p:nvSpPr>
        <p:spPr>
          <a:xfrm>
            <a:off x="-17991" y="6135137"/>
            <a:ext cx="15613337" cy="101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5" name="Picture 4" descr="new_ScienceLogic_Logo_white_text.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45683" y="134543"/>
            <a:ext cx="4455001" cy="720661"/>
          </a:xfrm>
          <a:prstGeom prst="rect">
            <a:avLst/>
          </a:prstGeom>
        </p:spPr>
      </p:pic>
    </p:spTree>
    <p:extLst>
      <p:ext uri="{BB962C8B-B14F-4D97-AF65-F5344CB8AC3E}">
        <p14:creationId xmlns:p14="http://schemas.microsoft.com/office/powerpoint/2010/main" val="21367606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77240" y="1386307"/>
            <a:ext cx="13990320" cy="7787864"/>
          </a:xfrm>
        </p:spPr>
        <p:txBody>
          <a:bodyPr vert="eaVert"/>
          <a:lstStyle>
            <a:lvl1pPr>
              <a:buClr>
                <a:schemeClr val="accent1"/>
              </a:buClr>
              <a:defRPr/>
            </a:lvl1pPr>
            <a:lvl2pPr>
              <a:buClr>
                <a:srgbClr val="53B948"/>
              </a:buClr>
              <a:defRPr/>
            </a:lvl2pPr>
            <a:lvl3pPr>
              <a:buClr>
                <a:schemeClr val="accent4"/>
              </a:buClr>
              <a:defRPr/>
            </a:lvl3pPr>
            <a:lvl4pPr>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8" name="Title 1"/>
          <p:cNvSpPr>
            <a:spLocks noGrp="1"/>
          </p:cNvSpPr>
          <p:nvPr>
            <p:ph type="title"/>
          </p:nvPr>
        </p:nvSpPr>
        <p:spPr>
          <a:xfrm>
            <a:off x="777241" y="11672"/>
            <a:ext cx="13073539" cy="1073370"/>
          </a:xfrm>
        </p:spPr>
        <p:txBody>
          <a:bodyPr>
            <a:normAutofit/>
          </a:bodyPr>
          <a:lstStyle>
            <a:lvl1pPr>
              <a:defRPr sz="4500"/>
            </a:lvl1pPr>
          </a:lstStyle>
          <a:p>
            <a:r>
              <a:rPr lang="en-US" smtClean="0"/>
              <a:t>Click to edit Master title style</a:t>
            </a:r>
            <a:endParaRPr lang="en-US" dirty="0"/>
          </a:p>
        </p:txBody>
      </p:sp>
      <p:sp>
        <p:nvSpPr>
          <p:cNvPr id="17" name="Rectangle 16"/>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9" name="Picture 18"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23771615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1045029"/>
            <a:ext cx="3497580" cy="8167371"/>
          </a:xfrm>
        </p:spPr>
        <p:txBody>
          <a:bodyPr vert="eaVert">
            <a:normAutofit/>
          </a:bodyPr>
          <a:lstStyle>
            <a:lvl1pPr>
              <a:defRPr sz="64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7240" y="1045030"/>
            <a:ext cx="10233660" cy="8167369"/>
          </a:xfrm>
        </p:spPr>
        <p:txBody>
          <a:bodyPr vert="eaVert"/>
          <a:lstStyle>
            <a:lvl2pPr marL="1280160" indent="-548640">
              <a:buFont typeface="Arial"/>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2" name="Rectangle 11"/>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13" name="Picture 12"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2090034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22034" y="6234178"/>
            <a:ext cx="15588867" cy="3849478"/>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5" name="Rectangle 4"/>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8" name="Title 1"/>
          <p:cNvSpPr>
            <a:spLocks noGrp="1"/>
          </p:cNvSpPr>
          <p:nvPr>
            <p:ph type="ctrTitle"/>
          </p:nvPr>
        </p:nvSpPr>
        <p:spPr>
          <a:xfrm>
            <a:off x="572774" y="5074678"/>
            <a:ext cx="13213080" cy="1159500"/>
          </a:xfrm>
        </p:spPr>
        <p:txBody>
          <a:bodyPr>
            <a:normAutofit/>
          </a:bodyPr>
          <a:lstStyle>
            <a:lvl1pPr algn="l">
              <a:defRPr sz="5400">
                <a:solidFill>
                  <a:schemeClr val="accent1"/>
                </a:solidFill>
                <a:latin typeface="Futura Bk BT" pitchFamily="34" charset="0"/>
              </a:defRPr>
            </a:lvl1pPr>
          </a:lstStyle>
          <a:p>
            <a:r>
              <a:rPr lang="en-US" smtClean="0"/>
              <a:t>Click to edit Master title style</a:t>
            </a:r>
            <a:endParaRPr lang="en-US" dirty="0"/>
          </a:p>
        </p:txBody>
      </p:sp>
      <p:sp>
        <p:nvSpPr>
          <p:cNvPr id="10" name="Rectangle 9"/>
          <p:cNvSpPr/>
          <p:nvPr userDrawn="1"/>
        </p:nvSpPr>
        <p:spPr>
          <a:xfrm>
            <a:off x="1" y="6234179"/>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schemeClr val="accent1"/>
              </a:solidFill>
            </a:endParaRPr>
          </a:p>
        </p:txBody>
      </p:sp>
      <p:sp>
        <p:nvSpPr>
          <p:cNvPr id="13"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pic>
        <p:nvPicPr>
          <p:cNvPr id="3" name="Picture 2" descr="new_ScienceLogic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39212220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concluding image.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65747"/>
            <a:ext cx="15613337" cy="6263704"/>
          </a:xfrm>
          <a:prstGeom prst="rect">
            <a:avLst/>
          </a:prstGeom>
        </p:spPr>
      </p:pic>
      <p:sp>
        <p:nvSpPr>
          <p:cNvPr id="3" name="Title 1"/>
          <p:cNvSpPr>
            <a:spLocks noGrp="1"/>
          </p:cNvSpPr>
          <p:nvPr>
            <p:ph type="ctrTitle"/>
          </p:nvPr>
        </p:nvSpPr>
        <p:spPr>
          <a:xfrm>
            <a:off x="330400" y="2765690"/>
            <a:ext cx="13213080" cy="1159500"/>
          </a:xfrm>
        </p:spPr>
        <p:txBody>
          <a:bodyPr>
            <a:normAutofit/>
          </a:bodyPr>
          <a:lstStyle>
            <a:lvl1pPr algn="l">
              <a:defRPr sz="5400">
                <a:solidFill>
                  <a:schemeClr val="accent1"/>
                </a:solidFill>
                <a:latin typeface="Futura Bk BT" pitchFamily="34" charset="0"/>
              </a:defRPr>
            </a:lvl1pPr>
          </a:lstStyle>
          <a:p>
            <a:r>
              <a:rPr lang="en-US" smtClean="0"/>
              <a:t>Click to edit Master title style</a:t>
            </a:r>
            <a:endParaRPr lang="en-US" dirty="0"/>
          </a:p>
        </p:txBody>
      </p:sp>
      <p:sp>
        <p:nvSpPr>
          <p:cNvPr id="8" name="Rectangle 7"/>
          <p:cNvSpPr/>
          <p:nvPr userDrawn="1"/>
        </p:nvSpPr>
        <p:spPr>
          <a:xfrm>
            <a:off x="-17991" y="3865747"/>
            <a:ext cx="15613337" cy="101072"/>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schemeClr val="accent1"/>
              </a:solidFill>
            </a:endParaRPr>
          </a:p>
        </p:txBody>
      </p:sp>
      <p:sp>
        <p:nvSpPr>
          <p:cNvPr id="12" name="Rectangle 11"/>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7" name="Picture 6" descr="new_ScienceLogic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335352977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Rectangle 7"/>
          <p:cNvSpPr>
            <a:spLocks noGrp="1" noChangeArrowheads="1"/>
          </p:cNvSpPr>
          <p:nvPr>
            <p:ph type="sldNum" sz="quarter" idx="12"/>
          </p:nvPr>
        </p:nvSpPr>
        <p:spPr>
          <a:xfrm>
            <a:off x="13860780" y="9290050"/>
            <a:ext cx="1684020" cy="670560"/>
          </a:xfrm>
          <a:prstGeom prst="rect">
            <a:avLst/>
          </a:prstGeom>
          <a:noFill/>
          <a:ln w="9525">
            <a:noFill/>
            <a:miter lim="800000"/>
            <a:headEnd/>
            <a:tailEnd/>
          </a:ln>
          <a:effectLst/>
        </p:spPr>
        <p:txBody>
          <a:bodyPr vert="horz" wrap="square" lIns="146304" tIns="73152" rIns="146304" bIns="73152" numCol="1" anchor="ctr" anchorCtr="0" compatLnSpc="1">
            <a:prstTxWarp prst="textNoShape">
              <a:avLst/>
            </a:prstTxWarp>
          </a:bodyPr>
          <a:lstStyle>
            <a:lvl1pPr>
              <a:defRPr lang="en-US" altLang="en-US" sz="1600" smtClean="0">
                <a:solidFill>
                  <a:schemeClr val="bg1"/>
                </a:solidFill>
                <a:latin typeface="+mn-lt"/>
              </a:defRPr>
            </a:lvl1pPr>
          </a:lstStyle>
          <a:p>
            <a:pPr>
              <a:defRPr/>
            </a:pPr>
            <a:fld id="{642669C0-BC42-4B08-BE78-CAE6F5CB5A00}" type="slidenum">
              <a:rPr lang="en-US" altLang="en-US" smtClean="0"/>
              <a:pPr>
                <a:defRPr/>
              </a:pPr>
              <a:t>‹#›</a:t>
            </a:fld>
            <a:endParaRPr lang="en-US" altLang="en-US" dirty="0"/>
          </a:p>
        </p:txBody>
      </p:sp>
      <p:sp>
        <p:nvSpPr>
          <p:cNvPr id="6" name="Content Placeholder 2"/>
          <p:cNvSpPr>
            <a:spLocks noGrp="1"/>
          </p:cNvSpPr>
          <p:nvPr>
            <p:ph idx="1"/>
          </p:nvPr>
        </p:nvSpPr>
        <p:spPr>
          <a:xfrm>
            <a:off x="777240" y="2081552"/>
            <a:ext cx="6995160" cy="6470438"/>
          </a:xfrm>
        </p:spPr>
        <p:txBody>
          <a:bodyPr/>
          <a:lstStyle>
            <a:lvl1pPr>
              <a:buSzPct val="65000"/>
              <a:defRPr sz="4500"/>
            </a:lvl1pPr>
            <a:lvl2pPr>
              <a:defRPr sz="3800"/>
            </a:lvl2pPr>
            <a:lvl3pPr marL="1579880" indent="-469901">
              <a:buSzPct val="75000"/>
              <a:buFont typeface="Arial" pitchFamily="34" charset="0"/>
              <a:buChar char="–"/>
              <a:defRPr sz="3200"/>
            </a:lvl3pPr>
            <a:lvl4pPr marL="2049781" indent="-467360">
              <a:buFont typeface="Arial" pitchFamily="34" charset="0"/>
              <a:buChar char="–"/>
              <a:defRPr sz="3200"/>
            </a:lvl4pPr>
            <a:lvl5pPr marL="2557781" indent="-505461">
              <a:buClr>
                <a:schemeClr val="tx1">
                  <a:lumMod val="75000"/>
                  <a:lumOff val="25000"/>
                </a:schemeClr>
              </a:buClr>
              <a:buFont typeface="Arial" pitchFamily="34" charset="0"/>
              <a:buChar char="–"/>
              <a:defRPr sz="2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3"/>
          </p:nvPr>
        </p:nvSpPr>
        <p:spPr>
          <a:xfrm>
            <a:off x="7772400" y="2081552"/>
            <a:ext cx="6995160" cy="6470438"/>
          </a:xfrm>
        </p:spPr>
        <p:txBody>
          <a:bodyPr/>
          <a:lstStyle>
            <a:lvl1pPr>
              <a:buSzPct val="65000"/>
              <a:defRPr sz="4500"/>
            </a:lvl1pPr>
            <a:lvl2pPr>
              <a:defRPr sz="3800"/>
            </a:lvl2pPr>
            <a:lvl3pPr marL="1579880" indent="-469901">
              <a:buSzPct val="75000"/>
              <a:buFont typeface="Arial" pitchFamily="34" charset="0"/>
              <a:buChar char="–"/>
              <a:defRPr sz="3200"/>
            </a:lvl3pPr>
            <a:lvl4pPr marL="2049781" indent="-467360">
              <a:buFont typeface="Arial" pitchFamily="34" charset="0"/>
              <a:buChar char="–"/>
              <a:defRPr sz="3200"/>
            </a:lvl4pPr>
            <a:lvl5pPr marL="2557781" indent="-505461">
              <a:buClr>
                <a:schemeClr val="tx1">
                  <a:lumMod val="75000"/>
                  <a:lumOff val="25000"/>
                </a:schemeClr>
              </a:buClr>
              <a:buFont typeface="Arial" pitchFamily="34" charset="0"/>
              <a:buChar char="–"/>
              <a:defRPr sz="2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16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3860780" y="9290050"/>
            <a:ext cx="1684020" cy="670560"/>
          </a:xfrm>
          <a:prstGeom prst="rect">
            <a:avLst/>
          </a:prstGeom>
          <a:noFill/>
          <a:ln w="9525">
            <a:noFill/>
            <a:miter lim="800000"/>
            <a:headEnd/>
            <a:tailEnd/>
          </a:ln>
          <a:effectLst/>
        </p:spPr>
        <p:txBody>
          <a:bodyPr vert="horz" wrap="square" lIns="146304" tIns="73152" rIns="146304" bIns="73152" numCol="1" anchor="ctr" anchorCtr="0" compatLnSpc="1">
            <a:prstTxWarp prst="textNoShape">
              <a:avLst/>
            </a:prstTxWarp>
          </a:bodyPr>
          <a:lstStyle>
            <a:lvl1pPr algn="r">
              <a:defRPr lang="en-US" altLang="en-US" sz="1600" smtClean="0">
                <a:solidFill>
                  <a:schemeClr val="bg1"/>
                </a:solidFill>
                <a:latin typeface="+mn-lt"/>
              </a:defRPr>
            </a:lvl1pPr>
          </a:lstStyle>
          <a:p>
            <a:pPr>
              <a:defRPr/>
            </a:pPr>
            <a:fld id="{5B12E8BB-AC04-430E-A6B7-4EB7C220540F}" type="slidenum">
              <a:rPr lang="en-US" smtClean="0"/>
              <a:pPr>
                <a:defRPr/>
              </a:pPr>
              <a:t>‹#›</a:t>
            </a:fld>
            <a:endParaRPr lang="en-US" dirty="0"/>
          </a:p>
        </p:txBody>
      </p:sp>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smtClean="0"/>
              <a:t>Click to edit Master text styles</a:t>
            </a:r>
          </a:p>
        </p:txBody>
      </p:sp>
      <p:sp>
        <p:nvSpPr>
          <p:cNvPr id="5" name="Content Placeholder 2"/>
          <p:cNvSpPr>
            <a:spLocks noGrp="1"/>
          </p:cNvSpPr>
          <p:nvPr>
            <p:ph idx="1"/>
          </p:nvPr>
        </p:nvSpPr>
        <p:spPr>
          <a:xfrm>
            <a:off x="777240" y="2081552"/>
            <a:ext cx="13990320" cy="6470438"/>
          </a:xfrm>
        </p:spPr>
        <p:txBody>
          <a:bodyPr/>
          <a:lstStyle>
            <a:lvl1pPr>
              <a:buSzPct val="65000"/>
              <a:defRPr sz="4500">
                <a:solidFill>
                  <a:schemeClr val="tx1">
                    <a:lumMod val="50000"/>
                  </a:schemeClr>
                </a:solidFill>
              </a:defRPr>
            </a:lvl1pPr>
            <a:lvl2pPr>
              <a:defRPr sz="3800">
                <a:solidFill>
                  <a:schemeClr val="tx1">
                    <a:lumMod val="50000"/>
                  </a:schemeClr>
                </a:solidFill>
              </a:defRPr>
            </a:lvl2pPr>
            <a:lvl3pPr marL="1579880" indent="-469901">
              <a:buSzPct val="75000"/>
              <a:buFont typeface="Arial" pitchFamily="34" charset="0"/>
              <a:buChar char="–"/>
              <a:defRPr sz="3200">
                <a:solidFill>
                  <a:schemeClr val="tx1">
                    <a:lumMod val="50000"/>
                  </a:schemeClr>
                </a:solidFill>
              </a:defRPr>
            </a:lvl3pPr>
            <a:lvl4pPr marL="2049781" indent="-467360">
              <a:buFont typeface="Arial" pitchFamily="34" charset="0"/>
              <a:buChar char="–"/>
              <a:defRPr sz="3200">
                <a:solidFill>
                  <a:schemeClr val="tx1">
                    <a:lumMod val="50000"/>
                  </a:schemeClr>
                </a:solidFill>
              </a:defRPr>
            </a:lvl4pPr>
            <a:lvl5pPr marL="2557781" indent="-505461">
              <a:buClr>
                <a:schemeClr val="tx1">
                  <a:lumMod val="75000"/>
                  <a:lumOff val="25000"/>
                </a:schemeClr>
              </a:buClr>
              <a:buFont typeface="Arial" pitchFamily="34" charset="0"/>
              <a:buChar char="–"/>
              <a:defRPr sz="29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70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76" y="1387025"/>
            <a:ext cx="14291592" cy="7749249"/>
          </a:xfrm>
        </p:spPr>
        <p:txBody>
          <a:bodyPr/>
          <a:lstStyle>
            <a:lvl1pPr marL="670575" indent="-670575">
              <a:buClr>
                <a:schemeClr val="accent1"/>
              </a:buClr>
              <a:buFont typeface="Arial"/>
              <a:buChar char="•"/>
              <a:defRPr>
                <a:solidFill>
                  <a:schemeClr val="accent3"/>
                </a:solidFill>
              </a:defRPr>
            </a:lvl1pPr>
            <a:lvl2pPr>
              <a:buClr>
                <a:srgbClr val="53B948"/>
              </a:buClr>
              <a:defRPr baseline="0">
                <a:solidFill>
                  <a:schemeClr val="accent3"/>
                </a:solidFill>
              </a:defRPr>
            </a:lvl2pPr>
            <a:lvl3pPr marL="1760260" indent="-419110">
              <a:buClr>
                <a:schemeClr val="accent4"/>
              </a:buClr>
              <a:buFont typeface="Arial"/>
              <a:buChar char="•"/>
              <a:defRPr baseline="0">
                <a:solidFill>
                  <a:schemeClr val="accent3"/>
                </a:solidFill>
              </a:defRPr>
            </a:lvl3pPr>
            <a:lvl4pPr>
              <a:buClr>
                <a:schemeClr val="accent4"/>
              </a:buClr>
              <a:defRPr>
                <a:solidFill>
                  <a:schemeClr val="accent3"/>
                </a:solidFill>
              </a:defRPr>
            </a:lvl4pPr>
            <a:lvl5pPr>
              <a:buClr>
                <a:schemeClr val="accent4"/>
              </a:buClr>
              <a:defRPr>
                <a:solidFill>
                  <a:schemeClr val="accent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75977" y="11675"/>
            <a:ext cx="13577116" cy="1073370"/>
          </a:xfrm>
        </p:spPr>
        <p:txBody>
          <a:bodyPr>
            <a:normAutofit/>
          </a:bodyPr>
          <a:lstStyle>
            <a:lvl1pPr>
              <a:defRPr sz="3667">
                <a:solidFill>
                  <a:schemeClr val="accent3"/>
                </a:solidFill>
              </a:defRPr>
            </a:lvl1pPr>
          </a:lstStyle>
          <a:p>
            <a:r>
              <a:rPr lang="en-US" dirty="0" smtClean="0"/>
              <a:t>Click to edit Master title style</a:t>
            </a:r>
            <a:endParaRPr lang="en-US" dirty="0"/>
          </a:p>
        </p:txBody>
      </p:sp>
      <p:sp>
        <p:nvSpPr>
          <p:cNvPr id="17" name="Rectangle 16"/>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2640" dirty="0">
              <a:solidFill>
                <a:schemeClr val="accent1"/>
              </a:solidFill>
            </a:endParaRPr>
          </a:p>
        </p:txBody>
      </p:sp>
      <p:sp>
        <p:nvSpPr>
          <p:cNvPr id="8" name="Rectangle 7"/>
          <p:cNvSpPr/>
          <p:nvPr userDrawn="1"/>
        </p:nvSpPr>
        <p:spPr>
          <a:xfrm>
            <a:off x="8" y="9448089"/>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dirty="0"/>
          </a:p>
        </p:txBody>
      </p:sp>
      <p:sp>
        <p:nvSpPr>
          <p:cNvPr id="12" name="Rectangle 11"/>
          <p:cNvSpPr/>
          <p:nvPr userDrawn="1"/>
        </p:nvSpPr>
        <p:spPr>
          <a:xfrm>
            <a:off x="572782" y="9526674"/>
            <a:ext cx="4575426" cy="272832"/>
          </a:xfrm>
          <a:prstGeom prst="rect">
            <a:avLst/>
          </a:prstGeom>
        </p:spPr>
        <p:txBody>
          <a:bodyPr wrap="square">
            <a:spAutoFit/>
          </a:bodyPr>
          <a:lstStyle/>
          <a:p>
            <a:pPr algn="l"/>
            <a:r>
              <a:rPr lang="en-US" sz="1173" b="0" i="0" dirty="0" smtClean="0">
                <a:solidFill>
                  <a:schemeClr val="bg1">
                    <a:lumMod val="65000"/>
                  </a:schemeClr>
                </a:solidFill>
                <a:latin typeface="Arial"/>
                <a:cs typeface="Arial"/>
              </a:rPr>
              <a:t>© 2015 ScienceLogic Inc. All rights reserved.</a:t>
            </a:r>
            <a:endParaRPr lang="en-US" sz="1173" b="0" i="0" dirty="0">
              <a:solidFill>
                <a:schemeClr val="bg1">
                  <a:lumMod val="65000"/>
                </a:schemeClr>
              </a:solidFill>
              <a:latin typeface="Arial"/>
              <a:cs typeface="Arial"/>
            </a:endParaRPr>
          </a:p>
        </p:txBody>
      </p:sp>
      <p:pic>
        <p:nvPicPr>
          <p:cNvPr id="16" name="Picture 15" descr="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37318" y="135586"/>
            <a:ext cx="777189" cy="786738"/>
          </a:xfrm>
          <a:prstGeom prst="rect">
            <a:avLst/>
          </a:prstGeom>
        </p:spPr>
      </p:pic>
      <p:sp>
        <p:nvSpPr>
          <p:cNvPr id="9" name="Slide Number Placeholder 5"/>
          <p:cNvSpPr>
            <a:spLocks noGrp="1"/>
          </p:cNvSpPr>
          <p:nvPr>
            <p:ph type="sldNum" sz="quarter" idx="10"/>
          </p:nvPr>
        </p:nvSpPr>
        <p:spPr>
          <a:xfrm>
            <a:off x="11140440" y="9568065"/>
            <a:ext cx="3627120" cy="396535"/>
          </a:xfrm>
          <a:prstGeom prst="rect">
            <a:avLst/>
          </a:prstGeom>
        </p:spPr>
        <p:txBody>
          <a:bodyPr vert="horz" lIns="91440" tIns="45720" rIns="91440" bIns="45720" rtlCol="0" anchor="ctr"/>
          <a:lstStyle>
            <a:lvl1pPr algn="r">
              <a:defRPr sz="1320" b="0" i="0">
                <a:solidFill>
                  <a:schemeClr val="bg1">
                    <a:lumMod val="75000"/>
                  </a:schemeClr>
                </a:solidFill>
                <a:latin typeface="Arial"/>
                <a:cs typeface="Arial"/>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30946658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ath_Slide">
    <p:spTree>
      <p:nvGrpSpPr>
        <p:cNvPr id="1" name=""/>
        <p:cNvGrpSpPr/>
        <p:nvPr/>
      </p:nvGrpSpPr>
      <p:grpSpPr>
        <a:xfrm>
          <a:off x="0" y="0"/>
          <a:ext cx="0" cy="0"/>
          <a:chOff x="0" y="0"/>
          <a:chExt cx="0" cy="0"/>
        </a:xfrm>
      </p:grpSpPr>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6" name="Title 1"/>
          <p:cNvSpPr>
            <a:spLocks noGrp="1"/>
          </p:cNvSpPr>
          <p:nvPr>
            <p:ph type="title"/>
          </p:nvPr>
        </p:nvSpPr>
        <p:spPr>
          <a:xfrm>
            <a:off x="777241" y="11672"/>
            <a:ext cx="13275846" cy="1073370"/>
          </a:xfrm>
        </p:spPr>
        <p:txBody>
          <a:bodyPr>
            <a:normAutofit/>
          </a:bodyPr>
          <a:lstStyle>
            <a:lvl1pPr>
              <a:defRPr sz="4500">
                <a:latin typeface="Futura Bk BT" pitchFamily="34" charset="0"/>
              </a:defRPr>
            </a:lvl1pPr>
          </a:lstStyle>
          <a:p>
            <a:r>
              <a:rPr lang="en-US" smtClean="0"/>
              <a:t>Click to edit Master title style</a:t>
            </a:r>
            <a:endParaRPr lang="en-US" dirty="0"/>
          </a:p>
        </p:txBody>
      </p:sp>
      <p:sp>
        <p:nvSpPr>
          <p:cNvPr id="15" name="Rectangle 14"/>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6" name="Picture 15"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
        <p:nvSpPr>
          <p:cNvPr id="3" name="Content Placeholder 2"/>
          <p:cNvSpPr>
            <a:spLocks noGrp="1"/>
          </p:cNvSpPr>
          <p:nvPr>
            <p:ph sz="quarter" idx="10"/>
          </p:nvPr>
        </p:nvSpPr>
        <p:spPr>
          <a:xfrm>
            <a:off x="777240" y="2112974"/>
            <a:ext cx="14519275" cy="6407573"/>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hasCustomPrompt="1"/>
          </p:nvPr>
        </p:nvSpPr>
        <p:spPr>
          <a:xfrm>
            <a:off x="777240" y="1238310"/>
            <a:ext cx="14519275" cy="642620"/>
          </a:xfrm>
        </p:spPr>
        <p:txBody>
          <a:bodyPr/>
          <a:lstStyle>
            <a:lvl1pPr marL="0" indent="0">
              <a:buNone/>
              <a:defRPr baseline="0">
                <a:solidFill>
                  <a:srgbClr val="0070C0"/>
                </a:solidFill>
              </a:defRPr>
            </a:lvl1pPr>
            <a:lvl2pPr marL="731520" indent="0">
              <a:buNone/>
              <a:defRPr/>
            </a:lvl2pPr>
            <a:lvl3pPr marL="1463040" indent="0">
              <a:buNone/>
              <a:defRPr/>
            </a:lvl3pPr>
            <a:lvl4pPr marL="2194560" indent="0">
              <a:buNone/>
              <a:defRPr/>
            </a:lvl4pPr>
            <a:lvl5pPr marL="2926080" indent="0">
              <a:buNone/>
              <a:defRPr/>
            </a:lvl5pPr>
          </a:lstStyle>
          <a:p>
            <a:pPr lvl="0"/>
            <a:r>
              <a:rPr lang="en-US" dirty="0" smtClean="0"/>
              <a:t>Click to insert text</a:t>
            </a:r>
          </a:p>
        </p:txBody>
      </p:sp>
    </p:spTree>
    <p:extLst>
      <p:ext uri="{BB962C8B-B14F-4D97-AF65-F5344CB8AC3E}">
        <p14:creationId xmlns:p14="http://schemas.microsoft.com/office/powerpoint/2010/main" val="36135083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387025"/>
            <a:ext cx="14291592" cy="7749249"/>
          </a:xfrm>
        </p:spPr>
        <p:txBody>
          <a:bodyPr/>
          <a:lstStyle>
            <a:lvl1pPr marL="731520" indent="-731520">
              <a:buClr>
                <a:schemeClr val="accent1"/>
              </a:buClr>
              <a:buFont typeface="Arial"/>
              <a:buChar char="•"/>
              <a:defRPr>
                <a:solidFill>
                  <a:schemeClr val="tx1">
                    <a:lumMod val="50000"/>
                  </a:schemeClr>
                </a:solidFill>
              </a:defRPr>
            </a:lvl1pPr>
            <a:lvl2pPr>
              <a:buClr>
                <a:srgbClr val="53B948"/>
              </a:buClr>
              <a:defRPr baseline="0">
                <a:solidFill>
                  <a:schemeClr val="tx1">
                    <a:lumMod val="50000"/>
                  </a:schemeClr>
                </a:solidFill>
              </a:defRPr>
            </a:lvl2pPr>
            <a:lvl3pPr marL="1920240" indent="-457200">
              <a:buClr>
                <a:schemeClr val="accent4"/>
              </a:buClr>
              <a:buFont typeface="Arial"/>
              <a:buChar char="•"/>
              <a:defRPr baseline="0">
                <a:solidFill>
                  <a:schemeClr val="tx1">
                    <a:lumMod val="50000"/>
                  </a:schemeClr>
                </a:solidFill>
              </a:defRPr>
            </a:lvl3pPr>
            <a:lvl4pPr>
              <a:buClr>
                <a:schemeClr val="accent4"/>
              </a:buClr>
              <a:defRPr>
                <a:solidFill>
                  <a:schemeClr val="tx1">
                    <a:lumMod val="50000"/>
                  </a:schemeClr>
                </a:solidFill>
              </a:defRPr>
            </a:lvl4pPr>
            <a:lvl5pPr>
              <a:buClr>
                <a:schemeClr val="accent4"/>
              </a:buClr>
              <a:defRPr>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75970" y="11672"/>
            <a:ext cx="13577116" cy="1073370"/>
          </a:xfrm>
        </p:spPr>
        <p:txBody>
          <a:bodyPr>
            <a:normAutofit/>
          </a:bodyPr>
          <a:lstStyle>
            <a:lvl1pPr>
              <a:defRPr sz="4500"/>
            </a:lvl1pPr>
          </a:lstStyle>
          <a:p>
            <a:r>
              <a:rPr lang="en-US" smtClean="0"/>
              <a:t>Click to edit Master title style</a:t>
            </a:r>
            <a:endParaRPr lang="en-US" dirty="0"/>
          </a:p>
        </p:txBody>
      </p:sp>
      <p:sp>
        <p:nvSpPr>
          <p:cNvPr id="17" name="Rectangle 16"/>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schemeClr val="accent1"/>
              </a:solidFill>
            </a:endParaRPr>
          </a:p>
        </p:txBody>
      </p:sp>
      <p:sp>
        <p:nvSpPr>
          <p:cNvPr id="8" name="Rectangle 7"/>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11" name="Picture 10"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35919983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7947263"/>
            <a:ext cx="13213080" cy="1474023"/>
          </a:xfrm>
        </p:spPr>
        <p:txBody>
          <a:bodyPr anchor="t">
            <a:normAutofit/>
          </a:bodyPr>
          <a:lstStyle>
            <a:lvl1pPr algn="l">
              <a:defRPr sz="5600" b="0" i="0" cap="all" baseline="0">
                <a:solidFill>
                  <a:schemeClr val="accent1"/>
                </a:solidFill>
                <a:latin typeface="Futura Bk BT Book"/>
                <a:cs typeface="Futura Bk BT Book"/>
              </a:defRPr>
            </a:lvl1pPr>
          </a:lstStyle>
          <a:p>
            <a:r>
              <a:rPr lang="en-US" smtClean="0"/>
              <a:t>Click to edit Master title style</a:t>
            </a:r>
            <a:endParaRPr lang="en-US" dirty="0"/>
          </a:p>
        </p:txBody>
      </p:sp>
      <p:sp>
        <p:nvSpPr>
          <p:cNvPr id="3" name="Text Placeholder 2"/>
          <p:cNvSpPr>
            <a:spLocks noGrp="1"/>
          </p:cNvSpPr>
          <p:nvPr>
            <p:ph type="body" idx="1"/>
          </p:nvPr>
        </p:nvSpPr>
        <p:spPr>
          <a:xfrm>
            <a:off x="1227932" y="6862921"/>
            <a:ext cx="13213080" cy="737795"/>
          </a:xfrm>
        </p:spPr>
        <p:txBody>
          <a:bodyPr anchor="b"/>
          <a:lstStyle>
            <a:lvl1pPr marL="0" indent="0">
              <a:buNone/>
              <a:defRPr sz="3200">
                <a:solidFill>
                  <a:schemeClr val="bg1">
                    <a:lumMod val="50000"/>
                  </a:schemeClr>
                </a:solidFill>
              </a:defRPr>
            </a:lvl1pPr>
            <a:lvl2pPr marL="731520" indent="0">
              <a:buNone/>
              <a:defRPr sz="2900">
                <a:solidFill>
                  <a:schemeClr val="tx1">
                    <a:tint val="75000"/>
                  </a:schemeClr>
                </a:solidFill>
              </a:defRPr>
            </a:lvl2pPr>
            <a:lvl3pPr marL="1463040" indent="0">
              <a:buNone/>
              <a:defRPr sz="2600">
                <a:solidFill>
                  <a:schemeClr val="tx1">
                    <a:tint val="75000"/>
                  </a:schemeClr>
                </a:solidFill>
              </a:defRPr>
            </a:lvl3pPr>
            <a:lvl4pPr marL="2194560" indent="0">
              <a:buNone/>
              <a:defRPr sz="2200">
                <a:solidFill>
                  <a:schemeClr val="tx1">
                    <a:tint val="75000"/>
                  </a:schemeClr>
                </a:solidFill>
              </a:defRPr>
            </a:lvl4pPr>
            <a:lvl5pPr marL="2926080" indent="0">
              <a:buNone/>
              <a:defRPr sz="2200">
                <a:solidFill>
                  <a:schemeClr val="tx1">
                    <a:tint val="75000"/>
                  </a:schemeClr>
                </a:solidFill>
              </a:defRPr>
            </a:lvl5pPr>
            <a:lvl6pPr marL="3657600" indent="0">
              <a:buNone/>
              <a:defRPr sz="2200">
                <a:solidFill>
                  <a:schemeClr val="tx1">
                    <a:tint val="75000"/>
                  </a:schemeClr>
                </a:solidFill>
              </a:defRPr>
            </a:lvl6pPr>
            <a:lvl7pPr marL="4389120" indent="0">
              <a:buNone/>
              <a:defRPr sz="2200">
                <a:solidFill>
                  <a:schemeClr val="tx1">
                    <a:tint val="75000"/>
                  </a:schemeClr>
                </a:solidFill>
              </a:defRPr>
            </a:lvl7pPr>
            <a:lvl8pPr marL="5120640" indent="0">
              <a:buNone/>
              <a:defRPr sz="2200">
                <a:solidFill>
                  <a:schemeClr val="tx1">
                    <a:tint val="75000"/>
                  </a:schemeClr>
                </a:solidFill>
              </a:defRPr>
            </a:lvl8pPr>
            <a:lvl9pPr marL="5852160" indent="0">
              <a:buNone/>
              <a:defRPr sz="2200">
                <a:solidFill>
                  <a:schemeClr val="tx1">
                    <a:tint val="75000"/>
                  </a:schemeClr>
                </a:solidFill>
              </a:defRPr>
            </a:lvl9pPr>
          </a:lstStyle>
          <a:p>
            <a:pPr lvl="0"/>
            <a:r>
              <a:rPr lang="en-US" smtClean="0"/>
              <a:t>Click to edit Master text styles</a:t>
            </a:r>
          </a:p>
        </p:txBody>
      </p:sp>
      <p:sp>
        <p:nvSpPr>
          <p:cNvPr id="13" name="Rectangle 12"/>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4"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5" name="Rectangle 14"/>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Rectangle 10"/>
          <p:cNvSpPr/>
          <p:nvPr userDrawn="1"/>
        </p:nvSpPr>
        <p:spPr>
          <a:xfrm>
            <a:off x="-17991" y="6135137"/>
            <a:ext cx="15613337" cy="101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9" name="Picture 8" descr="new_ScienceLogic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13825775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77240" y="1363073"/>
            <a:ext cx="6865620" cy="7792286"/>
          </a:xfrm>
        </p:spPr>
        <p:txBody>
          <a:bodyPr/>
          <a:lstStyle>
            <a:lvl1pPr>
              <a:defRPr sz="3800"/>
            </a:lvl1pPr>
            <a:lvl2pPr>
              <a:defRPr sz="3200"/>
            </a:lvl2pPr>
            <a:lvl3pPr>
              <a:defRPr sz="2900"/>
            </a:lvl3pPr>
            <a:lvl4pPr>
              <a:defRPr sz="2600"/>
            </a:lvl4pPr>
            <a:lvl5pPr>
              <a:defRPr sz="22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901940" y="1363073"/>
            <a:ext cx="6865620" cy="7792286"/>
          </a:xfrm>
        </p:spPr>
        <p:txBody>
          <a:bodyPr/>
          <a:lstStyle>
            <a:lvl1pPr>
              <a:defRPr sz="3800"/>
            </a:lvl1pPr>
            <a:lvl2pPr>
              <a:defRPr sz="3200"/>
            </a:lvl2pPr>
            <a:lvl3pPr>
              <a:defRPr sz="2900"/>
            </a:lvl3pPr>
            <a:lvl4pPr>
              <a:defRPr sz="2600"/>
            </a:lvl4pPr>
            <a:lvl5pPr>
              <a:defRPr sz="22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0"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1" name="Rectangle 10"/>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2" name="Title 1"/>
          <p:cNvSpPr txBox="1">
            <a:spLocks/>
          </p:cNvSpPr>
          <p:nvPr userDrawn="1"/>
        </p:nvSpPr>
        <p:spPr>
          <a:xfrm>
            <a:off x="777241" y="11672"/>
            <a:ext cx="13275846" cy="1073370"/>
          </a:xfrm>
          <a:prstGeom prst="rect">
            <a:avLst/>
          </a:prstGeom>
        </p:spPr>
        <p:txBody>
          <a:bodyPr vert="horz" lIns="146304" tIns="73152" rIns="146304" bIns="73152" rtlCol="0" anchor="ctr">
            <a:normAutofit/>
          </a:bodyPr>
          <a:lstStyle>
            <a:lvl1pPr algn="l" defTabSz="457200" rtl="0" eaLnBrk="1" latinLnBrk="0" hangingPunct="1">
              <a:spcBef>
                <a:spcPct val="0"/>
              </a:spcBef>
              <a:buNone/>
              <a:defRPr sz="3000" b="0" i="0" kern="1200">
                <a:solidFill>
                  <a:schemeClr val="bg1">
                    <a:lumMod val="50000"/>
                  </a:schemeClr>
                </a:solidFill>
                <a:latin typeface="Lato Bold"/>
                <a:ea typeface="+mj-ea"/>
                <a:cs typeface="Lato Bold"/>
              </a:defRPr>
            </a:lvl1pPr>
          </a:lstStyle>
          <a:p>
            <a:r>
              <a:rPr lang="en-US" sz="4500" b="0" i="0" dirty="0" smtClean="0">
                <a:latin typeface="Futura Bk BT" pitchFamily="34" charset="0"/>
                <a:cs typeface="Futura Book"/>
              </a:rPr>
              <a:t>Click to edit Master title style</a:t>
            </a:r>
            <a:endParaRPr lang="en-US" sz="4500" b="0" i="0" dirty="0">
              <a:latin typeface="Futura Bk BT" pitchFamily="34" charset="0"/>
              <a:cs typeface="Futura Book"/>
            </a:endParaRPr>
          </a:p>
        </p:txBody>
      </p:sp>
      <p:sp>
        <p:nvSpPr>
          <p:cNvPr id="18" name="Rectangle 17"/>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3" name="Picture 12"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318370681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7240" y="1350688"/>
            <a:ext cx="6868320" cy="713283"/>
          </a:xfrm>
        </p:spPr>
        <p:txBody>
          <a:bodyPr anchor="b">
            <a:noAutofit/>
          </a:bodyPr>
          <a:lstStyle>
            <a:lvl1pPr marL="0" indent="0">
              <a:buNone/>
              <a:defRPr sz="35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smtClean="0"/>
              <a:t>Click to edit Master text styles</a:t>
            </a:r>
          </a:p>
        </p:txBody>
      </p:sp>
      <p:sp>
        <p:nvSpPr>
          <p:cNvPr id="4" name="Content Placeholder 3"/>
          <p:cNvSpPr>
            <a:spLocks noGrp="1"/>
          </p:cNvSpPr>
          <p:nvPr>
            <p:ph sz="half" idx="2"/>
          </p:nvPr>
        </p:nvSpPr>
        <p:spPr>
          <a:xfrm>
            <a:off x="777240" y="2259436"/>
            <a:ext cx="6868320" cy="6964077"/>
          </a:xfrm>
        </p:spPr>
        <p:txBody>
          <a:bodyPr/>
          <a:lstStyle>
            <a:lvl1pPr>
              <a:buClr>
                <a:schemeClr val="accent1"/>
              </a:buClr>
              <a:defRPr sz="3200"/>
            </a:lvl1pPr>
            <a:lvl2pPr>
              <a:buClr>
                <a:schemeClr val="accent2"/>
              </a:buClr>
              <a:defRPr sz="2900"/>
            </a:lvl2pPr>
            <a:lvl3pPr>
              <a:buClr>
                <a:schemeClr val="accent4"/>
              </a:buClr>
              <a:defRPr sz="2600"/>
            </a:lvl3pPr>
            <a:lvl4pPr>
              <a:buClr>
                <a:schemeClr val="accent4"/>
              </a:buClr>
              <a:defRPr sz="2200"/>
            </a:lvl4pPr>
            <a:lvl5pPr>
              <a:buClr>
                <a:schemeClr val="accent4"/>
              </a:buClr>
              <a:defRPr sz="2200"/>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7896543" y="1350688"/>
            <a:ext cx="6871018" cy="713283"/>
          </a:xfrm>
        </p:spPr>
        <p:txBody>
          <a:bodyPr anchor="b">
            <a:normAutofit/>
          </a:bodyPr>
          <a:lstStyle>
            <a:lvl1pPr marL="0" indent="0">
              <a:buNone/>
              <a:defRPr sz="35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smtClean="0"/>
              <a:t>Click to edit Master text styles</a:t>
            </a:r>
          </a:p>
        </p:txBody>
      </p:sp>
      <p:sp>
        <p:nvSpPr>
          <p:cNvPr id="6" name="Content Placeholder 5"/>
          <p:cNvSpPr>
            <a:spLocks noGrp="1"/>
          </p:cNvSpPr>
          <p:nvPr>
            <p:ph sz="quarter" idx="4"/>
          </p:nvPr>
        </p:nvSpPr>
        <p:spPr>
          <a:xfrm>
            <a:off x="7896543" y="2259436"/>
            <a:ext cx="6871018" cy="6964077"/>
          </a:xfrm>
        </p:spPr>
        <p:txBody>
          <a:bodyPr/>
          <a:lstStyle>
            <a:lvl1pPr marL="548640" indent="-548640">
              <a:buClr>
                <a:schemeClr val="accent1"/>
              </a:buClr>
              <a:buFont typeface="Arial"/>
              <a:buChar char="•"/>
              <a:defRPr sz="3200"/>
            </a:lvl1pPr>
            <a:lvl2pPr marL="1188720" indent="-457200">
              <a:buClr>
                <a:schemeClr val="accent2"/>
              </a:buClr>
              <a:buFont typeface="Arial"/>
              <a:buChar char="•"/>
              <a:defRPr sz="2900"/>
            </a:lvl2pPr>
            <a:lvl3pPr>
              <a:buClr>
                <a:schemeClr val="accent4"/>
              </a:buClr>
              <a:defRPr sz="2600"/>
            </a:lvl3pPr>
            <a:lvl4pPr>
              <a:buClr>
                <a:schemeClr val="accent4"/>
              </a:buClr>
              <a:defRPr sz="2200"/>
            </a:lvl4pPr>
            <a:lvl5pPr>
              <a:buClr>
                <a:schemeClr val="accent4"/>
              </a:buClr>
              <a:defRPr sz="2200"/>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13"/>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5" name="Slide Number Placeholder 5"/>
          <p:cNvSpPr>
            <a:spLocks noGrp="1"/>
          </p:cNvSpPr>
          <p:nvPr>
            <p:ph type="sldNum" sz="quarter" idx="10"/>
          </p:nvPr>
        </p:nvSpPr>
        <p:spPr>
          <a:xfrm>
            <a:off x="11140440" y="9568065"/>
            <a:ext cx="3627120" cy="396535"/>
          </a:xfrm>
          <a:prstGeom prst="rect">
            <a:avLst/>
          </a:prstGeom>
        </p:spPr>
        <p:txBody>
          <a:bodyPr vert="horz" lIns="146304" tIns="73152" rIns="146304" bIns="73152" rtlCol="0" anchor="ctr"/>
          <a:lstStyle>
            <a:lvl1pPr algn="r">
              <a:defRPr sz="1900" b="0" i="0">
                <a:solidFill>
                  <a:srgbClr val="A8DF00"/>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6" name="Rectangle 15"/>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Title 1"/>
          <p:cNvSpPr>
            <a:spLocks noGrp="1"/>
          </p:cNvSpPr>
          <p:nvPr>
            <p:ph type="title"/>
          </p:nvPr>
        </p:nvSpPr>
        <p:spPr>
          <a:xfrm>
            <a:off x="777241" y="11672"/>
            <a:ext cx="13275846" cy="1073370"/>
          </a:xfrm>
        </p:spPr>
        <p:txBody>
          <a:bodyPr>
            <a:normAutofit/>
          </a:bodyPr>
          <a:lstStyle>
            <a:lvl1pPr>
              <a:defRPr sz="4500" b="0" i="0">
                <a:latin typeface="Futura Bk BT" pitchFamily="34" charset="0"/>
                <a:cs typeface="Futura Bk BT" pitchFamily="34" charset="0"/>
              </a:defRPr>
            </a:lvl1pPr>
          </a:lstStyle>
          <a:p>
            <a:r>
              <a:rPr lang="en-US" smtClean="0"/>
              <a:t>Click to edit Master title style</a:t>
            </a:r>
            <a:endParaRPr lang="en-US" dirty="0"/>
          </a:p>
        </p:txBody>
      </p:sp>
      <p:sp>
        <p:nvSpPr>
          <p:cNvPr id="20" name="Rectangle 19"/>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7" name="Picture 16"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12435757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6" name="Title 1"/>
          <p:cNvSpPr>
            <a:spLocks noGrp="1"/>
          </p:cNvSpPr>
          <p:nvPr>
            <p:ph type="title"/>
          </p:nvPr>
        </p:nvSpPr>
        <p:spPr>
          <a:xfrm>
            <a:off x="777241" y="11672"/>
            <a:ext cx="13275846" cy="1073370"/>
          </a:xfrm>
        </p:spPr>
        <p:txBody>
          <a:bodyPr>
            <a:normAutofit/>
          </a:bodyPr>
          <a:lstStyle>
            <a:lvl1pPr>
              <a:defRPr sz="4500">
                <a:latin typeface="Futura Bk BT" pitchFamily="34" charset="0"/>
              </a:defRPr>
            </a:lvl1pPr>
          </a:lstStyle>
          <a:p>
            <a:r>
              <a:rPr lang="en-US" smtClean="0"/>
              <a:t>Click to edit Master title style</a:t>
            </a:r>
            <a:endParaRPr lang="en-US" dirty="0"/>
          </a:p>
        </p:txBody>
      </p:sp>
      <p:sp>
        <p:nvSpPr>
          <p:cNvPr id="15" name="Rectangle 14"/>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6" name="Picture 15"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5350602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6" name="Picture 5" descr="new_ScienceLogic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2221622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1" y="924508"/>
            <a:ext cx="5114132" cy="1142837"/>
          </a:xfrm>
        </p:spPr>
        <p:txBody>
          <a:bodyPr anchor="b"/>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6077585" y="924509"/>
            <a:ext cx="8689975" cy="8196980"/>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7241" y="2247114"/>
            <a:ext cx="5114132" cy="687437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12" name="Rectangle 11"/>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3"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4" name="Rectangle 13"/>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16" name="Picture 15"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70891109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391482"/>
            <a:ext cx="9326880" cy="831216"/>
          </a:xfrm>
        </p:spPr>
        <p:txBody>
          <a:bodyPr anchor="b"/>
          <a:lstStyle>
            <a:lvl1pPr algn="l">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3046890" y="1383202"/>
            <a:ext cx="9326880" cy="5799064"/>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46890" y="8418737"/>
            <a:ext cx="9326880" cy="718168"/>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8" name="Rectangle 7"/>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accent2"/>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7" name="Rectangle 16"/>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p>
        </p:txBody>
      </p:sp>
      <p:pic>
        <p:nvPicPr>
          <p:cNvPr id="18" name="Picture 17"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37121462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1"/>
            <a:ext cx="13990320" cy="1085041"/>
          </a:xfrm>
          <a:prstGeom prst="rect">
            <a:avLst/>
          </a:prstGeom>
        </p:spPr>
        <p:txBody>
          <a:bodyPr vert="horz" lIns="146304" tIns="73152" rIns="146304" bIns="73152"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77240" y="1352159"/>
            <a:ext cx="13990320" cy="8456083"/>
          </a:xfrm>
          <a:prstGeom prst="rect">
            <a:avLst/>
          </a:prstGeom>
        </p:spPr>
        <p:txBody>
          <a:bodyPr vert="horz" lIns="146304" tIns="73152" rIns="146304" bIns="73152" rtlCol="0">
            <a:normAutofit/>
          </a:bodyPr>
          <a:lstStyle/>
          <a:p>
            <a:pPr lvl="0"/>
            <a:r>
              <a:rPr lang="en-US" dirty="0" smtClean="0"/>
              <a:t>Click to edit Master text styles</a:t>
            </a:r>
          </a:p>
          <a:p>
            <a:pPr lvl="1"/>
            <a:r>
              <a:rPr lang="en-US" dirty="0" smtClean="0"/>
              <a:t>Second level</a:t>
            </a:r>
          </a:p>
          <a:p>
            <a:pPr lvl="1"/>
            <a:r>
              <a:rPr lang="en-US" dirty="0" err="1" smtClean="0"/>
              <a:t>ertlkjlkj</a:t>
            </a:r>
            <a:endParaRPr lang="en-US" dirty="0" smtClean="0"/>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8431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5" r:id="rId17"/>
  </p:sldLayoutIdLst>
  <p:timing>
    <p:tnLst>
      <p:par>
        <p:cTn id="1" dur="indefinite" restart="never" nodeType="tmRoot"/>
      </p:par>
    </p:tnLst>
  </p:timing>
  <p:txStyles>
    <p:titleStyle>
      <a:lvl1pPr algn="l" defTabSz="731520" rtl="0" eaLnBrk="1" latinLnBrk="0" hangingPunct="1">
        <a:spcBef>
          <a:spcPct val="0"/>
        </a:spcBef>
        <a:buNone/>
        <a:defRPr sz="4500" b="0" i="0" kern="1200">
          <a:solidFill>
            <a:schemeClr val="bg1">
              <a:lumMod val="50000"/>
            </a:schemeClr>
          </a:solidFill>
          <a:latin typeface="Futura Bk BT" pitchFamily="34" charset="0"/>
          <a:ea typeface="+mj-ea"/>
          <a:cs typeface="Futura Bk BT" pitchFamily="34" charset="0"/>
        </a:defRPr>
      </a:lvl1pPr>
    </p:titleStyle>
    <p:bodyStyle>
      <a:lvl1pPr marL="548640" indent="-548640" algn="l" defTabSz="731520" rtl="0" eaLnBrk="1" latinLnBrk="0" hangingPunct="1">
        <a:lnSpc>
          <a:spcPct val="110000"/>
        </a:lnSpc>
        <a:spcBef>
          <a:spcPct val="20000"/>
        </a:spcBef>
        <a:buClr>
          <a:schemeClr val="accent1"/>
        </a:buClr>
        <a:buFont typeface="Arial"/>
        <a:buChar char="•"/>
        <a:defRPr sz="4000" b="0" i="0" kern="1200">
          <a:solidFill>
            <a:schemeClr val="bg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chemeClr val="accent2"/>
        </a:buClr>
        <a:buFont typeface="Arial"/>
        <a:buChar char="•"/>
        <a:defRPr sz="3200" b="0" i="0" kern="1200">
          <a:solidFill>
            <a:schemeClr val="bg1">
              <a:lumMod val="50000"/>
            </a:schemeClr>
          </a:solidFill>
          <a:latin typeface="Futura Lt BT" pitchFamily="34" charset="0"/>
          <a:ea typeface="+mn-ea"/>
          <a:cs typeface="Futura Lt BT" pitchFamily="34" charset="0"/>
        </a:defRPr>
      </a:lvl2pPr>
      <a:lvl3pPr marL="1828800" indent="-365760" algn="l" defTabSz="731520" rtl="0" eaLnBrk="1" latinLnBrk="0" hangingPunct="1">
        <a:lnSpc>
          <a:spcPct val="110000"/>
        </a:lnSpc>
        <a:spcBef>
          <a:spcPct val="20000"/>
        </a:spcBef>
        <a:buClr>
          <a:schemeClr val="accent4"/>
        </a:buClr>
        <a:buFont typeface="Arial"/>
        <a:buChar char="•"/>
        <a:defRPr sz="2900" b="0" i="0" kern="1200">
          <a:solidFill>
            <a:schemeClr val="bg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bg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bg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00.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1.jpg"/><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50.xml"/><Relationship Id="rId1" Type="http://schemas.openxmlformats.org/officeDocument/2006/relationships/slideLayout" Target="../slideLayouts/slideLayout17.xml"/><Relationship Id="rId5" Type="http://schemas.openxmlformats.org/officeDocument/2006/relationships/image" Target="../media/image115.jpg"/><Relationship Id="rId4" Type="http://schemas.openxmlformats.org/officeDocument/2006/relationships/image" Target="../media/image114.jpg"/></Relationships>
</file>

<file path=ppt/slides/_rels/slide11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51.xml"/><Relationship Id="rId1" Type="http://schemas.openxmlformats.org/officeDocument/2006/relationships/slideLayout" Target="../slideLayouts/slideLayout17.xml"/><Relationship Id="rId4" Type="http://schemas.openxmlformats.org/officeDocument/2006/relationships/image" Target="../media/image117.jpg"/></Relationships>
</file>

<file path=ppt/slides/_rels/slide115.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pn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125.jpg"/></Relationships>
</file>

<file path=ppt/slides/_rels/slide12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4.xml"/><Relationship Id="rId1" Type="http://schemas.openxmlformats.org/officeDocument/2006/relationships/slideLayout" Target="../slideLayouts/slideLayout17.xml"/><Relationship Id="rId4" Type="http://schemas.openxmlformats.org/officeDocument/2006/relationships/image" Target="../media/image127.jpg"/></Relationships>
</file>

<file path=ppt/slides/_rels/slide1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57.xml"/><Relationship Id="rId1" Type="http://schemas.openxmlformats.org/officeDocument/2006/relationships/slideLayout" Target="../slideLayouts/slideLayout17.xml"/><Relationship Id="rId4" Type="http://schemas.openxmlformats.org/officeDocument/2006/relationships/image" Target="../media/image131.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61.xml"/><Relationship Id="rId1" Type="http://schemas.openxmlformats.org/officeDocument/2006/relationships/slideLayout" Target="../slideLayouts/slideLayout17.xml"/><Relationship Id="rId4" Type="http://schemas.openxmlformats.org/officeDocument/2006/relationships/image" Target="../media/image136.jpg"/></Relationships>
</file>

<file path=ppt/slides/_rels/slide13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64.xml"/><Relationship Id="rId1" Type="http://schemas.openxmlformats.org/officeDocument/2006/relationships/slideLayout" Target="../slideLayouts/slideLayout17.xml"/><Relationship Id="rId4" Type="http://schemas.openxmlformats.org/officeDocument/2006/relationships/image" Target="../media/image141.jpg"/></Relationships>
</file>

<file path=ppt/slides/_rels/slide13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1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8.xml"/><Relationship Id="rId1" Type="http://schemas.openxmlformats.org/officeDocument/2006/relationships/slideLayout" Target="../slideLayouts/slideLayout17.xml"/><Relationship Id="rId5" Type="http://schemas.openxmlformats.org/officeDocument/2006/relationships/image" Target="../media/image150.png"/><Relationship Id="rId4" Type="http://schemas.openxmlformats.org/officeDocument/2006/relationships/image" Target="../media/image149.png"/></Relationships>
</file>

<file path=ppt/slides/_rels/slide1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70.xml"/><Relationship Id="rId1" Type="http://schemas.openxmlformats.org/officeDocument/2006/relationships/slideLayout" Target="../slideLayouts/slideLayout17.xml"/><Relationship Id="rId4" Type="http://schemas.openxmlformats.org/officeDocument/2006/relationships/image" Target="../media/image153.jpg"/></Relationships>
</file>

<file path=ppt/slides/_rels/slide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eg"/></Relationships>
</file>

<file path=ppt/slides/_rels/slide1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56.jpg"/><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image" Target="../media/image56.jpg"/><Relationship Id="rId4" Type="http://schemas.openxmlformats.org/officeDocument/2006/relationships/image" Target="../media/image55.jpeg"/></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6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worldatlas.com/webimage/countrys/namerica/usstates/usashape.ht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mapnall.com/en/map/Map-World_41229.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7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image" Target="../media/image71.jpg"/><Relationship Id="rId4" Type="http://schemas.openxmlformats.org/officeDocument/2006/relationships/image" Target="../media/image70.jpg"/></Relationships>
</file>

<file path=ppt/slides/_rels/slide7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7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75.jpg"/></Relationships>
</file>

<file path=ppt/slides/_rels/slide7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jp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80.jpg"/></Relationships>
</file>

<file path=ppt/slides/_rels/slide8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0.xml"/><Relationship Id="rId1" Type="http://schemas.openxmlformats.org/officeDocument/2006/relationships/slideLayout" Target="../slideLayouts/slideLayout17.xml"/><Relationship Id="rId5" Type="http://schemas.openxmlformats.org/officeDocument/2006/relationships/image" Target="../media/image83.jpg"/><Relationship Id="rId4" Type="http://schemas.openxmlformats.org/officeDocument/2006/relationships/image" Target="../media/image82.jpg"/></Relationships>
</file>

<file path=ppt/slides/_rels/slide8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85.jpg"/></Relationships>
</file>

<file path=ppt/slides/_rels/slide8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91.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8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88.jpg"/></Relationships>
</file>

<file path=ppt/slides/_rels/slide8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17.xml"/><Relationship Id="rId5" Type="http://schemas.openxmlformats.org/officeDocument/2006/relationships/image" Target="../media/image98.jpg"/><Relationship Id="rId4" Type="http://schemas.openxmlformats.org/officeDocument/2006/relationships/image" Target="../media/image97.png"/></Relationships>
</file>

<file path=ppt/slides/_rels/slide95.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81339" y="6602897"/>
            <a:ext cx="13213080" cy="1159500"/>
          </a:xfrm>
        </p:spPr>
        <p:txBody>
          <a:bodyPr/>
          <a:lstStyle/>
          <a:p>
            <a:r>
              <a:rPr lang="en-US" dirty="0" smtClean="0"/>
              <a:t>DAY 2</a:t>
            </a:r>
            <a:endParaRPr lang="en-US" dirty="0"/>
          </a:p>
        </p:txBody>
      </p:sp>
      <p:sp>
        <p:nvSpPr>
          <p:cNvPr id="2" name="Slide Number Placeholder 1"/>
          <p:cNvSpPr>
            <a:spLocks noGrp="1"/>
          </p:cNvSpPr>
          <p:nvPr>
            <p:ph type="sldNum" sz="quarter" idx="4294967295"/>
          </p:nvPr>
        </p:nvSpPr>
        <p:spPr>
          <a:xfrm>
            <a:off x="11918950" y="9567863"/>
            <a:ext cx="3625850" cy="396875"/>
          </a:xfrm>
          <a:prstGeom prst="rect">
            <a:avLst/>
          </a:prstGeom>
        </p:spPr>
        <p:txBody>
          <a:bodyPr/>
          <a:lstStyle/>
          <a:p>
            <a:fld id="{59FBCBD5-A728-384D-A41B-B8C6FE40EEBE}" type="slidenum">
              <a:rPr lang="en-US" smtClean="0"/>
              <a:pPr/>
              <a:t>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812" y="7762397"/>
            <a:ext cx="2605067" cy="2127803"/>
          </a:xfrm>
          <a:prstGeom prst="rect">
            <a:avLst/>
          </a:prstGeom>
        </p:spPr>
      </p:pic>
      <p:sp>
        <p:nvSpPr>
          <p:cNvPr id="6" name="TextBox 5"/>
          <p:cNvSpPr txBox="1"/>
          <p:nvPr/>
        </p:nvSpPr>
        <p:spPr>
          <a:xfrm>
            <a:off x="4272811" y="2645753"/>
            <a:ext cx="3058851" cy="830997"/>
          </a:xfrm>
          <a:prstGeom prst="rect">
            <a:avLst/>
          </a:prstGeom>
          <a:noFill/>
        </p:spPr>
        <p:txBody>
          <a:bodyPr wrap="none" rtlCol="0">
            <a:spAutoFit/>
          </a:bodyPr>
          <a:lstStyle/>
          <a:p>
            <a:r>
              <a:rPr lang="en-US" sz="4800" b="1" dirty="0" smtClean="0">
                <a:solidFill>
                  <a:schemeClr val="bg2">
                    <a:lumMod val="10000"/>
                  </a:schemeClr>
                </a:solidFill>
                <a:latin typeface="Futura Lt BT" panose="020B0402020204020303"/>
              </a:rPr>
              <a:t>Boot camp</a:t>
            </a:r>
            <a:endParaRPr lang="en-US" sz="4800" b="1" dirty="0">
              <a:solidFill>
                <a:schemeClr val="bg2">
                  <a:lumMod val="10000"/>
                </a:schemeClr>
              </a:solidFill>
              <a:latin typeface="Futura Lt BT" panose="020B0402020204020303"/>
            </a:endParaRPr>
          </a:p>
        </p:txBody>
      </p:sp>
    </p:spTree>
    <p:extLst>
      <p:ext uri="{BB962C8B-B14F-4D97-AF65-F5344CB8AC3E}">
        <p14:creationId xmlns:p14="http://schemas.microsoft.com/office/powerpoint/2010/main" val="2258978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Converting log messages into Events</a:t>
            </a:r>
            <a:endParaRPr lang="en-US" dirty="0">
              <a:solidFill>
                <a:schemeClr val="tx1">
                  <a:lumMod val="50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8510" y="4373634"/>
            <a:ext cx="428924" cy="419392"/>
          </a:xfrm>
          <a:prstGeom prst="rect">
            <a:avLst/>
          </a:prstGeom>
        </p:spPr>
      </p:pic>
      <p:cxnSp>
        <p:nvCxnSpPr>
          <p:cNvPr id="8" name="Straight Arrow Connector 7"/>
          <p:cNvCxnSpPr>
            <a:stCxn id="6" idx="2"/>
          </p:cNvCxnSpPr>
          <p:nvPr/>
        </p:nvCxnSpPr>
        <p:spPr>
          <a:xfrm>
            <a:off x="13062972" y="4793026"/>
            <a:ext cx="0" cy="592439"/>
          </a:xfrm>
          <a:prstGeom prst="straightConnector1">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205824" y="3425682"/>
            <a:ext cx="3761842" cy="947952"/>
          </a:xfrm>
          <a:prstGeom prst="rect">
            <a:avLst/>
          </a:prstGeom>
          <a:noFill/>
        </p:spPr>
        <p:txBody>
          <a:bodyPr wrap="square" lIns="146304" tIns="73152" rIns="146304" bIns="73152" rtlCol="0">
            <a:spAutoFit/>
          </a:bodyPr>
          <a:lstStyle/>
          <a:p>
            <a:pPr algn="ctr"/>
            <a:r>
              <a:rPr lang="en-US" sz="2600" dirty="0">
                <a:solidFill>
                  <a:schemeClr val="tx1">
                    <a:lumMod val="50000"/>
                  </a:schemeClr>
                </a:solidFill>
                <a:latin typeface="Futura Lt BT" panose="020B0402020204020303" pitchFamily="34" charset="0"/>
              </a:rPr>
              <a:t>Log file icon opens the Event Editor</a:t>
            </a:r>
          </a:p>
        </p:txBody>
      </p:sp>
      <p:sp>
        <p:nvSpPr>
          <p:cNvPr id="10" name="Text Placeholder 6"/>
          <p:cNvSpPr txBox="1">
            <a:spLocks/>
          </p:cNvSpPr>
          <p:nvPr/>
        </p:nvSpPr>
        <p:spPr>
          <a:xfrm>
            <a:off x="475970" y="1311595"/>
            <a:ext cx="13962877" cy="619337"/>
          </a:xfrm>
          <a:prstGeom prst="rect">
            <a:avLst/>
          </a:prstGeom>
        </p:spPr>
        <p:txBody>
          <a:bodyPr lIns="146304" tIns="73152" rIns="146304" bIns="73152">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800" dirty="0">
                <a:solidFill>
                  <a:schemeClr val="accent1"/>
                </a:solidFill>
              </a:rPr>
              <a:t>Device </a:t>
            </a:r>
            <a:r>
              <a:rPr lang="en-US" sz="3800" dirty="0" smtClean="0">
                <a:solidFill>
                  <a:schemeClr val="accent1"/>
                </a:solidFill>
              </a:rPr>
              <a:t>Properties &gt; </a:t>
            </a:r>
            <a:r>
              <a:rPr lang="en-US" sz="3800" dirty="0">
                <a:solidFill>
                  <a:schemeClr val="accent1"/>
                </a:solidFill>
              </a:rPr>
              <a:t>Logs Tab &gt; Notepad Icon</a:t>
            </a:r>
          </a:p>
        </p:txBody>
      </p:sp>
      <p:sp>
        <p:nvSpPr>
          <p:cNvPr id="13" name="TextBox 12"/>
          <p:cNvSpPr txBox="1"/>
          <p:nvPr/>
        </p:nvSpPr>
        <p:spPr>
          <a:xfrm>
            <a:off x="7195607" y="9516838"/>
            <a:ext cx="115358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Logging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26" y="2146965"/>
            <a:ext cx="9817251" cy="6695818"/>
          </a:xfrm>
          <a:prstGeom prst="rect">
            <a:avLst/>
          </a:prstGeom>
          <a:ln>
            <a:solidFill>
              <a:schemeClr val="tx2"/>
            </a:solid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165" y="5435241"/>
            <a:ext cx="5222690" cy="3703762"/>
          </a:xfrm>
          <a:prstGeom prst="rect">
            <a:avLst/>
          </a:prstGeom>
          <a:ln>
            <a:solidFill>
              <a:schemeClr val="tx2"/>
            </a:solidFill>
          </a:ln>
        </p:spPr>
      </p:pic>
      <p:sp>
        <p:nvSpPr>
          <p:cNvPr id="12" name="Oval 11"/>
          <p:cNvSpPr/>
          <p:nvPr/>
        </p:nvSpPr>
        <p:spPr>
          <a:xfrm>
            <a:off x="9814449" y="4583330"/>
            <a:ext cx="415904" cy="45526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04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Resolving Tickets</a:t>
            </a:r>
            <a:endParaRPr lang="en-US" dirty="0">
              <a:solidFill>
                <a:schemeClr val="tx1">
                  <a:lumMod val="50000"/>
                </a:schemeClr>
              </a:solidFill>
            </a:endParaRPr>
          </a:p>
        </p:txBody>
      </p:sp>
      <p:sp>
        <p:nvSpPr>
          <p:cNvPr id="5" name="Content Placeholder 4"/>
          <p:cNvSpPr>
            <a:spLocks noGrp="1"/>
          </p:cNvSpPr>
          <p:nvPr>
            <p:ph sz="quarter" idx="10"/>
          </p:nvPr>
        </p:nvSpPr>
        <p:spPr>
          <a:xfrm>
            <a:off x="777240" y="2379344"/>
            <a:ext cx="4552406" cy="6407573"/>
          </a:xfrm>
        </p:spPr>
        <p:txBody>
          <a:bodyPr>
            <a:normAutofit fontScale="92500" lnSpcReduction="10000"/>
          </a:bodyPr>
          <a:lstStyle/>
          <a:p>
            <a:r>
              <a:rPr lang="en-US" sz="2900" dirty="0"/>
              <a:t>Tickets can be resolved per ticket or in bulk</a:t>
            </a:r>
          </a:p>
          <a:p>
            <a:r>
              <a:rPr lang="en-US" sz="2900" dirty="0"/>
              <a:t>Resolved tickets have a default 10 year retention policy</a:t>
            </a:r>
          </a:p>
          <a:p>
            <a:r>
              <a:rPr lang="en-US" sz="2900" dirty="0"/>
              <a:t>ITIL best practices determine that resolved tickets are not deleted</a:t>
            </a:r>
          </a:p>
          <a:p>
            <a:r>
              <a:rPr lang="en-US" sz="2900" dirty="0"/>
              <a:t>In the ticket editor the resolve function is available under </a:t>
            </a:r>
            <a:r>
              <a:rPr lang="en-US" sz="2900" b="1" dirty="0"/>
              <a:t>[Actions] </a:t>
            </a:r>
            <a:r>
              <a:rPr lang="en-US" sz="2900" dirty="0"/>
              <a:t>button or on dedicated </a:t>
            </a:r>
            <a:r>
              <a:rPr lang="en-US" sz="2900" b="1" dirty="0"/>
              <a:t>[Resolve] </a:t>
            </a:r>
            <a:r>
              <a:rPr lang="en-US" sz="2900" dirty="0"/>
              <a:t>button</a:t>
            </a:r>
          </a:p>
        </p:txBody>
      </p:sp>
      <p:sp>
        <p:nvSpPr>
          <p:cNvPr id="6" name="Text Placeholder 5"/>
          <p:cNvSpPr>
            <a:spLocks noGrp="1"/>
          </p:cNvSpPr>
          <p:nvPr>
            <p:ph type="body" sz="quarter" idx="11"/>
          </p:nvPr>
        </p:nvSpPr>
        <p:spPr>
          <a:xfrm>
            <a:off x="777240" y="1457431"/>
            <a:ext cx="14519275" cy="642620"/>
          </a:xfrm>
        </p:spPr>
        <p:txBody>
          <a:bodyPr>
            <a:normAutofit fontScale="85000" lnSpcReduction="20000"/>
          </a:bodyPr>
          <a:lstStyle/>
          <a:p>
            <a:r>
              <a:rPr lang="en-US" dirty="0" smtClean="0">
                <a:solidFill>
                  <a:schemeClr val="accent1"/>
                </a:solidFill>
              </a:rPr>
              <a:t>Ticket Editor &gt; Action &gt; Resolve Ticket</a:t>
            </a:r>
            <a:endParaRPr lang="en-US" dirty="0">
              <a:solidFill>
                <a:schemeClr val="accent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000" y="8200390"/>
            <a:ext cx="2655570" cy="447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726" y="2487368"/>
            <a:ext cx="8394569" cy="4698013"/>
          </a:xfrm>
          <a:prstGeom prst="rect">
            <a:avLst/>
          </a:prstGeom>
        </p:spPr>
      </p:pic>
      <p:sp>
        <p:nvSpPr>
          <p:cNvPr id="3" name="Oval 2"/>
          <p:cNvSpPr/>
          <p:nvPr/>
        </p:nvSpPr>
        <p:spPr>
          <a:xfrm>
            <a:off x="7866740" y="5389535"/>
            <a:ext cx="2826327" cy="6705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1770829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Resolve a Ticket</a:t>
            </a:r>
            <a:endParaRPr lang="en-US" dirty="0">
              <a:solidFill>
                <a:schemeClr val="tx1">
                  <a:lumMod val="50000"/>
                </a:schemeClr>
              </a:solidFill>
            </a:endParaRPr>
          </a:p>
        </p:txBody>
      </p:sp>
      <p:sp>
        <p:nvSpPr>
          <p:cNvPr id="5" name="Content Placeholder 4"/>
          <p:cNvSpPr>
            <a:spLocks noGrp="1"/>
          </p:cNvSpPr>
          <p:nvPr>
            <p:ph sz="quarter" idx="10"/>
          </p:nvPr>
        </p:nvSpPr>
        <p:spPr>
          <a:xfrm>
            <a:off x="777241" y="2580060"/>
            <a:ext cx="4311831" cy="6407573"/>
          </a:xfrm>
        </p:spPr>
        <p:txBody>
          <a:bodyPr>
            <a:normAutofit lnSpcReduction="10000"/>
          </a:bodyPr>
          <a:lstStyle/>
          <a:p>
            <a:r>
              <a:rPr lang="en-US" sz="2900" dirty="0"/>
              <a:t>The Ticket Resolution modal allows for the selection of Cause and Resolution</a:t>
            </a:r>
          </a:p>
          <a:p>
            <a:r>
              <a:rPr lang="en-US" sz="2900" dirty="0"/>
              <a:t>Events that are aligned to the ticket can be cleared with “Clear Aligned Events” checkbox</a:t>
            </a:r>
          </a:p>
          <a:p>
            <a:r>
              <a:rPr lang="en-US" sz="2900" dirty="0"/>
              <a:t>Email Recipients are determined by the Watchers</a:t>
            </a:r>
          </a:p>
          <a:p>
            <a:pPr marL="0" indent="0">
              <a:buNone/>
            </a:pPr>
            <a:endParaRPr lang="en-US" sz="2900" dirty="0"/>
          </a:p>
        </p:txBody>
      </p:sp>
      <p:sp>
        <p:nvSpPr>
          <p:cNvPr id="6" name="Text Placeholder 5"/>
          <p:cNvSpPr>
            <a:spLocks noGrp="1"/>
          </p:cNvSpPr>
          <p:nvPr>
            <p:ph type="body" sz="quarter" idx="11"/>
          </p:nvPr>
        </p:nvSpPr>
        <p:spPr/>
        <p:txBody>
          <a:bodyPr>
            <a:normAutofit fontScale="85000" lnSpcReduction="20000"/>
          </a:bodyPr>
          <a:lstStyle/>
          <a:p>
            <a:r>
              <a:rPr lang="en-US" dirty="0" smtClean="0">
                <a:solidFill>
                  <a:schemeClr val="accent1"/>
                </a:solidFill>
              </a:rPr>
              <a:t>Ticket Editor &gt; Action &gt; Resolve Ticket</a:t>
            </a:r>
            <a:endParaRPr lang="en-US" dirty="0">
              <a:solidFill>
                <a:schemeClr val="accent1"/>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787" y="1905496"/>
            <a:ext cx="8949723" cy="7082137"/>
          </a:xfrm>
          <a:prstGeom prst="rect">
            <a:avLst/>
          </a:prstGeom>
        </p:spPr>
      </p:pic>
    </p:spTree>
    <p:extLst>
      <p:ext uri="{BB962C8B-B14F-4D97-AF65-F5344CB8AC3E}">
        <p14:creationId xmlns:p14="http://schemas.microsoft.com/office/powerpoint/2010/main" val="301519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Bulk Resolve Tickets</a:t>
            </a:r>
            <a:endParaRPr lang="en-US" dirty="0">
              <a:solidFill>
                <a:schemeClr val="tx1">
                  <a:lumMod val="50000"/>
                </a:schemeClr>
              </a:solidFill>
            </a:endParaRPr>
          </a:p>
        </p:txBody>
      </p:sp>
      <p:sp>
        <p:nvSpPr>
          <p:cNvPr id="5" name="Content Placeholder 4"/>
          <p:cNvSpPr>
            <a:spLocks noGrp="1"/>
          </p:cNvSpPr>
          <p:nvPr>
            <p:ph sz="quarter" idx="10"/>
          </p:nvPr>
        </p:nvSpPr>
        <p:spPr>
          <a:xfrm>
            <a:off x="777240" y="2726479"/>
            <a:ext cx="4034661" cy="6407573"/>
          </a:xfrm>
        </p:spPr>
        <p:txBody>
          <a:bodyPr/>
          <a:lstStyle/>
          <a:p>
            <a:r>
              <a:rPr lang="en-US" sz="3200" dirty="0"/>
              <a:t>A Cause and Resolution entry should be put in for all resolved tickets</a:t>
            </a:r>
          </a:p>
          <a:p>
            <a:r>
              <a:rPr lang="en-US" sz="3200" dirty="0"/>
              <a:t>All of the tickets selected will get the same changes and be resolved in one action</a:t>
            </a:r>
          </a:p>
        </p:txBody>
      </p:sp>
      <p:sp>
        <p:nvSpPr>
          <p:cNvPr id="6" name="Text Placeholder 5"/>
          <p:cNvSpPr>
            <a:spLocks noGrp="1"/>
          </p:cNvSpPr>
          <p:nvPr>
            <p:ph type="body" sz="quarter" idx="11"/>
          </p:nvPr>
        </p:nvSpPr>
        <p:spPr/>
        <p:txBody>
          <a:bodyPr>
            <a:normAutofit fontScale="85000" lnSpcReduction="20000"/>
          </a:bodyPr>
          <a:lstStyle/>
          <a:p>
            <a:r>
              <a:rPr lang="en-US" dirty="0" smtClean="0">
                <a:solidFill>
                  <a:schemeClr val="accent1"/>
                </a:solidFill>
              </a:rPr>
              <a:t>Ticket Console &gt; Select Action &gt; Resolve Tickets &gt; Go</a:t>
            </a:r>
            <a:endParaRPr lang="en-US" dirty="0">
              <a:solidFill>
                <a:schemeClr val="accent1"/>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919" y="6071929"/>
            <a:ext cx="5276960" cy="306212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165" y="2551891"/>
            <a:ext cx="6991350" cy="5448300"/>
          </a:xfrm>
          <a:prstGeom prst="rect">
            <a:avLst/>
          </a:prstGeom>
        </p:spPr>
      </p:pic>
      <p:cxnSp>
        <p:nvCxnSpPr>
          <p:cNvPr id="8" name="Straight Arrow Connector 7"/>
          <p:cNvCxnSpPr/>
          <p:nvPr/>
        </p:nvCxnSpPr>
        <p:spPr>
          <a:xfrm flipV="1">
            <a:off x="10375813" y="8057462"/>
            <a:ext cx="0" cy="66886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80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Ticket Watchers</a:t>
            </a:r>
            <a:endParaRPr lang="en-US" dirty="0">
              <a:solidFill>
                <a:schemeClr val="tx1">
                  <a:lumMod val="50000"/>
                </a:schemeClr>
              </a:solidFill>
            </a:endParaRPr>
          </a:p>
        </p:txBody>
      </p:sp>
      <p:sp>
        <p:nvSpPr>
          <p:cNvPr id="3" name="Content Placeholder 2"/>
          <p:cNvSpPr>
            <a:spLocks noGrp="1"/>
          </p:cNvSpPr>
          <p:nvPr>
            <p:ph sz="quarter" idx="10"/>
          </p:nvPr>
        </p:nvSpPr>
        <p:spPr>
          <a:xfrm>
            <a:off x="777241" y="2726479"/>
            <a:ext cx="4071257" cy="6407573"/>
          </a:xfrm>
        </p:spPr>
        <p:txBody>
          <a:bodyPr>
            <a:normAutofit fontScale="77500" lnSpcReduction="20000"/>
          </a:bodyPr>
          <a:lstStyle/>
          <a:p>
            <a:pPr fontAlgn="base">
              <a:spcBef>
                <a:spcPct val="0"/>
              </a:spcBef>
              <a:spcAft>
                <a:spcPct val="0"/>
              </a:spcAft>
              <a:buSzPct val="100000"/>
              <a:buFont typeface="Arial" panose="020B0604020202020204" pitchFamily="34" charset="0"/>
              <a:buChar char="•"/>
            </a:pPr>
            <a:r>
              <a:rPr lang="en-US" dirty="0"/>
              <a:t>Ticket Watchers are users who will receive email updates when the ticket is modified and the [Save] button is clicked</a:t>
            </a:r>
          </a:p>
          <a:p>
            <a:pPr fontAlgn="base">
              <a:spcBef>
                <a:spcPct val="0"/>
              </a:spcBef>
              <a:spcAft>
                <a:spcPct val="0"/>
              </a:spcAft>
              <a:buSzPct val="100000"/>
              <a:buFont typeface="Arial" panose="020B0604020202020204" pitchFamily="34" charset="0"/>
              <a:buChar char="•"/>
            </a:pPr>
            <a:r>
              <a:rPr lang="en-US" dirty="0"/>
              <a:t>The default watcher is the first user assigned to the ticket</a:t>
            </a:r>
          </a:p>
          <a:p>
            <a:pPr fontAlgn="base">
              <a:spcBef>
                <a:spcPct val="0"/>
              </a:spcBef>
              <a:spcAft>
                <a:spcPct val="0"/>
              </a:spcAft>
              <a:buSzPct val="100000"/>
              <a:buFont typeface="Arial" panose="020B0604020202020204" pitchFamily="34" charset="0"/>
              <a:buChar char="•"/>
            </a:pPr>
            <a:r>
              <a:rPr lang="en-US" dirty="0"/>
              <a:t>Watchers can be both added and removed</a:t>
            </a:r>
          </a:p>
          <a:p>
            <a:endParaRPr lang="en-US" dirty="0"/>
          </a:p>
        </p:txBody>
      </p:sp>
      <p:sp>
        <p:nvSpPr>
          <p:cNvPr id="4" name="Text Placeholder 3"/>
          <p:cNvSpPr>
            <a:spLocks noGrp="1"/>
          </p:cNvSpPr>
          <p:nvPr>
            <p:ph type="body" sz="quarter" idx="11"/>
          </p:nvPr>
        </p:nvSpPr>
        <p:spPr>
          <a:xfrm>
            <a:off x="710642" y="1177818"/>
            <a:ext cx="14519275" cy="642620"/>
          </a:xfrm>
        </p:spPr>
        <p:txBody>
          <a:bodyPr>
            <a:normAutofit fontScale="85000" lnSpcReduction="20000"/>
          </a:bodyPr>
          <a:lstStyle/>
          <a:p>
            <a:r>
              <a:rPr lang="en-US" dirty="0" smtClean="0">
                <a:solidFill>
                  <a:schemeClr val="accent1"/>
                </a:solidFill>
              </a:rPr>
              <a:t>Ticket Editor &gt; Actions &gt; Watchers</a:t>
            </a:r>
            <a:endParaRPr lang="en-US" dirty="0">
              <a:solidFill>
                <a:schemeClr val="accent1"/>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3915" y="1761702"/>
            <a:ext cx="9372600" cy="73723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452" y="3219027"/>
            <a:ext cx="6038850" cy="5915025"/>
          </a:xfrm>
          <a:prstGeom prst="rect">
            <a:avLst/>
          </a:prstGeom>
        </p:spPr>
      </p:pic>
      <p:sp>
        <p:nvSpPr>
          <p:cNvPr id="11" name="Oval 10"/>
          <p:cNvSpPr/>
          <p:nvPr/>
        </p:nvSpPr>
        <p:spPr>
          <a:xfrm>
            <a:off x="11032298" y="4193628"/>
            <a:ext cx="2144110" cy="646386"/>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307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12" y="4028042"/>
            <a:ext cx="9858375" cy="5095875"/>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Ticket Queues</a:t>
            </a:r>
            <a:endParaRPr lang="en-US" dirty="0">
              <a:solidFill>
                <a:schemeClr val="tx1">
                  <a:lumMod val="50000"/>
                </a:schemeClr>
              </a:solidFill>
            </a:endParaRPr>
          </a:p>
        </p:txBody>
      </p:sp>
      <p:sp>
        <p:nvSpPr>
          <p:cNvPr id="5" name="Content Placeholder 4"/>
          <p:cNvSpPr>
            <a:spLocks noGrp="1"/>
          </p:cNvSpPr>
          <p:nvPr>
            <p:ph sz="quarter" idx="10"/>
          </p:nvPr>
        </p:nvSpPr>
        <p:spPr>
          <a:xfrm>
            <a:off x="777240" y="1912175"/>
            <a:ext cx="14519275" cy="2145025"/>
          </a:xfrm>
        </p:spPr>
        <p:txBody>
          <a:bodyPr>
            <a:normAutofit fontScale="92500" lnSpcReduction="10000"/>
          </a:bodyPr>
          <a:lstStyle/>
          <a:p>
            <a:r>
              <a:rPr lang="en-US" sz="3200" dirty="0"/>
              <a:t>Ticket queue membership is determined per queue</a:t>
            </a:r>
          </a:p>
          <a:p>
            <a:r>
              <a:rPr lang="en-US" sz="3200" b="1" i="1" dirty="0"/>
              <a:t>Email Last Ticket Comment in Updates</a:t>
            </a:r>
            <a:r>
              <a:rPr lang="en-US" sz="3200" dirty="0"/>
              <a:t> used in conjunction with </a:t>
            </a:r>
            <a:r>
              <a:rPr lang="en-US" sz="3200" b="1" i="1" dirty="0"/>
              <a:t>Notify Watchers of Changes</a:t>
            </a:r>
            <a:r>
              <a:rPr lang="en-US" sz="3200" dirty="0"/>
              <a:t> will cause watchers to get the text of the most recent update in the update email.</a:t>
            </a:r>
          </a:p>
        </p:txBody>
      </p:sp>
      <p:sp>
        <p:nvSpPr>
          <p:cNvPr id="4" name="Text Placeholder 3"/>
          <p:cNvSpPr>
            <a:spLocks noGrp="1"/>
          </p:cNvSpPr>
          <p:nvPr>
            <p:ph type="body" sz="quarter" idx="11"/>
          </p:nvPr>
        </p:nvSpPr>
        <p:spPr/>
        <p:txBody>
          <a:bodyPr>
            <a:normAutofit fontScale="85000" lnSpcReduction="20000"/>
          </a:bodyPr>
          <a:lstStyle/>
          <a:p>
            <a:r>
              <a:rPr lang="en-US" dirty="0" smtClean="0">
                <a:solidFill>
                  <a:schemeClr val="accent1"/>
                </a:solidFill>
              </a:rPr>
              <a:t>Registry &gt; Ticketing &gt; Queues</a:t>
            </a:r>
            <a:endParaRPr lang="en-US" dirty="0">
              <a:solidFill>
                <a:schemeClr val="accent1"/>
              </a:solidFill>
            </a:endParaRPr>
          </a:p>
        </p:txBody>
      </p:sp>
      <p:sp>
        <p:nvSpPr>
          <p:cNvPr id="8" name="Oval 7"/>
          <p:cNvSpPr/>
          <p:nvPr/>
        </p:nvSpPr>
        <p:spPr>
          <a:xfrm>
            <a:off x="6376409" y="7084790"/>
            <a:ext cx="3320935" cy="13339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3610024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Pro Tip: Recurring Tickets	</a:t>
            </a:r>
            <a:endParaRPr lang="en-US" dirty="0">
              <a:solidFill>
                <a:schemeClr val="tx1">
                  <a:lumMod val="50000"/>
                </a:schemeClr>
              </a:solidFill>
            </a:endParaRPr>
          </a:p>
        </p:txBody>
      </p:sp>
      <p:sp>
        <p:nvSpPr>
          <p:cNvPr id="4" name="Content Placeholder 3"/>
          <p:cNvSpPr>
            <a:spLocks noGrp="1"/>
          </p:cNvSpPr>
          <p:nvPr>
            <p:ph idx="1"/>
          </p:nvPr>
        </p:nvSpPr>
        <p:spPr>
          <a:xfrm>
            <a:off x="777240" y="1628973"/>
            <a:ext cx="13990320" cy="4809911"/>
          </a:xfrm>
        </p:spPr>
        <p:txBody>
          <a:bodyPr/>
          <a:lstStyle/>
          <a:p>
            <a:pPr marL="0" indent="0">
              <a:buNone/>
            </a:pPr>
            <a:r>
              <a:rPr lang="en-US" sz="3800" dirty="0"/>
              <a:t>Tickets can be set up to recur on a scheduled basis. This is great for repeating tasks that need to be handled with a trail of accountability.</a:t>
            </a:r>
          </a:p>
          <a:p>
            <a:pPr marL="0" indent="0">
              <a:buNone/>
            </a:pPr>
            <a:r>
              <a:rPr lang="en-US" sz="3800" dirty="0"/>
              <a:t> </a:t>
            </a:r>
          </a:p>
          <a:p>
            <a:pPr marL="0" indent="0">
              <a:buNone/>
            </a:pPr>
            <a:endParaRPr lang="en-US" sz="3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2679" y="6891464"/>
            <a:ext cx="2101076" cy="1830819"/>
          </a:xfrm>
          <a:prstGeom prst="rect">
            <a:avLst/>
          </a:prstGeom>
        </p:spPr>
      </p:pic>
      <p:pic>
        <p:nvPicPr>
          <p:cNvPr id="3" name="Picture 2"/>
          <p:cNvPicPr>
            <a:picLocks noChangeAspect="1"/>
          </p:cNvPicPr>
          <p:nvPr/>
        </p:nvPicPr>
        <p:blipFill>
          <a:blip r:embed="rId3"/>
          <a:stretch>
            <a:fillRect/>
          </a:stretch>
        </p:blipFill>
        <p:spPr>
          <a:xfrm>
            <a:off x="2594102" y="4149089"/>
            <a:ext cx="7072821" cy="4360167"/>
          </a:xfrm>
          <a:prstGeom prst="rect">
            <a:avLst/>
          </a:prstGeom>
          <a:ln>
            <a:solidFill>
              <a:schemeClr val="tx2"/>
            </a:solidFill>
          </a:ln>
        </p:spPr>
      </p:pic>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4227487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348231"/>
            <a:ext cx="14291592" cy="6788043"/>
          </a:xfrm>
        </p:spPr>
        <p:txBody>
          <a:bodyPr/>
          <a:lstStyle/>
          <a:p>
            <a:pPr>
              <a:buSzPct val="100000"/>
              <a:buFont typeface="Arial" panose="020B0604020202020204" pitchFamily="34" charset="0"/>
              <a:buChar char="•"/>
            </a:pPr>
            <a:r>
              <a:rPr lang="pt-BR" dirty="0"/>
              <a:t>Ticketing manual</a:t>
            </a:r>
          </a:p>
          <a:p>
            <a:pPr>
              <a:buSzPct val="100000"/>
              <a:buFont typeface="Arial" panose="020B0604020202020204" pitchFamily="34" charset="0"/>
              <a:buChar char="•"/>
            </a:pPr>
            <a:r>
              <a:rPr lang="pt-BR" dirty="0"/>
              <a:t>Guide Button</a:t>
            </a:r>
          </a:p>
          <a:p>
            <a:pPr marL="0" indent="0">
              <a:buClr>
                <a:srgbClr val="C00000"/>
              </a:buClr>
              <a:buSzPct val="100000"/>
              <a:buNone/>
            </a:pPr>
            <a:endParaRPr lang="en-US" dirty="0">
              <a:solidFill>
                <a:srgbClr val="4C5455"/>
              </a:solidFill>
            </a:endParaRPr>
          </a:p>
          <a:p>
            <a:pPr marL="0" indent="0">
              <a:buNone/>
            </a:pPr>
            <a:r>
              <a:rPr lang="en-US" dirty="0">
                <a:solidFill>
                  <a:srgbClr val="4C5455"/>
                </a:solidFill>
                <a:ea typeface="ＭＳ ゴシック" pitchFamily="26" charset="-128"/>
              </a:rPr>
              <a:t>All manuals are available on the Customer Portal:</a:t>
            </a:r>
          </a:p>
          <a:p>
            <a:pPr>
              <a:buNone/>
            </a:pPr>
            <a:r>
              <a:rPr lang="en-US" dirty="0">
                <a:solidFill>
                  <a:srgbClr val="4C5455"/>
                </a:solidFill>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70" y="1310853"/>
            <a:ext cx="13487363" cy="619337"/>
          </a:xfrm>
        </p:spPr>
        <p:txBody>
          <a:bodyPr>
            <a:normAutofit fontScale="850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425054" y="1728894"/>
            <a:ext cx="1572145" cy="1507067"/>
          </a:xfrm>
          <a:prstGeom prst="rect">
            <a:avLst/>
          </a:prstGeom>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175" y="6141806"/>
            <a:ext cx="2143125" cy="2133600"/>
          </a:xfrm>
          <a:prstGeom prst="rect">
            <a:avLst/>
          </a:prstGeom>
        </p:spPr>
      </p:pic>
    </p:spTree>
    <p:extLst>
      <p:ext uri="{BB962C8B-B14F-4D97-AF65-F5344CB8AC3E}">
        <p14:creationId xmlns:p14="http://schemas.microsoft.com/office/powerpoint/2010/main" val="422600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69" y="1743456"/>
            <a:ext cx="14291592" cy="7392818"/>
          </a:xfrm>
        </p:spPr>
        <p:txBody>
          <a:bodyPr>
            <a:normAutofit/>
          </a:bodyPr>
          <a:lstStyle/>
          <a:p>
            <a:r>
              <a:rPr lang="en-US" sz="3600" dirty="0" smtClean="0"/>
              <a:t>Create, review, and resolve a ticket</a:t>
            </a:r>
          </a:p>
          <a:p>
            <a:r>
              <a:rPr lang="en-US" sz="3600" dirty="0" smtClean="0"/>
              <a:t>Align a device to a ticket</a:t>
            </a:r>
          </a:p>
          <a:p>
            <a:r>
              <a:rPr lang="en-US" sz="3600" dirty="0" smtClean="0"/>
              <a:t>Align an event to a ticket</a:t>
            </a:r>
          </a:p>
          <a:p>
            <a:r>
              <a:rPr lang="en-US" sz="3600" dirty="0" smtClean="0"/>
              <a:t>Maximize the notes area</a:t>
            </a:r>
          </a:p>
          <a:p>
            <a:r>
              <a:rPr lang="en-US" sz="3600" dirty="0" smtClean="0"/>
              <a:t>Add notes to a ticket</a:t>
            </a:r>
          </a:p>
          <a:p>
            <a:r>
              <a:rPr lang="en-US" sz="3200" dirty="0" smtClean="0"/>
              <a:t>Add a watcher to a ticket</a:t>
            </a:r>
            <a:endParaRPr lang="en-US" sz="3200" dirty="0"/>
          </a:p>
          <a:p>
            <a:pPr marL="0" indent="0">
              <a:buNone/>
            </a:pPr>
            <a:endParaRPr lang="en-US" sz="3200" b="1" dirty="0"/>
          </a:p>
        </p:txBody>
      </p:sp>
      <p:sp>
        <p:nvSpPr>
          <p:cNvPr id="2" name="Title 1"/>
          <p:cNvSpPr>
            <a:spLocks noGrp="1"/>
          </p:cNvSpPr>
          <p:nvPr>
            <p:ph type="title"/>
          </p:nvPr>
        </p:nvSpPr>
        <p:spPr/>
        <p:txBody>
          <a:bodyPr/>
          <a:lstStyle/>
          <a:p>
            <a:r>
              <a:rPr lang="en-US" dirty="0" smtClean="0">
                <a:solidFill>
                  <a:schemeClr val="tx1">
                    <a:lumMod val="50000"/>
                  </a:schemeClr>
                </a:solidFill>
              </a:rPr>
              <a:t>Tickets Lab Goals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spTree>
    <p:extLst>
      <p:ext uri="{BB962C8B-B14F-4D97-AF65-F5344CB8AC3E}">
        <p14:creationId xmlns:p14="http://schemas.microsoft.com/office/powerpoint/2010/main" val="2290858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sz="3200" dirty="0"/>
              <a:t>Create, Review, and Resolve a ticket</a:t>
            </a:r>
          </a:p>
          <a:p>
            <a:pPr marL="0" indent="0">
              <a:buNone/>
            </a:pPr>
            <a:endParaRPr lang="en-US" sz="3200" dirty="0" smtClean="0"/>
          </a:p>
          <a:p>
            <a:pPr marL="731520" indent="-731520">
              <a:buFont typeface="+mj-lt"/>
              <a:buAutoNum type="arabicPeriod"/>
            </a:pPr>
            <a:r>
              <a:rPr lang="en-US" sz="3200" dirty="0" smtClean="0"/>
              <a:t>Click </a:t>
            </a:r>
            <a:r>
              <a:rPr lang="en-US" sz="2900" b="1" dirty="0"/>
              <a:t>[Tickets]</a:t>
            </a:r>
            <a:r>
              <a:rPr lang="en-US" sz="2900" dirty="0"/>
              <a:t> then </a:t>
            </a:r>
            <a:r>
              <a:rPr lang="en-US" sz="2900" b="1" dirty="0"/>
              <a:t>[Create]</a:t>
            </a:r>
            <a:r>
              <a:rPr lang="en-US" sz="2900" dirty="0"/>
              <a:t> to open the </a:t>
            </a:r>
            <a:r>
              <a:rPr lang="en-US" sz="2900" b="1" dirty="0"/>
              <a:t>Ticket Editor</a:t>
            </a:r>
            <a:endParaRPr lang="en-US" sz="2900" dirty="0"/>
          </a:p>
          <a:p>
            <a:pPr>
              <a:buFont typeface="+mj-lt"/>
              <a:buAutoNum type="arabicPeriod"/>
            </a:pPr>
            <a:r>
              <a:rPr lang="en-US" sz="2900" dirty="0"/>
              <a:t>In </a:t>
            </a:r>
            <a:r>
              <a:rPr lang="en-US" sz="2900" b="1" dirty="0" smtClean="0"/>
              <a:t>Ticket </a:t>
            </a:r>
            <a:r>
              <a:rPr lang="en-US" sz="2900" b="1" i="1" dirty="0" smtClean="0"/>
              <a:t>Description</a:t>
            </a:r>
            <a:r>
              <a:rPr lang="en-US" sz="2900" dirty="0" smtClean="0"/>
              <a:t> </a:t>
            </a:r>
            <a:r>
              <a:rPr lang="en-US" sz="2900" dirty="0"/>
              <a:t>enter “Ticketing Lab test ticket”</a:t>
            </a:r>
          </a:p>
          <a:p>
            <a:pPr>
              <a:buFont typeface="+mj-lt"/>
              <a:buAutoNum type="arabicPeriod"/>
            </a:pPr>
            <a:r>
              <a:rPr lang="en-US" sz="2900" dirty="0"/>
              <a:t>For the </a:t>
            </a:r>
            <a:r>
              <a:rPr lang="en-US" sz="2900" b="1" i="1" dirty="0"/>
              <a:t>Organization</a:t>
            </a:r>
            <a:r>
              <a:rPr lang="en-US" sz="2900" dirty="0"/>
              <a:t> dropdown pick </a:t>
            </a:r>
            <a:r>
              <a:rPr lang="en-US" sz="2900" i="1" dirty="0"/>
              <a:t>Miami </a:t>
            </a:r>
            <a:r>
              <a:rPr lang="en-US" sz="2900" i="1" dirty="0" err="1"/>
              <a:t>Allstar</a:t>
            </a:r>
            <a:r>
              <a:rPr lang="en-US" sz="2900" i="1" dirty="0"/>
              <a:t> Monitoring</a:t>
            </a:r>
            <a:endParaRPr lang="en-US" sz="2900" dirty="0"/>
          </a:p>
          <a:p>
            <a:pPr>
              <a:buFont typeface="+mj-lt"/>
              <a:buAutoNum type="arabicPeriod"/>
            </a:pPr>
            <a:r>
              <a:rPr lang="en-US" sz="2900" dirty="0"/>
              <a:t>In </a:t>
            </a:r>
            <a:r>
              <a:rPr lang="en-US" sz="2900" b="1" i="1" dirty="0"/>
              <a:t>Queue</a:t>
            </a:r>
            <a:r>
              <a:rPr lang="en-US" sz="2900" dirty="0"/>
              <a:t> choose </a:t>
            </a:r>
            <a:r>
              <a:rPr lang="en-US" sz="2900" i="1" dirty="0"/>
              <a:t>Monitoring</a:t>
            </a:r>
          </a:p>
          <a:p>
            <a:pPr>
              <a:buFont typeface="+mj-lt"/>
              <a:buAutoNum type="arabicPeriod"/>
            </a:pPr>
            <a:r>
              <a:rPr lang="en-US" sz="2900" dirty="0"/>
              <a:t>Click </a:t>
            </a:r>
            <a:r>
              <a:rPr lang="en-US" sz="2900" b="1" dirty="0"/>
              <a:t>[Actions]</a:t>
            </a:r>
            <a:r>
              <a:rPr lang="en-US" sz="2900" dirty="0"/>
              <a:t> then </a:t>
            </a:r>
            <a:r>
              <a:rPr lang="en-US" sz="2900" i="1" dirty="0"/>
              <a:t>Element Alignment</a:t>
            </a:r>
            <a:r>
              <a:rPr lang="en-US" sz="2900" dirty="0"/>
              <a:t>, search for LA-WEB-01 and click the Life Ring </a:t>
            </a:r>
            <a:r>
              <a:rPr lang="en-US" sz="2900" dirty="0" smtClean="0"/>
              <a:t>icon and </a:t>
            </a:r>
            <a:r>
              <a:rPr lang="en-US" sz="2900" b="1" dirty="0" smtClean="0"/>
              <a:t>[Save]</a:t>
            </a:r>
            <a:endParaRPr lang="en-US" sz="2900" b="1" dirty="0"/>
          </a:p>
          <a:p>
            <a:pPr>
              <a:buFont typeface="+mj-lt"/>
              <a:buAutoNum type="arabicPeriod"/>
            </a:pPr>
            <a:r>
              <a:rPr lang="en-US" sz="2900" dirty="0"/>
              <a:t>Click </a:t>
            </a:r>
            <a:r>
              <a:rPr lang="en-US" sz="2900" b="1" dirty="0"/>
              <a:t>[Actions]</a:t>
            </a:r>
            <a:r>
              <a:rPr lang="en-US" sz="2900" dirty="0"/>
              <a:t> then </a:t>
            </a:r>
            <a:r>
              <a:rPr lang="en-US" sz="2900" i="1" dirty="0"/>
              <a:t>Event Alignment</a:t>
            </a:r>
            <a:r>
              <a:rPr lang="en-US" sz="2900" dirty="0"/>
              <a:t> and choose an event, hit </a:t>
            </a:r>
            <a:r>
              <a:rPr lang="en-US" sz="2900" b="1" dirty="0"/>
              <a:t>[OK]</a:t>
            </a:r>
          </a:p>
          <a:p>
            <a:pPr>
              <a:buFont typeface="+mj-lt"/>
              <a:buAutoNum type="arabicPeriod"/>
            </a:pPr>
            <a:r>
              <a:rPr lang="en-US" sz="2900" dirty="0"/>
              <a:t>Click the </a:t>
            </a:r>
            <a:r>
              <a:rPr lang="en-US" sz="2900" b="1" dirty="0"/>
              <a:t>[New Note]</a:t>
            </a:r>
            <a:r>
              <a:rPr lang="en-US" sz="2900" i="1" dirty="0"/>
              <a:t> </a:t>
            </a:r>
            <a:r>
              <a:rPr lang="en-US" sz="2900" dirty="0" smtClean="0"/>
              <a:t>button and </a:t>
            </a:r>
            <a:r>
              <a:rPr lang="en-US" sz="2900" dirty="0"/>
              <a:t>enter some </a:t>
            </a:r>
            <a:r>
              <a:rPr lang="en-US" sz="2900" dirty="0" smtClean="0"/>
              <a:t>text to the note</a:t>
            </a:r>
            <a:endParaRPr lang="en-US" sz="2900" dirty="0"/>
          </a:p>
          <a:p>
            <a:pPr>
              <a:buFont typeface="+mj-lt"/>
              <a:buAutoNum type="arabicPeriod"/>
            </a:pPr>
            <a:r>
              <a:rPr lang="en-US" sz="2900" dirty="0"/>
              <a:t>Click the </a:t>
            </a:r>
            <a:r>
              <a:rPr lang="en-US" sz="2900" b="1" dirty="0"/>
              <a:t>[New Note]</a:t>
            </a:r>
            <a:r>
              <a:rPr lang="en-US" sz="2900" i="1" dirty="0"/>
              <a:t> </a:t>
            </a:r>
            <a:r>
              <a:rPr lang="en-US" sz="2900" dirty="0"/>
              <a:t>button and add another </a:t>
            </a:r>
            <a:r>
              <a:rPr lang="en-US" sz="2900" dirty="0" smtClean="0"/>
              <a:t>note so that we have at least 2 notes</a:t>
            </a:r>
            <a:endParaRPr lang="en-US" sz="2900" dirty="0"/>
          </a:p>
          <a:p>
            <a:pPr>
              <a:buFont typeface="+mj-lt"/>
              <a:buAutoNum type="arabicPeriod"/>
            </a:pPr>
            <a:r>
              <a:rPr lang="en-US" sz="2900" dirty="0"/>
              <a:t>Click the </a:t>
            </a:r>
            <a:r>
              <a:rPr lang="en-US" sz="2900" b="1" dirty="0"/>
              <a:t>[Descending]</a:t>
            </a:r>
            <a:r>
              <a:rPr lang="en-US" sz="2900" dirty="0"/>
              <a:t> button and observe that the notes changed position</a:t>
            </a:r>
          </a:p>
          <a:p>
            <a:pPr>
              <a:buFont typeface="+mj-lt"/>
              <a:buAutoNum type="arabicPeriod"/>
            </a:pPr>
            <a:r>
              <a:rPr lang="en-US" sz="2900" dirty="0"/>
              <a:t>Click the </a:t>
            </a:r>
            <a:r>
              <a:rPr lang="en-US" sz="2900" b="1" dirty="0"/>
              <a:t>[Maximize] </a:t>
            </a:r>
            <a:r>
              <a:rPr lang="en-US" sz="2900" dirty="0"/>
              <a:t>button to maximize the notes area</a:t>
            </a:r>
          </a:p>
          <a:p>
            <a:pPr>
              <a:buFont typeface="+mj-lt"/>
              <a:buAutoNum type="arabicPeriod"/>
            </a:pPr>
            <a:r>
              <a:rPr lang="en-US" sz="2900" dirty="0"/>
              <a:t>Click the </a:t>
            </a:r>
            <a:r>
              <a:rPr lang="en-US" sz="2900" b="1" dirty="0"/>
              <a:t>[Restore]</a:t>
            </a:r>
            <a:r>
              <a:rPr lang="en-US" sz="2900" dirty="0"/>
              <a:t> button to go back to the default view of the </a:t>
            </a:r>
            <a:r>
              <a:rPr lang="en-US" sz="2900" b="1" dirty="0"/>
              <a:t>Ticket Editor</a:t>
            </a:r>
          </a:p>
          <a:p>
            <a:pPr>
              <a:buFont typeface="+mj-lt"/>
              <a:buAutoNum type="arabicPeriod"/>
            </a:pPr>
            <a:r>
              <a:rPr lang="en-US" sz="2900" dirty="0"/>
              <a:t>Click </a:t>
            </a:r>
            <a:r>
              <a:rPr lang="en-US" sz="2900" b="1" dirty="0"/>
              <a:t>[Save]</a:t>
            </a:r>
          </a:p>
          <a:p>
            <a:pPr>
              <a:buFont typeface="+mj-lt"/>
              <a:buAutoNum type="arabicPeriod"/>
            </a:pPr>
            <a:r>
              <a:rPr lang="en-US" sz="2900" dirty="0"/>
              <a:t>Close the </a:t>
            </a:r>
            <a:r>
              <a:rPr lang="en-US" sz="2900" b="1" dirty="0"/>
              <a:t>Ticket Editor</a:t>
            </a: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Ticket Console</a:t>
            </a:r>
            <a:r>
              <a:rPr lang="en-US" dirty="0" smtClean="0"/>
              <a:t>	</a:t>
            </a:r>
            <a:endParaRPr lang="en-US" dirty="0"/>
          </a:p>
        </p:txBody>
      </p:sp>
      <p:sp>
        <p:nvSpPr>
          <p:cNvPr id="5" name="TextBox 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3400351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sz="3200" dirty="0"/>
              <a:t>Create, Review, and Resolve a ticket</a:t>
            </a:r>
          </a:p>
          <a:p>
            <a:pPr marL="0" indent="0">
              <a:buNone/>
            </a:pPr>
            <a:endParaRPr lang="en-US" sz="2900" dirty="0" smtClean="0"/>
          </a:p>
          <a:p>
            <a:pPr marL="731520" indent="-731520">
              <a:buFont typeface="+mj-lt"/>
              <a:buAutoNum type="arabicPeriod"/>
            </a:pPr>
            <a:r>
              <a:rPr lang="en-US" sz="2900" dirty="0" smtClean="0"/>
              <a:t>Return </a:t>
            </a:r>
            <a:r>
              <a:rPr lang="en-US" sz="2900" dirty="0"/>
              <a:t>to </a:t>
            </a:r>
            <a:r>
              <a:rPr lang="en-US" sz="2900" b="1" dirty="0"/>
              <a:t>[Ticketing]</a:t>
            </a:r>
            <a:r>
              <a:rPr lang="en-US" sz="2900" dirty="0"/>
              <a:t> and find the ticket that was just created</a:t>
            </a:r>
          </a:p>
          <a:p>
            <a:pPr>
              <a:buFont typeface="+mj-lt"/>
              <a:buAutoNum type="arabicPeriod"/>
            </a:pPr>
            <a:r>
              <a:rPr lang="en-US" sz="2900" dirty="0"/>
              <a:t>Open the ticket by clicking the </a:t>
            </a:r>
            <a:r>
              <a:rPr lang="en-US" sz="2900" b="1" dirty="0"/>
              <a:t>[Wrench</a:t>
            </a:r>
            <a:r>
              <a:rPr lang="en-US" sz="3200" b="1" dirty="0"/>
              <a:t>]</a:t>
            </a:r>
            <a:r>
              <a:rPr lang="en-US" sz="3200" dirty="0"/>
              <a:t>, the </a:t>
            </a:r>
            <a:r>
              <a:rPr lang="en-US" sz="3200" b="1" i="1" dirty="0"/>
              <a:t>Description</a:t>
            </a:r>
            <a:r>
              <a:rPr lang="en-US" sz="3200" dirty="0"/>
              <a:t>, or the </a:t>
            </a:r>
            <a:r>
              <a:rPr lang="en-US" sz="3200" b="1" i="1" dirty="0"/>
              <a:t>TID</a:t>
            </a:r>
            <a:r>
              <a:rPr lang="en-US" sz="3200" dirty="0"/>
              <a:t> </a:t>
            </a:r>
            <a:endParaRPr lang="en-US" sz="2900" dirty="0"/>
          </a:p>
          <a:p>
            <a:pPr>
              <a:buFont typeface="+mj-lt"/>
              <a:buAutoNum type="arabicPeriod"/>
            </a:pPr>
            <a:r>
              <a:rPr lang="en-US" sz="2900" dirty="0"/>
              <a:t>Change </a:t>
            </a:r>
            <a:r>
              <a:rPr lang="en-US" sz="2900" b="1" i="1" dirty="0"/>
              <a:t>Severity</a:t>
            </a:r>
            <a:r>
              <a:rPr lang="en-US" sz="2900" dirty="0"/>
              <a:t> to </a:t>
            </a:r>
            <a:r>
              <a:rPr lang="en-US" sz="2900" i="1" dirty="0"/>
              <a:t>Critical</a:t>
            </a:r>
            <a:r>
              <a:rPr lang="en-US" sz="2900" dirty="0"/>
              <a:t> and </a:t>
            </a:r>
            <a:r>
              <a:rPr lang="en-US" sz="2900" b="1" dirty="0"/>
              <a:t>[Save]</a:t>
            </a:r>
            <a:endParaRPr lang="en-US" sz="2900" i="1" dirty="0"/>
          </a:p>
          <a:p>
            <a:pPr>
              <a:buFont typeface="+mj-lt"/>
              <a:buAutoNum type="arabicPeriod"/>
            </a:pPr>
            <a:r>
              <a:rPr lang="en-US" sz="2900" dirty="0"/>
              <a:t>Click the </a:t>
            </a:r>
            <a:r>
              <a:rPr lang="en-US" sz="2900" b="1" dirty="0"/>
              <a:t>[Logs]</a:t>
            </a:r>
            <a:r>
              <a:rPr lang="en-US" sz="2900" dirty="0"/>
              <a:t> button and review the logs, notice the last </a:t>
            </a:r>
            <a:r>
              <a:rPr lang="en-US" sz="2900" b="1" i="1" dirty="0"/>
              <a:t>Severity</a:t>
            </a:r>
            <a:r>
              <a:rPr lang="en-US" sz="2900" dirty="0"/>
              <a:t> change</a:t>
            </a:r>
          </a:p>
          <a:p>
            <a:pPr>
              <a:buFont typeface="+mj-lt"/>
              <a:buAutoNum type="arabicPeriod"/>
            </a:pPr>
            <a:r>
              <a:rPr lang="en-US" sz="2900" dirty="0"/>
              <a:t>Click </a:t>
            </a:r>
            <a:r>
              <a:rPr lang="en-US" sz="2900" b="1" dirty="0"/>
              <a:t>[Actions]</a:t>
            </a:r>
            <a:r>
              <a:rPr lang="en-US" sz="2900" dirty="0"/>
              <a:t> then </a:t>
            </a:r>
            <a:r>
              <a:rPr lang="en-US" sz="2900" i="1" dirty="0"/>
              <a:t>Watchers</a:t>
            </a:r>
            <a:r>
              <a:rPr lang="en-US" sz="2900" dirty="0"/>
              <a:t> </a:t>
            </a:r>
          </a:p>
          <a:p>
            <a:pPr>
              <a:buFont typeface="+mj-lt"/>
              <a:buAutoNum type="arabicPeriod"/>
            </a:pPr>
            <a:r>
              <a:rPr lang="en-US" sz="2900" dirty="0"/>
              <a:t>Choose and additional watcher and hit </a:t>
            </a:r>
            <a:r>
              <a:rPr lang="en-US" sz="2900" b="1" dirty="0"/>
              <a:t>[Add Watchers]</a:t>
            </a:r>
            <a:r>
              <a:rPr lang="en-US" sz="2900" dirty="0"/>
              <a:t>, close the modal, click </a:t>
            </a:r>
            <a:r>
              <a:rPr lang="en-US" sz="2900" b="1" dirty="0"/>
              <a:t>[Save]</a:t>
            </a:r>
            <a:endParaRPr lang="en-US" sz="2900" dirty="0"/>
          </a:p>
          <a:p>
            <a:pPr>
              <a:buFont typeface="+mj-lt"/>
              <a:buAutoNum type="arabicPeriod"/>
            </a:pPr>
            <a:r>
              <a:rPr lang="en-US" sz="2900" dirty="0"/>
              <a:t>Click the </a:t>
            </a:r>
            <a:r>
              <a:rPr lang="en-US" sz="2900" b="1" dirty="0"/>
              <a:t>[Logs]</a:t>
            </a:r>
            <a:r>
              <a:rPr lang="en-US" sz="2900" dirty="0"/>
              <a:t> button and review the logs, notice the watcher addition</a:t>
            </a:r>
          </a:p>
          <a:p>
            <a:pPr>
              <a:buFont typeface="+mj-lt"/>
              <a:buAutoNum type="arabicPeriod"/>
            </a:pPr>
            <a:r>
              <a:rPr lang="en-US" sz="2900" dirty="0"/>
              <a:t>Click the </a:t>
            </a:r>
            <a:r>
              <a:rPr lang="en-US" sz="2900" b="1" dirty="0"/>
              <a:t>[Action]</a:t>
            </a:r>
            <a:r>
              <a:rPr lang="en-US" sz="2900" dirty="0"/>
              <a:t> button and choose </a:t>
            </a:r>
            <a:r>
              <a:rPr lang="en-US" sz="2900" b="1" i="1" dirty="0"/>
              <a:t>Resolve Ticket</a:t>
            </a:r>
            <a:endParaRPr lang="en-US" sz="2900" dirty="0"/>
          </a:p>
          <a:p>
            <a:pPr>
              <a:buFont typeface="+mj-lt"/>
              <a:buAutoNum type="arabicPeriod"/>
            </a:pPr>
            <a:r>
              <a:rPr lang="en-US" sz="2900" dirty="0"/>
              <a:t>Pick the </a:t>
            </a:r>
            <a:r>
              <a:rPr lang="en-US" sz="2900" b="1" i="1" dirty="0"/>
              <a:t>Cause</a:t>
            </a:r>
            <a:r>
              <a:rPr lang="en-US" sz="2900" dirty="0"/>
              <a:t> and </a:t>
            </a:r>
            <a:r>
              <a:rPr lang="en-US" sz="2900" b="1" i="1" dirty="0"/>
              <a:t>Resolution</a:t>
            </a:r>
            <a:r>
              <a:rPr lang="en-US" sz="2900" dirty="0"/>
              <a:t> items, uncheck the </a:t>
            </a:r>
            <a:r>
              <a:rPr lang="en-US" sz="2900" b="1" i="1" dirty="0"/>
              <a:t>Cloak</a:t>
            </a:r>
            <a:r>
              <a:rPr lang="en-US" sz="2900" dirty="0"/>
              <a:t> checkbox</a:t>
            </a:r>
          </a:p>
          <a:p>
            <a:pPr>
              <a:buFont typeface="+mj-lt"/>
              <a:buAutoNum type="arabicPeriod"/>
            </a:pPr>
            <a:r>
              <a:rPr lang="en-US" sz="2900" dirty="0"/>
              <a:t>Click </a:t>
            </a:r>
            <a:r>
              <a:rPr lang="en-US" sz="2900" b="1" dirty="0"/>
              <a:t>[Resolve]</a:t>
            </a:r>
          </a:p>
          <a:p>
            <a:pPr>
              <a:buFont typeface="+mj-lt"/>
              <a:buAutoNum type="arabicPeriod"/>
            </a:pPr>
            <a:r>
              <a:rPr lang="en-US" sz="2900" dirty="0"/>
              <a:t>Close the </a:t>
            </a:r>
            <a:r>
              <a:rPr lang="en-US" sz="2900" b="1" dirty="0"/>
              <a:t>Ticket Editor</a:t>
            </a:r>
          </a:p>
          <a:p>
            <a:pPr>
              <a:buFont typeface="+mj-lt"/>
              <a:buAutoNum type="arabicPeriod"/>
            </a:pPr>
            <a:r>
              <a:rPr lang="en-US" sz="2900" dirty="0"/>
              <a:t>On the </a:t>
            </a:r>
            <a:r>
              <a:rPr lang="en-US" sz="2900" b="1" dirty="0"/>
              <a:t>Ticket Console</a:t>
            </a:r>
            <a:r>
              <a:rPr lang="en-US" sz="2900" dirty="0"/>
              <a:t> </a:t>
            </a:r>
            <a:r>
              <a:rPr lang="en-US" sz="2900" dirty="0" smtClean="0"/>
              <a:t>click in </a:t>
            </a:r>
            <a:r>
              <a:rPr lang="en-US" sz="2900" dirty="0"/>
              <a:t>the </a:t>
            </a:r>
            <a:r>
              <a:rPr lang="en-US" sz="2900" b="1" i="1" dirty="0"/>
              <a:t>Status</a:t>
            </a:r>
            <a:r>
              <a:rPr lang="en-US" sz="2900" dirty="0"/>
              <a:t> field </a:t>
            </a:r>
            <a:r>
              <a:rPr lang="en-US" sz="2900" dirty="0" smtClean="0"/>
              <a:t>then click the small tab below the field and choose the </a:t>
            </a:r>
            <a:r>
              <a:rPr lang="en-US" sz="2900" smtClean="0"/>
              <a:t>“Resolved” option</a:t>
            </a: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Ticket Console	</a:t>
            </a:r>
            <a:endParaRPr lang="en-US" dirty="0">
              <a:solidFill>
                <a:schemeClr val="tx1">
                  <a:lumMod val="50000"/>
                </a:schemeClr>
              </a:solidFill>
            </a:endParaRPr>
          </a:p>
        </p:txBody>
      </p:sp>
      <p:sp>
        <p:nvSpPr>
          <p:cNvPr id="5" name="TextBox 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541291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69" y="1930190"/>
            <a:ext cx="14291592" cy="7206084"/>
          </a:xfrm>
        </p:spPr>
        <p:txBody>
          <a:bodyPr/>
          <a:lstStyle/>
          <a:p>
            <a:pPr>
              <a:buClr>
                <a:srgbClr val="C00000"/>
              </a:buClr>
            </a:pPr>
            <a:endParaRPr lang="en-US" sz="3800" dirty="0">
              <a:solidFill>
                <a:srgbClr val="C00000"/>
              </a:solidFill>
            </a:endParaRPr>
          </a:p>
          <a:p>
            <a:r>
              <a:rPr lang="en-US" dirty="0" smtClean="0"/>
              <a:t>Messaging Collection in EM7</a:t>
            </a:r>
            <a:endParaRPr lang="pt-BR" dirty="0" smtClean="0"/>
          </a:p>
          <a:p>
            <a:r>
              <a:rPr lang="pt-BR" dirty="0" smtClean="0"/>
              <a:t>Guide button within EM7</a:t>
            </a:r>
          </a:p>
          <a:p>
            <a:pPr marL="0" indent="0">
              <a:buClr>
                <a:srgbClr val="C00000"/>
              </a:buClr>
              <a:buNone/>
            </a:pPr>
            <a:endParaRPr lang="pt-BR" dirty="0" smtClean="0"/>
          </a:p>
          <a:p>
            <a:pPr>
              <a:buNone/>
            </a:pPr>
            <a:r>
              <a:rPr lang="pt-BR" dirty="0" smtClean="0"/>
              <a:t>All </a:t>
            </a:r>
            <a:r>
              <a:rPr lang="pt-BR" dirty="0"/>
              <a:t>manuals are located on the </a:t>
            </a:r>
            <a:r>
              <a:rPr lang="pt-BR" dirty="0" smtClean="0"/>
              <a:t>Customer Portal: http://portal.sciencelogic.com</a:t>
            </a:r>
          </a:p>
          <a:p>
            <a:pPr>
              <a:buNone/>
            </a:pPr>
            <a:endParaRPr lang="pt-BR" sz="3800" dirty="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Resources and Questions</a:t>
            </a:r>
            <a:endParaRPr lang="en-US" dirty="0">
              <a:solidFill>
                <a:schemeClr val="tx1">
                  <a:lumMod val="50000"/>
                </a:schemeClr>
              </a:solidFill>
            </a:endParaRPr>
          </a:p>
        </p:txBody>
      </p:sp>
      <p:sp>
        <p:nvSpPr>
          <p:cNvPr id="6" name="Text Placeholder 5"/>
          <p:cNvSpPr>
            <a:spLocks noGrp="1"/>
          </p:cNvSpPr>
          <p:nvPr>
            <p:ph type="body" sz="quarter" idx="4294967295"/>
          </p:nvPr>
        </p:nvSpPr>
        <p:spPr>
          <a:xfrm>
            <a:off x="500799" y="1310853"/>
            <a:ext cx="13963333" cy="619337"/>
          </a:xfrm>
        </p:spPr>
        <p:txBody>
          <a:bodyPr>
            <a:normAutofit fontScale="77500" lnSpcReduction="20000"/>
          </a:bodyPr>
          <a:lstStyle/>
          <a:p>
            <a:pPr marL="0" indent="0">
              <a:buNone/>
            </a:pPr>
            <a:r>
              <a:rPr lang="en-US" sz="4200" dirty="0">
                <a:solidFill>
                  <a:schemeClr val="tx1">
                    <a:lumMod val="50000"/>
                  </a:schemeClr>
                </a:solidFill>
              </a:rPr>
              <a:t>For more information:</a:t>
            </a:r>
          </a:p>
          <a:p>
            <a:endParaRPr lang="en-US" sz="3800" dirty="0"/>
          </a:p>
          <a:p>
            <a:endParaRPr lang="en-US" sz="3800" dirty="0"/>
          </a:p>
          <a:p>
            <a:endParaRPr lang="en-US" sz="3800" dirty="0"/>
          </a:p>
        </p:txBody>
      </p:sp>
      <p:pic>
        <p:nvPicPr>
          <p:cNvPr id="9" name="Picture 8"/>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981675" y="1478279"/>
            <a:ext cx="1785886" cy="1711959"/>
          </a:xfrm>
          <a:prstGeom prst="rect">
            <a:avLst/>
          </a:prstGeom>
        </p:spPr>
      </p:pic>
      <p:sp>
        <p:nvSpPr>
          <p:cNvPr id="11" name="TextBox 10"/>
          <p:cNvSpPr txBox="1"/>
          <p:nvPr/>
        </p:nvSpPr>
        <p:spPr>
          <a:xfrm>
            <a:off x="7195607" y="9516838"/>
            <a:ext cx="115358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Logging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730" y="6396110"/>
            <a:ext cx="2143125" cy="2133600"/>
          </a:xfrm>
          <a:prstGeom prst="rect">
            <a:avLst/>
          </a:prstGeom>
        </p:spPr>
      </p:pic>
    </p:spTree>
    <p:extLst>
      <p:ext uri="{BB962C8B-B14F-4D97-AF65-F5344CB8AC3E}">
        <p14:creationId xmlns:p14="http://schemas.microsoft.com/office/powerpoint/2010/main" val="364136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ctrTitle" idx="4294967295"/>
          </p:nvPr>
        </p:nvSpPr>
        <p:spPr>
          <a:xfrm>
            <a:off x="3254693" y="2947517"/>
            <a:ext cx="9035415" cy="781092"/>
          </a:xfrm>
        </p:spPr>
        <p:txBody>
          <a:bodyPr>
            <a:noAutofit/>
          </a:bodyPr>
          <a:lstStyle/>
          <a:p>
            <a:pPr algn="ctr"/>
            <a:r>
              <a:rPr lang="en-US" sz="5100" dirty="0" smtClean="0">
                <a:solidFill>
                  <a:schemeClr val="tx1">
                    <a:lumMod val="50000"/>
                  </a:schemeClr>
                </a:solidFill>
              </a:rPr>
              <a:t>Reports</a:t>
            </a:r>
            <a:endParaRPr lang="en-US" sz="5100" dirty="0">
              <a:solidFill>
                <a:schemeClr val="tx1">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946" y="4344721"/>
            <a:ext cx="4678908" cy="3687854"/>
          </a:xfrm>
          <a:prstGeom prst="rect">
            <a:avLst/>
          </a:prstGeom>
        </p:spPr>
      </p:pic>
    </p:spTree>
    <p:extLst>
      <p:ext uri="{BB962C8B-B14F-4D97-AF65-F5344CB8AC3E}">
        <p14:creationId xmlns:p14="http://schemas.microsoft.com/office/powerpoint/2010/main" val="4188508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3800" dirty="0"/>
              <a:t>What is a Report?</a:t>
            </a:r>
          </a:p>
          <a:p>
            <a:pPr>
              <a:buFont typeface="Arial" panose="020B0604020202020204" pitchFamily="34" charset="0"/>
              <a:buChar char="•"/>
            </a:pPr>
            <a:r>
              <a:rPr lang="en-US" sz="3800" dirty="0"/>
              <a:t>Example Embedded Report</a:t>
            </a:r>
          </a:p>
          <a:p>
            <a:pPr>
              <a:buFont typeface="Arial" panose="020B0604020202020204" pitchFamily="34" charset="0"/>
              <a:buChar char="•"/>
            </a:pPr>
            <a:r>
              <a:rPr lang="en-US" sz="3800" dirty="0"/>
              <a:t>Create Quick Report</a:t>
            </a:r>
          </a:p>
          <a:p>
            <a:pPr>
              <a:buFont typeface="Arial" panose="020B0604020202020204" pitchFamily="34" charset="0"/>
              <a:buChar char="•"/>
            </a:pPr>
            <a:r>
              <a:rPr lang="en-US" sz="3800" dirty="0"/>
              <a:t>Device Centric Quick Reports</a:t>
            </a:r>
          </a:p>
          <a:p>
            <a:pPr>
              <a:buFont typeface="Arial" panose="020B0604020202020204" pitchFamily="34" charset="0"/>
              <a:buChar char="•"/>
            </a:pPr>
            <a:r>
              <a:rPr lang="en-US" sz="3800" dirty="0"/>
              <a:t>Scheduling Reports</a:t>
            </a:r>
          </a:p>
          <a:p>
            <a:pPr>
              <a:buFont typeface="Arial" panose="020B0604020202020204" pitchFamily="34" charset="0"/>
              <a:buChar char="•"/>
            </a:pPr>
            <a:r>
              <a:rPr lang="en-US" sz="3800" dirty="0"/>
              <a:t>Viewing/Deleting Report Jobs</a:t>
            </a:r>
          </a:p>
          <a:p>
            <a:pPr marL="0" indent="0">
              <a:buNone/>
            </a:pPr>
            <a:endParaRPr lang="en-US" dirty="0" smtClean="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9499"/>
          <a:stretch/>
        </p:blipFill>
        <p:spPr>
          <a:xfrm>
            <a:off x="8574156" y="1205948"/>
            <a:ext cx="6970643" cy="8239557"/>
          </a:xfrm>
          <a:prstGeom prst="rect">
            <a:avLst/>
          </a:prstGeom>
        </p:spPr>
      </p:pic>
    </p:spTree>
    <p:extLst>
      <p:ext uri="{BB962C8B-B14F-4D97-AF65-F5344CB8AC3E}">
        <p14:creationId xmlns:p14="http://schemas.microsoft.com/office/powerpoint/2010/main" val="131684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dirty="0"/>
              <a:t>A report is a collection of information from one or more tables in the EM7 database presented as a file download or as HTML output. There are two types:</a:t>
            </a:r>
          </a:p>
          <a:p>
            <a:pPr marL="0" indent="0">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What is a Report in EM7?</a:t>
            </a:r>
            <a:endParaRPr lang="en-US" dirty="0">
              <a:solidFill>
                <a:schemeClr val="tx1">
                  <a:lumMod val="50000"/>
                </a:schemeClr>
              </a:solidFill>
            </a:endParaRPr>
          </a:p>
        </p:txBody>
      </p:sp>
      <p:sp>
        <p:nvSpPr>
          <p:cNvPr id="8" name="Text Placeholder 3"/>
          <p:cNvSpPr txBox="1">
            <a:spLocks/>
          </p:cNvSpPr>
          <p:nvPr/>
        </p:nvSpPr>
        <p:spPr bwMode="auto">
          <a:xfrm>
            <a:off x="587490" y="3776516"/>
            <a:ext cx="7332768" cy="5581815"/>
          </a:xfrm>
          <a:prstGeom prst="rect">
            <a:avLst/>
          </a:prstGeom>
          <a:noFill/>
          <a:ln w="9525">
            <a:noFill/>
            <a:miter lim="800000"/>
            <a:headEnd/>
            <a:tailEnd/>
          </a:ln>
        </p:spPr>
        <p:txBody>
          <a:bodyPr vert="horz" wrap="square" lIns="146304" tIns="73152" rIns="146304" bIns="73152"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0000"/>
              <a:buFont typeface="Wingdings" pitchFamily="2" charset="2"/>
              <a:buChar char="l"/>
              <a:defRPr sz="2400">
                <a:solidFill>
                  <a:srgbClr val="4D4D4D"/>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000">
                <a:solidFill>
                  <a:schemeClr val="tx1"/>
                </a:solidFill>
                <a:latin typeface="+mn-lt"/>
              </a:defRPr>
            </a:lvl2pPr>
            <a:lvl3pPr marL="987425" indent="-293688" algn="l" rtl="0" eaLnBrk="1" fontAlgn="base" hangingPunct="1">
              <a:spcBef>
                <a:spcPct val="20000"/>
              </a:spcBef>
              <a:spcAft>
                <a:spcPct val="0"/>
              </a:spcAft>
              <a:buClr>
                <a:srgbClr val="4D4D4D"/>
              </a:buClr>
              <a:buSzPct val="70000"/>
              <a:buFont typeface="Wingdings" pitchFamily="2" charset="2"/>
              <a:buChar char="l"/>
              <a:defRPr sz="1800">
                <a:solidFill>
                  <a:schemeClr val="tx1"/>
                </a:solidFill>
                <a:latin typeface="+mn-lt"/>
              </a:defRPr>
            </a:lvl3pPr>
            <a:lvl4pPr marL="1281113" indent="-292100" algn="l" rtl="0" eaLnBrk="1" fontAlgn="base" hangingPunct="1">
              <a:spcBef>
                <a:spcPct val="20000"/>
              </a:spcBef>
              <a:spcAft>
                <a:spcPct val="0"/>
              </a:spcAft>
              <a:buClr>
                <a:srgbClr val="4D4D4D"/>
              </a:buClr>
              <a:buSzPct val="75000"/>
              <a:buFont typeface="Wingdings" pitchFamily="2" charset="2"/>
              <a:buChar char="§"/>
              <a:defRPr sz="18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9pPr>
          </a:lstStyle>
          <a:p>
            <a:pPr marL="0" indent="0">
              <a:buClr>
                <a:srgbClr val="D72B31"/>
              </a:buClr>
              <a:buNone/>
            </a:pPr>
            <a:r>
              <a:rPr lang="en-US" sz="3200" u="sng" kern="0" dirty="0" smtClean="0">
                <a:latin typeface="Futura Lt BT"/>
              </a:rPr>
              <a:t>Embedded Reports</a:t>
            </a:r>
          </a:p>
          <a:p>
            <a:pPr>
              <a:buSzPct val="100000"/>
              <a:buFont typeface="Arial" panose="020B0604020202020204" pitchFamily="34" charset="0"/>
              <a:buChar char="•"/>
            </a:pPr>
            <a:r>
              <a:rPr lang="en-US" sz="3200" kern="0" dirty="0" smtClean="0">
                <a:latin typeface="Futura Lt BT"/>
              </a:rPr>
              <a:t>Context from current screen</a:t>
            </a:r>
          </a:p>
          <a:p>
            <a:pPr>
              <a:buSzPct val="100000"/>
              <a:buFont typeface="Arial" panose="020B0604020202020204" pitchFamily="34" charset="0"/>
              <a:buChar char="•"/>
            </a:pPr>
            <a:r>
              <a:rPr lang="en-US" sz="3200" kern="0" dirty="0" smtClean="0">
                <a:latin typeface="Futura Lt BT"/>
              </a:rPr>
              <a:t>Usually a snapshot in time</a:t>
            </a:r>
          </a:p>
          <a:p>
            <a:pPr>
              <a:buSzPct val="100000"/>
              <a:buFont typeface="Arial" panose="020B0604020202020204" pitchFamily="34" charset="0"/>
              <a:buChar char="•"/>
            </a:pPr>
            <a:r>
              <a:rPr lang="en-US" sz="3200" kern="0" dirty="0" smtClean="0">
                <a:latin typeface="Futura Lt BT"/>
              </a:rPr>
              <a:t>Click to run</a:t>
            </a:r>
          </a:p>
          <a:p>
            <a:pPr marL="0" indent="0">
              <a:buClr>
                <a:srgbClr val="C00000"/>
              </a:buClr>
              <a:buNone/>
            </a:pPr>
            <a:endParaRPr lang="en-US" sz="4500" kern="0" dirty="0"/>
          </a:p>
          <a:p>
            <a:pPr marL="0" indent="0" algn="ctr">
              <a:buClr>
                <a:srgbClr val="D72B31"/>
              </a:buClr>
              <a:buNone/>
            </a:pPr>
            <a:endParaRPr lang="en-US" sz="4500" u="sng" kern="0" dirty="0"/>
          </a:p>
          <a:p>
            <a:pPr algn="ctr">
              <a:buClr>
                <a:srgbClr val="D72B31"/>
              </a:buClr>
            </a:pPr>
            <a:endParaRPr lang="en-US" sz="4500" u="sng" kern="0" dirty="0"/>
          </a:p>
        </p:txBody>
      </p:sp>
      <p:sp>
        <p:nvSpPr>
          <p:cNvPr id="9" name="Text Placeholder 4"/>
          <p:cNvSpPr txBox="1">
            <a:spLocks/>
          </p:cNvSpPr>
          <p:nvPr/>
        </p:nvSpPr>
        <p:spPr bwMode="auto">
          <a:xfrm>
            <a:off x="7621765" y="3776516"/>
            <a:ext cx="7836516" cy="6044749"/>
          </a:xfrm>
          <a:prstGeom prst="rect">
            <a:avLst/>
          </a:prstGeom>
          <a:noFill/>
          <a:ln w="9525">
            <a:noFill/>
            <a:miter lim="800000"/>
            <a:headEnd/>
            <a:tailEnd/>
          </a:ln>
        </p:spPr>
        <p:txBody>
          <a:bodyPr vert="horz" wrap="square" lIns="146304" tIns="73152" rIns="146304" bIns="73152"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0000"/>
              <a:buFont typeface="Wingdings" pitchFamily="2" charset="2"/>
              <a:buChar char="l"/>
              <a:defRPr sz="2400">
                <a:solidFill>
                  <a:srgbClr val="4D4D4D"/>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000">
                <a:solidFill>
                  <a:schemeClr val="tx1"/>
                </a:solidFill>
                <a:latin typeface="+mn-lt"/>
              </a:defRPr>
            </a:lvl2pPr>
            <a:lvl3pPr marL="987425" indent="-293688" algn="l" rtl="0" eaLnBrk="1" fontAlgn="base" hangingPunct="1">
              <a:spcBef>
                <a:spcPct val="20000"/>
              </a:spcBef>
              <a:spcAft>
                <a:spcPct val="0"/>
              </a:spcAft>
              <a:buClr>
                <a:srgbClr val="4D4D4D"/>
              </a:buClr>
              <a:buSzPct val="70000"/>
              <a:buFont typeface="Wingdings" pitchFamily="2" charset="2"/>
              <a:buChar char="l"/>
              <a:defRPr sz="1800">
                <a:solidFill>
                  <a:schemeClr val="tx1"/>
                </a:solidFill>
                <a:latin typeface="+mn-lt"/>
              </a:defRPr>
            </a:lvl3pPr>
            <a:lvl4pPr marL="1281113" indent="-292100" algn="l" rtl="0" eaLnBrk="1" fontAlgn="base" hangingPunct="1">
              <a:spcBef>
                <a:spcPct val="20000"/>
              </a:spcBef>
              <a:spcAft>
                <a:spcPct val="0"/>
              </a:spcAft>
              <a:buClr>
                <a:srgbClr val="4D4D4D"/>
              </a:buClr>
              <a:buSzPct val="75000"/>
              <a:buFont typeface="Wingdings" pitchFamily="2" charset="2"/>
              <a:buChar char="§"/>
              <a:defRPr sz="18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9pPr>
          </a:lstStyle>
          <a:p>
            <a:pPr marL="0" indent="0">
              <a:buClr>
                <a:srgbClr val="D72B31"/>
              </a:buClr>
              <a:buNone/>
            </a:pPr>
            <a:r>
              <a:rPr lang="en-US" sz="3200" u="sng" kern="0" dirty="0" smtClean="0">
                <a:latin typeface="Futura Lt BT"/>
              </a:rPr>
              <a:t>Quick Reports</a:t>
            </a:r>
          </a:p>
          <a:p>
            <a:pPr>
              <a:buSzPct val="100000"/>
              <a:buFont typeface="Arial" panose="020B0604020202020204" pitchFamily="34" charset="0"/>
              <a:buChar char="•"/>
            </a:pPr>
            <a:r>
              <a:rPr lang="en-US" sz="3200" kern="0" dirty="0">
                <a:latin typeface="Futura Lt BT"/>
              </a:rPr>
              <a:t>Can be configured:</a:t>
            </a:r>
          </a:p>
          <a:p>
            <a:pPr marL="1021080" lvl="2" indent="-548640">
              <a:buClr>
                <a:schemeClr val="accent2"/>
              </a:buClr>
              <a:buSzPct val="100000"/>
              <a:buFont typeface="Arial" panose="020B0604020202020204" pitchFamily="34" charset="0"/>
              <a:buChar char="•"/>
            </a:pPr>
            <a:r>
              <a:rPr lang="en-US" sz="3200" kern="0" dirty="0">
                <a:solidFill>
                  <a:srgbClr val="4D4D4D"/>
                </a:solidFill>
                <a:latin typeface="Futura Lt BT"/>
              </a:rPr>
              <a:t>Data/time span</a:t>
            </a:r>
          </a:p>
          <a:p>
            <a:pPr marL="1021080" lvl="2" indent="-548640">
              <a:buClr>
                <a:schemeClr val="accent2"/>
              </a:buClr>
              <a:buSzPct val="100000"/>
              <a:buFont typeface="Arial" panose="020B0604020202020204" pitchFamily="34" charset="0"/>
              <a:buChar char="•"/>
            </a:pPr>
            <a:r>
              <a:rPr lang="en-US" sz="3200" kern="0" dirty="0">
                <a:solidFill>
                  <a:srgbClr val="4D4D4D"/>
                </a:solidFill>
                <a:latin typeface="Futura Lt BT"/>
              </a:rPr>
              <a:t>Device or Device Group</a:t>
            </a:r>
          </a:p>
          <a:p>
            <a:pPr marL="1021080" lvl="2" indent="-548640">
              <a:buClr>
                <a:schemeClr val="accent2"/>
              </a:buClr>
              <a:buSzPct val="100000"/>
              <a:buFont typeface="Arial" panose="020B0604020202020204" pitchFamily="34" charset="0"/>
              <a:buChar char="•"/>
            </a:pPr>
            <a:r>
              <a:rPr lang="en-US" sz="3200" kern="0" dirty="0">
                <a:solidFill>
                  <a:srgbClr val="4D4D4D"/>
                </a:solidFill>
                <a:latin typeface="Futura Lt BT"/>
              </a:rPr>
              <a:t>Organization</a:t>
            </a:r>
          </a:p>
          <a:p>
            <a:pPr marL="1021080" lvl="2" indent="-548640">
              <a:buClr>
                <a:schemeClr val="accent2"/>
              </a:buClr>
              <a:buSzPct val="100000"/>
              <a:buFont typeface="Arial" panose="020B0604020202020204" pitchFamily="34" charset="0"/>
              <a:buChar char="•"/>
            </a:pPr>
            <a:r>
              <a:rPr lang="en-US" sz="3200" kern="0" dirty="0">
                <a:solidFill>
                  <a:srgbClr val="4D4D4D"/>
                </a:solidFill>
                <a:latin typeface="Futura Lt BT"/>
              </a:rPr>
              <a:t>Much more…</a:t>
            </a:r>
          </a:p>
          <a:p>
            <a:pPr>
              <a:buSzPct val="100000"/>
              <a:buFont typeface="Arial" panose="020B0604020202020204" pitchFamily="34" charset="0"/>
              <a:buChar char="•"/>
            </a:pPr>
            <a:r>
              <a:rPr lang="en-US" sz="3200" kern="0" dirty="0">
                <a:latin typeface="Futura Lt BT"/>
              </a:rPr>
              <a:t>Can be scheduled and automatically emailed</a:t>
            </a:r>
          </a:p>
          <a:p>
            <a:pPr marL="0" indent="0" algn="ctr">
              <a:buClr>
                <a:srgbClr val="D72B31"/>
              </a:buClr>
              <a:buNone/>
            </a:pPr>
            <a:endParaRPr lang="en-US" sz="4500" u="sng" kern="0" dirty="0"/>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3466066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298" y="4441406"/>
            <a:ext cx="14087693" cy="1763344"/>
          </a:xfrm>
          <a:prstGeom prst="rect">
            <a:avLst/>
          </a:prstGeom>
        </p:spPr>
      </p:pic>
      <p:sp>
        <p:nvSpPr>
          <p:cNvPr id="320519" name="Rectangle 7"/>
          <p:cNvSpPr>
            <a:spLocks noChangeArrowheads="1"/>
          </p:cNvSpPr>
          <p:nvPr/>
        </p:nvSpPr>
        <p:spPr bwMode="auto">
          <a:xfrm>
            <a:off x="762372" y="1859281"/>
            <a:ext cx="13912055" cy="2831070"/>
          </a:xfrm>
          <a:prstGeom prst="rect">
            <a:avLst/>
          </a:prstGeom>
          <a:noFill/>
          <a:ln w="9525">
            <a:noFill/>
            <a:miter lim="800000"/>
            <a:headEnd/>
            <a:tailEnd/>
          </a:ln>
          <a:effectLst/>
        </p:spPr>
        <p:txBody>
          <a:bodyPr lIns="146304" tIns="73152" rIns="146304" bIns="73152"/>
          <a:lstStyle/>
          <a:p>
            <a:pPr fontAlgn="base">
              <a:spcBef>
                <a:spcPct val="0"/>
              </a:spcBef>
              <a:spcAft>
                <a:spcPct val="0"/>
              </a:spcAft>
              <a:buClr>
                <a:srgbClr val="D72B31"/>
              </a:buClr>
              <a:buSzPct val="70000"/>
            </a:pPr>
            <a:endParaRPr lang="en-US" sz="3800" b="1" dirty="0">
              <a:solidFill>
                <a:srgbClr val="4D4D4D"/>
              </a:solidFill>
            </a:endParaRPr>
          </a:p>
          <a:p>
            <a:pPr fontAlgn="base">
              <a:spcBef>
                <a:spcPct val="0"/>
              </a:spcBef>
              <a:spcAft>
                <a:spcPct val="0"/>
              </a:spcAft>
              <a:buClr>
                <a:srgbClr val="D72B31"/>
              </a:buClr>
              <a:buSzPct val="70000"/>
            </a:pPr>
            <a:endParaRPr lang="en-US" sz="3800" dirty="0">
              <a:solidFill>
                <a:srgbClr val="4D4D4D"/>
              </a:solidFill>
            </a:endParaRPr>
          </a:p>
          <a:p>
            <a:pPr fontAlgn="base">
              <a:spcBef>
                <a:spcPct val="0"/>
              </a:spcBef>
              <a:spcAft>
                <a:spcPct val="0"/>
              </a:spcAft>
            </a:pPr>
            <a:endParaRPr lang="en-US" sz="3800" dirty="0">
              <a:solidFill>
                <a:srgbClr val="4D4D4D"/>
              </a:solidFill>
            </a:endParaRPr>
          </a:p>
          <a:p>
            <a:pPr fontAlgn="base">
              <a:spcBef>
                <a:spcPct val="0"/>
              </a:spcBef>
              <a:spcAft>
                <a:spcPct val="0"/>
              </a:spcAft>
            </a:pPr>
            <a:endParaRPr lang="en-US" sz="3800" dirty="0">
              <a:solidFill>
                <a:srgbClr val="4D4D4D"/>
              </a:solidFill>
            </a:endParaRPr>
          </a:p>
          <a:p>
            <a:pPr fontAlgn="base">
              <a:spcBef>
                <a:spcPct val="0"/>
              </a:spcBef>
              <a:spcAft>
                <a:spcPct val="0"/>
              </a:spcAft>
            </a:pPr>
            <a:endParaRPr lang="en-US" sz="3800" dirty="0">
              <a:solidFill>
                <a:srgbClr val="4D4D4D"/>
              </a:solidFill>
            </a:endParaRPr>
          </a:p>
          <a:p>
            <a:pPr fontAlgn="base">
              <a:spcBef>
                <a:spcPct val="0"/>
              </a:spcBef>
              <a:spcAft>
                <a:spcPct val="0"/>
              </a:spcAft>
            </a:pPr>
            <a:endParaRPr lang="en-US" sz="3800" dirty="0">
              <a:solidFill>
                <a:srgbClr val="4D4D4D"/>
              </a:solidFill>
            </a:endParaRPr>
          </a:p>
          <a:p>
            <a:pPr fontAlgn="base">
              <a:spcBef>
                <a:spcPct val="0"/>
              </a:spcBef>
              <a:spcAft>
                <a:spcPct val="0"/>
              </a:spcAft>
            </a:pPr>
            <a:endParaRPr lang="en-US" sz="3800" dirty="0">
              <a:solidFill>
                <a:srgbClr val="4D4D4D"/>
              </a:solidFill>
            </a:endParaRPr>
          </a:p>
          <a:p>
            <a:pPr fontAlgn="base">
              <a:spcBef>
                <a:spcPct val="0"/>
              </a:spcBef>
              <a:spcAft>
                <a:spcPct val="0"/>
              </a:spcAft>
            </a:pPr>
            <a:endParaRPr lang="en-US" sz="3800" dirty="0">
              <a:solidFill>
                <a:srgbClr val="4D4D4D"/>
              </a:solidFill>
            </a:endParaRPr>
          </a:p>
          <a:p>
            <a:pPr fontAlgn="base">
              <a:spcBef>
                <a:spcPct val="0"/>
              </a:spcBef>
              <a:spcAft>
                <a:spcPct val="0"/>
              </a:spcAft>
            </a:pPr>
            <a:endParaRPr lang="en-US" sz="3800" dirty="0">
              <a:solidFill>
                <a:srgbClr val="4D4D4D"/>
              </a:solidFill>
            </a:endParaRPr>
          </a:p>
        </p:txBody>
      </p:sp>
      <p:sp>
        <p:nvSpPr>
          <p:cNvPr id="3" name="Rectangle 2"/>
          <p:cNvSpPr/>
          <p:nvPr/>
        </p:nvSpPr>
        <p:spPr>
          <a:xfrm>
            <a:off x="12541484" y="4508354"/>
            <a:ext cx="996076" cy="16968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4" name="Rectangle 3"/>
          <p:cNvSpPr/>
          <p:nvPr/>
        </p:nvSpPr>
        <p:spPr>
          <a:xfrm>
            <a:off x="14048878" y="6051673"/>
            <a:ext cx="286749" cy="16926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cxnSp>
        <p:nvCxnSpPr>
          <p:cNvPr id="6" name="Straight Arrow Connector 5"/>
          <p:cNvCxnSpPr>
            <a:stCxn id="3" idx="1"/>
          </p:cNvCxnSpPr>
          <p:nvPr/>
        </p:nvCxnSpPr>
        <p:spPr>
          <a:xfrm flipH="1">
            <a:off x="5246371" y="4593197"/>
            <a:ext cx="7295113" cy="2359930"/>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1"/>
          </p:cNvCxnSpPr>
          <p:nvPr/>
        </p:nvCxnSpPr>
        <p:spPr>
          <a:xfrm flipH="1">
            <a:off x="11402808" y="6136308"/>
            <a:ext cx="2646070" cy="969896"/>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17" y="6966012"/>
            <a:ext cx="6725154" cy="1181489"/>
          </a:xfrm>
          <a:prstGeom prst="rect">
            <a:avLst/>
          </a:prstGeom>
        </p:spPr>
      </p:pic>
      <p:sp>
        <p:nvSpPr>
          <p:cNvPr id="5" name="Title 4"/>
          <p:cNvSpPr>
            <a:spLocks noGrp="1"/>
          </p:cNvSpPr>
          <p:nvPr>
            <p:ph type="title"/>
          </p:nvPr>
        </p:nvSpPr>
        <p:spPr/>
        <p:txBody>
          <a:bodyPr/>
          <a:lstStyle/>
          <a:p>
            <a:r>
              <a:rPr lang="en-US" dirty="0" smtClean="0">
                <a:solidFill>
                  <a:schemeClr val="tx1">
                    <a:lumMod val="50000"/>
                  </a:schemeClr>
                </a:solidFill>
              </a:rPr>
              <a:t>Example Embedded Report:</a:t>
            </a:r>
            <a:endParaRPr lang="en-US" dirty="0">
              <a:solidFill>
                <a:schemeClr val="tx1">
                  <a:lumMod val="50000"/>
                </a:schemeClr>
              </a:solidFill>
            </a:endParaRPr>
          </a:p>
        </p:txBody>
      </p:sp>
      <p:sp>
        <p:nvSpPr>
          <p:cNvPr id="12" name="Text Placeholder 11"/>
          <p:cNvSpPr>
            <a:spLocks noGrp="1"/>
          </p:cNvSpPr>
          <p:nvPr>
            <p:ph sz="quarter" idx="10"/>
          </p:nvPr>
        </p:nvSpPr>
        <p:spPr>
          <a:xfrm>
            <a:off x="777240" y="1931030"/>
            <a:ext cx="14519275" cy="2376653"/>
          </a:xfrm>
        </p:spPr>
        <p:txBody>
          <a:bodyPr>
            <a:normAutofit fontScale="77500" lnSpcReduction="20000"/>
          </a:bodyPr>
          <a:lstStyle/>
          <a:p>
            <a:pPr fontAlgn="base">
              <a:spcBef>
                <a:spcPct val="0"/>
              </a:spcBef>
              <a:spcAft>
                <a:spcPct val="0"/>
              </a:spcAft>
              <a:buSzPct val="100000"/>
              <a:buFont typeface="Arial" panose="020B0604020202020204" pitchFamily="34" charset="0"/>
              <a:buChar char="•"/>
            </a:pPr>
            <a:r>
              <a:rPr lang="en-US" dirty="0" smtClean="0"/>
              <a:t>[</a:t>
            </a:r>
            <a:r>
              <a:rPr lang="en-US" dirty="0"/>
              <a:t>Report] button – generates Excel spreadsheet file that lists out the data represented on the page at the time the Report is requested</a:t>
            </a:r>
          </a:p>
          <a:p>
            <a:pPr fontAlgn="base">
              <a:spcBef>
                <a:spcPct val="0"/>
              </a:spcBef>
              <a:spcAft>
                <a:spcPct val="0"/>
              </a:spcAft>
              <a:buSzPct val="100000"/>
              <a:buFont typeface="Arial" panose="020B0604020202020204" pitchFamily="34" charset="0"/>
              <a:buChar char="•"/>
            </a:pPr>
            <a:r>
              <a:rPr lang="en-US" dirty="0"/>
              <a:t>[Printer Icon] – generates a report for the single device that includes all of the items listed in the modal. User can choose file output type from listed </a:t>
            </a:r>
            <a:r>
              <a:rPr lang="en-US" dirty="0" smtClean="0"/>
              <a:t>options</a:t>
            </a:r>
            <a:endParaRPr lang="en-US" dirty="0"/>
          </a:p>
        </p:txBody>
      </p:sp>
      <p:sp>
        <p:nvSpPr>
          <p:cNvPr id="2" name="Text Placeholder 1"/>
          <p:cNvSpPr>
            <a:spLocks noGrp="1"/>
          </p:cNvSpPr>
          <p:nvPr>
            <p:ph type="body" sz="quarter" idx="11"/>
          </p:nvPr>
        </p:nvSpPr>
        <p:spPr>
          <a:xfrm>
            <a:off x="777240" y="1203775"/>
            <a:ext cx="14519275" cy="642620"/>
          </a:xfrm>
        </p:spPr>
        <p:txBody>
          <a:bodyPr>
            <a:normAutofit fontScale="85000" lnSpcReduction="20000"/>
          </a:bodyPr>
          <a:lstStyle/>
          <a:p>
            <a:r>
              <a:rPr lang="en-US" dirty="0">
                <a:solidFill>
                  <a:schemeClr val="accent1"/>
                </a:solidFill>
              </a:rPr>
              <a:t>Registry &gt; Devices &gt; Device Manager</a:t>
            </a:r>
          </a:p>
          <a:p>
            <a:endParaRPr lang="en-US" dirty="0"/>
          </a:p>
        </p:txBody>
      </p:sp>
      <p:sp>
        <p:nvSpPr>
          <p:cNvPr id="14" name="TextBox 13"/>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4048" y="6621256"/>
            <a:ext cx="3356983" cy="2287807"/>
          </a:xfrm>
          <a:prstGeom prst="rect">
            <a:avLst/>
          </a:prstGeom>
        </p:spPr>
      </p:pic>
    </p:spTree>
    <p:extLst>
      <p:ext uri="{BB962C8B-B14F-4D97-AF65-F5344CB8AC3E}">
        <p14:creationId xmlns:p14="http://schemas.microsoft.com/office/powerpoint/2010/main" val="19347680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Device Performance Tab Reports</a:t>
            </a:r>
            <a:endParaRPr lang="en-US" dirty="0">
              <a:solidFill>
                <a:schemeClr val="tx1">
                  <a:lumMod val="50000"/>
                </a:schemeClr>
              </a:solidFill>
            </a:endParaRPr>
          </a:p>
        </p:txBody>
      </p:sp>
      <p:sp>
        <p:nvSpPr>
          <p:cNvPr id="5" name="Content Placeholder 4"/>
          <p:cNvSpPr>
            <a:spLocks noGrp="1"/>
          </p:cNvSpPr>
          <p:nvPr>
            <p:ph sz="quarter" idx="10"/>
          </p:nvPr>
        </p:nvSpPr>
        <p:spPr>
          <a:xfrm>
            <a:off x="777240" y="2295405"/>
            <a:ext cx="4069603" cy="6407573"/>
          </a:xfrm>
        </p:spPr>
        <p:txBody>
          <a:bodyPr>
            <a:normAutofit fontScale="77500" lnSpcReduction="20000"/>
          </a:bodyPr>
          <a:lstStyle/>
          <a:p>
            <a:pPr fontAlgn="base">
              <a:spcBef>
                <a:spcPct val="0"/>
              </a:spcBef>
              <a:spcAft>
                <a:spcPct val="0"/>
              </a:spcAft>
              <a:buSzPct val="100000"/>
              <a:buFont typeface="Arial" panose="020B0604020202020204" pitchFamily="34" charset="0"/>
              <a:buChar char="•"/>
            </a:pPr>
            <a:r>
              <a:rPr lang="en-US" dirty="0"/>
              <a:t>Select from the list of performance reports</a:t>
            </a:r>
          </a:p>
          <a:p>
            <a:pPr fontAlgn="base">
              <a:spcBef>
                <a:spcPct val="0"/>
              </a:spcBef>
              <a:spcAft>
                <a:spcPct val="0"/>
              </a:spcAft>
              <a:buSzPct val="100000"/>
              <a:buFont typeface="Arial" panose="020B0604020202020204" pitchFamily="34" charset="0"/>
              <a:buChar char="•"/>
            </a:pPr>
            <a:r>
              <a:rPr lang="en-US" dirty="0"/>
              <a:t>Select the type of data from the </a:t>
            </a:r>
            <a:r>
              <a:rPr lang="en-US" b="1" dirty="0"/>
              <a:t>[Options]</a:t>
            </a:r>
            <a:r>
              <a:rPr lang="en-US" dirty="0"/>
              <a:t> button</a:t>
            </a:r>
          </a:p>
          <a:p>
            <a:pPr fontAlgn="base">
              <a:spcBef>
                <a:spcPct val="0"/>
              </a:spcBef>
              <a:spcAft>
                <a:spcPct val="0"/>
              </a:spcAft>
              <a:buSzPct val="100000"/>
              <a:buFont typeface="Arial" panose="020B0604020202020204" pitchFamily="34" charset="0"/>
              <a:buChar char="•"/>
            </a:pPr>
            <a:r>
              <a:rPr lang="en-US" dirty="0"/>
              <a:t>Determine the date range by using graph time span controls</a:t>
            </a:r>
          </a:p>
          <a:p>
            <a:pPr fontAlgn="base">
              <a:spcBef>
                <a:spcPct val="0"/>
              </a:spcBef>
              <a:spcAft>
                <a:spcPct val="0"/>
              </a:spcAft>
              <a:buSzPct val="100000"/>
              <a:buFont typeface="Arial" panose="020B0604020202020204" pitchFamily="34" charset="0"/>
              <a:buChar char="•"/>
            </a:pPr>
            <a:r>
              <a:rPr lang="en-US" dirty="0"/>
              <a:t>Choose report output from the </a:t>
            </a:r>
            <a:r>
              <a:rPr lang="en-US" b="1" dirty="0"/>
              <a:t>[Reports]</a:t>
            </a:r>
            <a:r>
              <a:rPr lang="en-US" dirty="0"/>
              <a:t> button</a:t>
            </a:r>
          </a:p>
          <a:p>
            <a:endParaRPr lang="en-US" dirty="0"/>
          </a:p>
        </p:txBody>
      </p:sp>
      <p:sp>
        <p:nvSpPr>
          <p:cNvPr id="4" name="Text Placeholder 3"/>
          <p:cNvSpPr>
            <a:spLocks noGrp="1"/>
          </p:cNvSpPr>
          <p:nvPr>
            <p:ph type="body" sz="quarter" idx="11"/>
          </p:nvPr>
        </p:nvSpPr>
        <p:spPr>
          <a:xfrm>
            <a:off x="777240" y="1265078"/>
            <a:ext cx="14519275" cy="642620"/>
          </a:xfrm>
        </p:spPr>
        <p:txBody>
          <a:bodyPr>
            <a:normAutofit fontScale="85000" lnSpcReduction="20000"/>
          </a:bodyPr>
          <a:lstStyle/>
          <a:p>
            <a:r>
              <a:rPr lang="en-US" dirty="0" smtClean="0">
                <a:solidFill>
                  <a:schemeClr val="accent1"/>
                </a:solidFill>
              </a:rPr>
              <a:t>Device Reports &gt; Performance</a:t>
            </a:r>
            <a:endParaRPr lang="en-US" dirty="0">
              <a:solidFill>
                <a:schemeClr val="accent1"/>
              </a:solidFill>
            </a:endParaRPr>
          </a:p>
        </p:txBody>
      </p:sp>
      <p:sp>
        <p:nvSpPr>
          <p:cNvPr id="10" name="TextBox 9"/>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172" y="1907698"/>
            <a:ext cx="9925050" cy="72675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4069" y="3842516"/>
            <a:ext cx="1562100" cy="3067050"/>
          </a:xfrm>
          <a:prstGeom prst="rect">
            <a:avLst/>
          </a:prstGeom>
        </p:spPr>
      </p:pic>
    </p:spTree>
    <p:extLst>
      <p:ext uri="{BB962C8B-B14F-4D97-AF65-F5344CB8AC3E}">
        <p14:creationId xmlns:p14="http://schemas.microsoft.com/office/powerpoint/2010/main" val="22604434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buSzPct val="100000"/>
            </a:pPr>
            <a:r>
              <a:rPr lang="en-US" sz="3800" dirty="0"/>
              <a:t>Devices</a:t>
            </a:r>
          </a:p>
          <a:p>
            <a:pPr>
              <a:buSzPct val="100000"/>
            </a:pPr>
            <a:r>
              <a:rPr lang="en-US" sz="3800" dirty="0"/>
              <a:t>Device Interfaces</a:t>
            </a:r>
          </a:p>
          <a:p>
            <a:pPr>
              <a:buSzPct val="100000"/>
            </a:pPr>
            <a:r>
              <a:rPr lang="en-US" sz="3800" dirty="0"/>
              <a:t>System Processes</a:t>
            </a:r>
          </a:p>
          <a:p>
            <a:pPr>
              <a:buSzPct val="100000"/>
            </a:pPr>
            <a:r>
              <a:rPr lang="en-US" sz="3800" dirty="0"/>
              <a:t>Windows Services</a:t>
            </a:r>
          </a:p>
          <a:p>
            <a:pPr>
              <a:buSzPct val="100000"/>
            </a:pPr>
            <a:r>
              <a:rPr lang="en-US" sz="3800" dirty="0"/>
              <a:t>Hardware Components</a:t>
            </a:r>
          </a:p>
          <a:p>
            <a:pPr>
              <a:buSzPct val="100000"/>
            </a:pPr>
            <a:r>
              <a:rPr lang="en-US" sz="3800" dirty="0"/>
              <a:t>Installed Software</a:t>
            </a:r>
          </a:p>
        </p:txBody>
      </p:sp>
      <p:sp>
        <p:nvSpPr>
          <p:cNvPr id="2" name="Title 1"/>
          <p:cNvSpPr>
            <a:spLocks noGrp="1"/>
          </p:cNvSpPr>
          <p:nvPr>
            <p:ph type="title"/>
          </p:nvPr>
        </p:nvSpPr>
        <p:spPr/>
        <p:txBody>
          <a:bodyPr/>
          <a:lstStyle/>
          <a:p>
            <a:r>
              <a:rPr lang="en-US" dirty="0" smtClean="0">
                <a:solidFill>
                  <a:schemeClr val="tx1">
                    <a:lumMod val="50000"/>
                  </a:schemeClr>
                </a:solidFill>
              </a:rPr>
              <a:t>Pages with Embedded Reports</a:t>
            </a:r>
            <a:endParaRPr lang="en-US" dirty="0">
              <a:solidFill>
                <a:schemeClr val="tx1">
                  <a:lumMod val="50000"/>
                </a:schemeClr>
              </a:solidFill>
            </a:endParaRPr>
          </a:p>
        </p:txBody>
      </p:sp>
      <p:sp>
        <p:nvSpPr>
          <p:cNvPr id="6" name="Content Placeholder 5"/>
          <p:cNvSpPr>
            <a:spLocks noGrp="1"/>
          </p:cNvSpPr>
          <p:nvPr>
            <p:ph idx="4294967295"/>
          </p:nvPr>
        </p:nvSpPr>
        <p:spPr>
          <a:xfrm>
            <a:off x="8253549" y="1387024"/>
            <a:ext cx="6995160" cy="6470438"/>
          </a:xfrm>
        </p:spPr>
        <p:txBody>
          <a:bodyPr/>
          <a:lstStyle/>
          <a:p>
            <a:pPr>
              <a:buSzPct val="100000"/>
            </a:pPr>
            <a:r>
              <a:rPr lang="en-US" sz="3800" dirty="0">
                <a:solidFill>
                  <a:schemeClr val="tx1">
                    <a:lumMod val="50000"/>
                  </a:schemeClr>
                </a:solidFill>
              </a:rPr>
              <a:t>Organizations</a:t>
            </a:r>
          </a:p>
          <a:p>
            <a:pPr>
              <a:buSzPct val="100000"/>
            </a:pPr>
            <a:r>
              <a:rPr lang="en-US" sz="3800" dirty="0">
                <a:solidFill>
                  <a:schemeClr val="tx1">
                    <a:lumMod val="50000"/>
                  </a:schemeClr>
                </a:solidFill>
              </a:rPr>
              <a:t>User Accounts</a:t>
            </a:r>
          </a:p>
          <a:p>
            <a:pPr>
              <a:buSzPct val="100000"/>
            </a:pPr>
            <a:r>
              <a:rPr lang="en-US" sz="3800" dirty="0">
                <a:solidFill>
                  <a:schemeClr val="tx1">
                    <a:lumMod val="50000"/>
                  </a:schemeClr>
                </a:solidFill>
              </a:rPr>
              <a:t>Access Keys</a:t>
            </a:r>
          </a:p>
          <a:p>
            <a:pPr>
              <a:buSzPct val="100000"/>
            </a:pPr>
            <a:r>
              <a:rPr lang="en-US" sz="3800" dirty="0">
                <a:solidFill>
                  <a:schemeClr val="tx1">
                    <a:lumMod val="50000"/>
                  </a:schemeClr>
                </a:solidFill>
              </a:rPr>
              <a:t>Tickets</a:t>
            </a:r>
          </a:p>
          <a:p>
            <a:pPr>
              <a:buSzPct val="100000"/>
            </a:pPr>
            <a:r>
              <a:rPr lang="en-US" sz="3800" dirty="0">
                <a:solidFill>
                  <a:schemeClr val="tx1">
                    <a:lumMod val="50000"/>
                  </a:schemeClr>
                </a:solidFill>
              </a:rPr>
              <a:t>Asset Records</a:t>
            </a:r>
          </a:p>
          <a:p>
            <a:pPr>
              <a:buSzPct val="100000"/>
            </a:pPr>
            <a:r>
              <a:rPr lang="en-US" sz="3800" dirty="0">
                <a:solidFill>
                  <a:schemeClr val="tx1">
                    <a:lumMod val="50000"/>
                  </a:schemeClr>
                </a:solidFill>
              </a:rPr>
              <a:t>Product Subscribers</a:t>
            </a:r>
          </a:p>
          <a:p>
            <a:pPr>
              <a:buSzPct val="100000"/>
            </a:pPr>
            <a:r>
              <a:rPr lang="en-US" sz="3800" dirty="0">
                <a:solidFill>
                  <a:schemeClr val="tx1">
                    <a:lumMod val="50000"/>
                  </a:schemeClr>
                </a:solidFill>
              </a:rPr>
              <a:t>Vendors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386" y="6345730"/>
            <a:ext cx="2231379" cy="1925111"/>
          </a:xfrm>
          <a:prstGeom prst="rect">
            <a:avLst/>
          </a:prstGeom>
        </p:spPr>
      </p:pic>
      <p:sp>
        <p:nvSpPr>
          <p:cNvPr id="8" name="TextBox 7"/>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3598084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138" y="2356902"/>
            <a:ext cx="13638377" cy="634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solidFill>
                  <a:schemeClr val="tx1">
                    <a:lumMod val="50000"/>
                  </a:schemeClr>
                </a:solidFill>
              </a:rPr>
              <a:t>Create Quick Reports</a:t>
            </a:r>
            <a:endParaRPr lang="en-US" dirty="0">
              <a:solidFill>
                <a:schemeClr val="tx1">
                  <a:lumMod val="50000"/>
                </a:schemeClr>
              </a:solidFill>
            </a:endParaRPr>
          </a:p>
        </p:txBody>
      </p:sp>
      <p:sp>
        <p:nvSpPr>
          <p:cNvPr id="3" name="Text Placeholder 2"/>
          <p:cNvSpPr>
            <a:spLocks noGrp="1"/>
          </p:cNvSpPr>
          <p:nvPr>
            <p:ph type="body" sz="quarter" idx="11"/>
          </p:nvPr>
        </p:nvSpPr>
        <p:spPr>
          <a:xfrm>
            <a:off x="777240" y="1399662"/>
            <a:ext cx="14519275" cy="642620"/>
          </a:xfrm>
        </p:spPr>
        <p:txBody>
          <a:bodyPr>
            <a:normAutofit fontScale="85000" lnSpcReduction="20000"/>
          </a:bodyPr>
          <a:lstStyle/>
          <a:p>
            <a:r>
              <a:rPr lang="en-US" dirty="0" smtClean="0">
                <a:solidFill>
                  <a:schemeClr val="accent1"/>
                </a:solidFill>
              </a:rPr>
              <a:t>Reports &gt; Create Report &gt; Quick Reports</a:t>
            </a:r>
            <a:endParaRPr lang="en-US" dirty="0">
              <a:solidFill>
                <a:schemeClr val="accent1"/>
              </a:solidFill>
            </a:endParaRPr>
          </a:p>
        </p:txBody>
      </p:sp>
      <p:sp>
        <p:nvSpPr>
          <p:cNvPr id="7" name="TextBox 6"/>
          <p:cNvSpPr txBox="1"/>
          <p:nvPr/>
        </p:nvSpPr>
        <p:spPr>
          <a:xfrm>
            <a:off x="8477326" y="3870418"/>
            <a:ext cx="5246501" cy="1932837"/>
          </a:xfrm>
          <a:prstGeom prst="rect">
            <a:avLst/>
          </a:prstGeom>
          <a:noFill/>
        </p:spPr>
        <p:txBody>
          <a:bodyPr wrap="none" lIns="146304" tIns="73152" rIns="146304" bIns="73152" rtlCol="0">
            <a:spAutoFit/>
          </a:bodyPr>
          <a:lstStyle/>
          <a:p>
            <a:pPr marL="548640" indent="-548640" fontAlgn="base">
              <a:spcBef>
                <a:spcPct val="0"/>
              </a:spcBef>
              <a:spcAft>
                <a:spcPct val="0"/>
              </a:spcAft>
              <a:buClr>
                <a:schemeClr val="accent1"/>
              </a:buClr>
              <a:buSzPct val="100000"/>
              <a:buFont typeface="+mj-lt"/>
              <a:buAutoNum type="arabicPeriod"/>
            </a:pPr>
            <a:r>
              <a:rPr lang="en-US" dirty="0">
                <a:solidFill>
                  <a:schemeClr val="tx1">
                    <a:lumMod val="50000"/>
                  </a:schemeClr>
                </a:solidFill>
                <a:latin typeface="Futura Lt BT" panose="020B0402020204020303"/>
              </a:rPr>
              <a:t>Select report from </a:t>
            </a:r>
            <a:r>
              <a:rPr lang="en-US" dirty="0" err="1" smtClean="0">
                <a:solidFill>
                  <a:schemeClr val="tx1">
                    <a:lumMod val="50000"/>
                  </a:schemeClr>
                </a:solidFill>
                <a:latin typeface="Futura Lt BT" panose="020B0402020204020303"/>
              </a:rPr>
              <a:t>Nav</a:t>
            </a:r>
            <a:r>
              <a:rPr lang="en-US" dirty="0" smtClean="0">
                <a:solidFill>
                  <a:schemeClr val="tx1">
                    <a:lumMod val="50000"/>
                  </a:schemeClr>
                </a:solidFill>
                <a:latin typeface="Futura Lt BT" panose="020B0402020204020303"/>
              </a:rPr>
              <a:t> Bar</a:t>
            </a:r>
            <a:endParaRPr lang="en-US" dirty="0">
              <a:solidFill>
                <a:schemeClr val="tx1">
                  <a:lumMod val="50000"/>
                </a:schemeClr>
              </a:solidFill>
              <a:latin typeface="Futura Lt BT" panose="020B0402020204020303"/>
            </a:endParaRPr>
          </a:p>
          <a:p>
            <a:pPr marL="548640" indent="-548640" fontAlgn="base">
              <a:spcBef>
                <a:spcPct val="0"/>
              </a:spcBef>
              <a:spcAft>
                <a:spcPct val="0"/>
              </a:spcAft>
              <a:buClr>
                <a:schemeClr val="accent1"/>
              </a:buClr>
              <a:buSzPct val="100000"/>
              <a:buFont typeface="+mj-lt"/>
              <a:buAutoNum type="arabicPeriod"/>
            </a:pPr>
            <a:r>
              <a:rPr lang="en-US" dirty="0">
                <a:solidFill>
                  <a:schemeClr val="tx1">
                    <a:lumMod val="50000"/>
                  </a:schemeClr>
                </a:solidFill>
                <a:latin typeface="Futura Lt BT" panose="020B0402020204020303"/>
              </a:rPr>
              <a:t>Configure selectors</a:t>
            </a:r>
          </a:p>
          <a:p>
            <a:pPr marL="548640" indent="-548640" fontAlgn="base">
              <a:spcBef>
                <a:spcPct val="0"/>
              </a:spcBef>
              <a:spcAft>
                <a:spcPct val="0"/>
              </a:spcAft>
              <a:buClr>
                <a:schemeClr val="accent1"/>
              </a:buClr>
              <a:buSzPct val="100000"/>
              <a:buFont typeface="+mj-lt"/>
              <a:buAutoNum type="arabicPeriod"/>
            </a:pPr>
            <a:r>
              <a:rPr lang="en-US" dirty="0">
                <a:solidFill>
                  <a:schemeClr val="tx1">
                    <a:lumMod val="50000"/>
                  </a:schemeClr>
                </a:solidFill>
                <a:latin typeface="Futura Lt BT" panose="020B0402020204020303"/>
              </a:rPr>
              <a:t>Select output format</a:t>
            </a:r>
          </a:p>
          <a:p>
            <a:pPr marL="548640" indent="-548640" fontAlgn="base">
              <a:spcBef>
                <a:spcPct val="0"/>
              </a:spcBef>
              <a:spcAft>
                <a:spcPct val="0"/>
              </a:spcAft>
              <a:buClr>
                <a:schemeClr val="accent1"/>
              </a:buClr>
              <a:buSzPct val="100000"/>
              <a:buFont typeface="+mj-lt"/>
              <a:buAutoNum type="arabicPeriod"/>
            </a:pPr>
            <a:r>
              <a:rPr lang="en-US" dirty="0">
                <a:solidFill>
                  <a:schemeClr val="tx1">
                    <a:lumMod val="50000"/>
                  </a:schemeClr>
                </a:solidFill>
                <a:latin typeface="Futura Lt BT" panose="020B0402020204020303"/>
              </a:rPr>
              <a:t>Click </a:t>
            </a:r>
            <a:r>
              <a:rPr lang="en-US" b="1" dirty="0">
                <a:solidFill>
                  <a:schemeClr val="tx1">
                    <a:lumMod val="50000"/>
                  </a:schemeClr>
                </a:solidFill>
                <a:latin typeface="Futura Lt BT" panose="020B0402020204020303"/>
              </a:rPr>
              <a:t>[Generate]</a:t>
            </a:r>
          </a:p>
        </p:txBody>
      </p:sp>
      <p:cxnSp>
        <p:nvCxnSpPr>
          <p:cNvPr id="14" name="Straight Arrow Connector 13"/>
          <p:cNvCxnSpPr/>
          <p:nvPr/>
        </p:nvCxnSpPr>
        <p:spPr>
          <a:xfrm flipH="1">
            <a:off x="4392025" y="5181600"/>
            <a:ext cx="3974339" cy="3163147"/>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635778" y="5803255"/>
            <a:ext cx="2955811" cy="2541492"/>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3894348" y="4590506"/>
            <a:ext cx="4515392" cy="21287"/>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sp>
        <p:nvSpPr>
          <p:cNvPr id="8" name="Rectangle 7"/>
          <p:cNvSpPr/>
          <p:nvPr/>
        </p:nvSpPr>
        <p:spPr>
          <a:xfrm>
            <a:off x="1658138" y="2356902"/>
            <a:ext cx="5009362" cy="2529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 y="2609850"/>
            <a:ext cx="1647825" cy="5734897"/>
          </a:xfrm>
          <a:prstGeom prst="rect">
            <a:avLst/>
          </a:prstGeom>
        </p:spPr>
      </p:pic>
    </p:spTree>
    <p:extLst>
      <p:ext uri="{BB962C8B-B14F-4D97-AF65-F5344CB8AC3E}">
        <p14:creationId xmlns:p14="http://schemas.microsoft.com/office/powerpoint/2010/main" val="2100567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3800" dirty="0"/>
              <a:t>Device Availability</a:t>
            </a:r>
          </a:p>
          <a:p>
            <a:r>
              <a:rPr lang="en-US" sz="3800" dirty="0"/>
              <a:t>Device Outage History</a:t>
            </a:r>
          </a:p>
          <a:p>
            <a:r>
              <a:rPr lang="en-US" sz="3800" dirty="0"/>
              <a:t>Device Threshold</a:t>
            </a:r>
          </a:p>
          <a:p>
            <a:r>
              <a:rPr lang="en-US" sz="3800" dirty="0"/>
              <a:t>Device top utilization</a:t>
            </a:r>
          </a:p>
          <a:p>
            <a:r>
              <a:rPr lang="en-US" sz="3800" dirty="0"/>
              <a:t>Device up-time</a:t>
            </a:r>
          </a:p>
          <a:p>
            <a:r>
              <a:rPr lang="en-US" sz="3800" dirty="0"/>
              <a:t>Device utilization</a:t>
            </a:r>
          </a:p>
          <a:p>
            <a:r>
              <a:rPr lang="en-US" sz="3800" dirty="0"/>
              <a:t>Device Utilization by Group</a:t>
            </a:r>
          </a:p>
        </p:txBody>
      </p:sp>
      <p:sp>
        <p:nvSpPr>
          <p:cNvPr id="2" name="Title 1"/>
          <p:cNvSpPr>
            <a:spLocks noGrp="1"/>
          </p:cNvSpPr>
          <p:nvPr>
            <p:ph type="title"/>
          </p:nvPr>
        </p:nvSpPr>
        <p:spPr/>
        <p:txBody>
          <a:bodyPr/>
          <a:lstStyle/>
          <a:p>
            <a:r>
              <a:rPr lang="en-US" dirty="0" smtClean="0">
                <a:solidFill>
                  <a:schemeClr val="tx1">
                    <a:lumMod val="50000"/>
                  </a:schemeClr>
                </a:solidFill>
              </a:rPr>
              <a:t>Partial list of Device Centric Reports</a:t>
            </a:r>
            <a:endParaRPr lang="en-US" dirty="0">
              <a:solidFill>
                <a:schemeClr val="tx1">
                  <a:lumMod val="50000"/>
                </a:schemeClr>
              </a:solidFill>
            </a:endParaRPr>
          </a:p>
        </p:txBody>
      </p:sp>
      <p:sp>
        <p:nvSpPr>
          <p:cNvPr id="5" name="Content Placeholder 4"/>
          <p:cNvSpPr>
            <a:spLocks noGrp="1"/>
          </p:cNvSpPr>
          <p:nvPr>
            <p:ph idx="4294967295"/>
          </p:nvPr>
        </p:nvSpPr>
        <p:spPr>
          <a:xfrm>
            <a:off x="8249947" y="1387025"/>
            <a:ext cx="6995160" cy="6470439"/>
          </a:xfrm>
        </p:spPr>
        <p:txBody>
          <a:bodyPr/>
          <a:lstStyle/>
          <a:p>
            <a:r>
              <a:rPr lang="en-US" sz="3800" dirty="0">
                <a:solidFill>
                  <a:schemeClr val="tx1">
                    <a:lumMod val="50000"/>
                  </a:schemeClr>
                </a:solidFill>
              </a:rPr>
              <a:t>Interface ports</a:t>
            </a:r>
          </a:p>
          <a:p>
            <a:r>
              <a:rPr lang="en-US" sz="3800" dirty="0">
                <a:solidFill>
                  <a:schemeClr val="tx1">
                    <a:lumMod val="50000"/>
                  </a:schemeClr>
                </a:solidFill>
              </a:rPr>
              <a:t>Interface Usage</a:t>
            </a:r>
          </a:p>
          <a:p>
            <a:r>
              <a:rPr lang="en-US" sz="3800" dirty="0">
                <a:solidFill>
                  <a:schemeClr val="tx1">
                    <a:lumMod val="50000"/>
                  </a:schemeClr>
                </a:solidFill>
              </a:rPr>
              <a:t>Performance Multi Device</a:t>
            </a:r>
          </a:p>
          <a:p>
            <a:r>
              <a:rPr lang="en-US" sz="3800" dirty="0">
                <a:solidFill>
                  <a:schemeClr val="tx1">
                    <a:lumMod val="50000"/>
                  </a:schemeClr>
                </a:solidFill>
              </a:rPr>
              <a:t>File System</a:t>
            </a:r>
          </a:p>
          <a:p>
            <a:r>
              <a:rPr lang="en-US" sz="3800" dirty="0">
                <a:solidFill>
                  <a:schemeClr val="tx1">
                    <a:lumMod val="50000"/>
                  </a:schemeClr>
                </a:solidFill>
              </a:rPr>
              <a:t>File System Thresholds</a:t>
            </a:r>
          </a:p>
          <a:p>
            <a:r>
              <a:rPr lang="en-US" sz="3800" dirty="0">
                <a:solidFill>
                  <a:schemeClr val="tx1">
                    <a:lumMod val="50000"/>
                  </a:schemeClr>
                </a:solidFill>
              </a:rPr>
              <a:t>Many Others…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1016" y="6413282"/>
            <a:ext cx="4415243" cy="2413152"/>
          </a:xfrm>
          <a:prstGeom prst="rect">
            <a:avLst/>
          </a:prstGeom>
        </p:spPr>
      </p:pic>
      <p:sp>
        <p:nvSpPr>
          <p:cNvPr id="8" name="TextBox 7"/>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016" y="6270898"/>
            <a:ext cx="2400300" cy="638175"/>
          </a:xfrm>
          <a:prstGeom prst="rect">
            <a:avLst/>
          </a:prstGeom>
        </p:spPr>
      </p:pic>
    </p:spTree>
    <p:extLst>
      <p:ext uri="{BB962C8B-B14F-4D97-AF65-F5344CB8AC3E}">
        <p14:creationId xmlns:p14="http://schemas.microsoft.com/office/powerpoint/2010/main" val="3588256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tx1">
                    <a:lumMod val="50000"/>
                  </a:schemeClr>
                </a:solidFill>
              </a:rPr>
              <a:t>Scheduling a Report</a:t>
            </a:r>
            <a:endParaRPr lang="en-US" dirty="0">
              <a:solidFill>
                <a:schemeClr val="tx1">
                  <a:lumMod val="50000"/>
                </a:schemeClr>
              </a:solidFill>
            </a:endParaRPr>
          </a:p>
        </p:txBody>
      </p:sp>
      <p:sp>
        <p:nvSpPr>
          <p:cNvPr id="7" name="Content Placeholder 6"/>
          <p:cNvSpPr>
            <a:spLocks noGrp="1"/>
          </p:cNvSpPr>
          <p:nvPr>
            <p:ph sz="quarter" idx="10"/>
          </p:nvPr>
        </p:nvSpPr>
        <p:spPr/>
        <p:txBody>
          <a:bodyPr>
            <a:normAutofit lnSpcReduction="10000"/>
          </a:bodyPr>
          <a:lstStyle/>
          <a:p>
            <a:pPr marL="0" indent="0">
              <a:buNone/>
            </a:pPr>
            <a:r>
              <a:rPr lang="en-US" sz="3800" dirty="0"/>
              <a:t>Scheduling a report is a 2 step process:</a:t>
            </a:r>
          </a:p>
          <a:p>
            <a:r>
              <a:rPr lang="en-US" sz="3800" dirty="0"/>
              <a:t>Create the Report Job</a:t>
            </a:r>
          </a:p>
          <a:p>
            <a:pPr lvl="1">
              <a:buSzPct val="100000"/>
            </a:pPr>
            <a:r>
              <a:rPr lang="en-US" dirty="0"/>
              <a:t>Choose Report</a:t>
            </a:r>
          </a:p>
          <a:p>
            <a:pPr lvl="1">
              <a:buSzPct val="100000"/>
            </a:pPr>
            <a:r>
              <a:rPr lang="en-US" dirty="0"/>
              <a:t>Configure Report Options</a:t>
            </a:r>
          </a:p>
          <a:p>
            <a:pPr lvl="1">
              <a:buSzPct val="100000"/>
            </a:pPr>
            <a:r>
              <a:rPr lang="en-US" dirty="0"/>
              <a:t>Add Job Recipients</a:t>
            </a:r>
          </a:p>
          <a:p>
            <a:r>
              <a:rPr lang="en-US" sz="3800" dirty="0"/>
              <a:t>Schedule the Report Instance</a:t>
            </a:r>
          </a:p>
          <a:p>
            <a:pPr lvl="1">
              <a:buSzPct val="100000"/>
            </a:pPr>
            <a:r>
              <a:rPr lang="en-US" dirty="0"/>
              <a:t>Report Job</a:t>
            </a:r>
          </a:p>
          <a:p>
            <a:pPr lvl="1">
              <a:buSzPct val="100000"/>
            </a:pPr>
            <a:r>
              <a:rPr lang="en-US" dirty="0"/>
              <a:t>Date and Time of Report run and any Recurrence</a:t>
            </a:r>
          </a:p>
          <a:p>
            <a:pPr marL="0" indent="0">
              <a:buNone/>
            </a:pPr>
            <a:endParaRPr lang="en-US" sz="3800" dirty="0"/>
          </a:p>
          <a:p>
            <a:pPr marL="0" indent="0">
              <a:buNone/>
            </a:pPr>
            <a:r>
              <a:rPr lang="en-US" sz="3800" dirty="0"/>
              <a:t>NOTE: only reports from Quick Reports can be scheduled</a:t>
            </a:r>
          </a:p>
        </p:txBody>
      </p:sp>
      <p:sp>
        <p:nvSpPr>
          <p:cNvPr id="2" name="Text Placeholder 1"/>
          <p:cNvSpPr>
            <a:spLocks noGrp="1"/>
          </p:cNvSpPr>
          <p:nvPr>
            <p:ph type="body" sz="quarter" idx="11"/>
          </p:nvPr>
        </p:nvSpPr>
        <p:spPr/>
        <p:txBody>
          <a:bodyPr>
            <a:normAutofit fontScale="85000" lnSpcReduction="20000"/>
          </a:bodyPr>
          <a:lstStyle/>
          <a:p>
            <a:r>
              <a:rPr lang="en-US" dirty="0" smtClean="0">
                <a:solidFill>
                  <a:schemeClr val="accent1"/>
                </a:solidFill>
              </a:rPr>
              <a:t>Reports &gt; Create Report &gt; Report Jobs and Scheduler</a:t>
            </a:r>
            <a:endParaRPr lang="en-US"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0673" y="2878735"/>
            <a:ext cx="3303270" cy="2849880"/>
          </a:xfrm>
          <a:prstGeom prst="rect">
            <a:avLst/>
          </a:prstGeom>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3511447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122" y="2939082"/>
            <a:ext cx="7886700" cy="6467475"/>
          </a:xfrm>
          <a:prstGeom prst="rect">
            <a:avLst/>
          </a:prstGeom>
        </p:spPr>
      </p:pic>
      <p:sp>
        <p:nvSpPr>
          <p:cNvPr id="320519" name="Rectangle 7"/>
          <p:cNvSpPr>
            <a:spLocks noChangeArrowheads="1"/>
          </p:cNvSpPr>
          <p:nvPr/>
        </p:nvSpPr>
        <p:spPr bwMode="auto">
          <a:xfrm>
            <a:off x="777240" y="1401054"/>
            <a:ext cx="13912055" cy="1664235"/>
          </a:xfrm>
          <a:prstGeom prst="rect">
            <a:avLst/>
          </a:prstGeom>
          <a:noFill/>
          <a:ln w="9525">
            <a:noFill/>
            <a:miter lim="800000"/>
            <a:headEnd/>
            <a:tailEnd/>
          </a:ln>
          <a:effectLst/>
        </p:spPr>
        <p:txBody>
          <a:bodyPr lIns="146304" tIns="73152" rIns="146304" bIns="73152"/>
          <a:lstStyle/>
          <a:p>
            <a:pPr fontAlgn="base">
              <a:spcBef>
                <a:spcPct val="0"/>
              </a:spcBef>
              <a:spcAft>
                <a:spcPct val="0"/>
              </a:spcAft>
              <a:buClr>
                <a:srgbClr val="D72B31"/>
              </a:buClr>
              <a:buSzPct val="70000"/>
            </a:pPr>
            <a:endParaRPr lang="en-US" sz="3800" dirty="0">
              <a:solidFill>
                <a:srgbClr val="4D4D4D"/>
              </a:solidFill>
            </a:endParaRPr>
          </a:p>
          <a:p>
            <a:pPr fontAlgn="base">
              <a:spcBef>
                <a:spcPct val="0"/>
              </a:spcBef>
              <a:spcAft>
                <a:spcPct val="0"/>
              </a:spcAft>
              <a:buClr>
                <a:srgbClr val="D72B31"/>
              </a:buClr>
              <a:buSzPct val="70000"/>
            </a:pPr>
            <a:r>
              <a:rPr lang="en-US" sz="3200" dirty="0">
                <a:solidFill>
                  <a:schemeClr val="tx1">
                    <a:lumMod val="50000"/>
                  </a:schemeClr>
                </a:solidFill>
                <a:latin typeface="Futura Lt BT"/>
              </a:rPr>
              <a:t>Select the </a:t>
            </a:r>
            <a:r>
              <a:rPr lang="en-US" sz="3200" b="1" dirty="0">
                <a:solidFill>
                  <a:schemeClr val="tx1">
                    <a:lumMod val="50000"/>
                  </a:schemeClr>
                </a:solidFill>
                <a:latin typeface="Futura Lt BT"/>
              </a:rPr>
              <a:t>[Create] </a:t>
            </a:r>
            <a:r>
              <a:rPr lang="en-US" sz="3200" dirty="0">
                <a:solidFill>
                  <a:schemeClr val="tx1">
                    <a:lumMod val="50000"/>
                  </a:schemeClr>
                </a:solidFill>
                <a:latin typeface="Futura Lt BT"/>
              </a:rPr>
              <a:t>button in the upper right of the page. The Report Jobs Editor page appears.</a:t>
            </a:r>
          </a:p>
          <a:p>
            <a:pPr fontAlgn="base">
              <a:spcBef>
                <a:spcPct val="0"/>
              </a:spcBef>
              <a:spcAft>
                <a:spcPct val="0"/>
              </a:spcAft>
              <a:buClr>
                <a:srgbClr val="D72B31"/>
              </a:buClr>
              <a:buSzPct val="70000"/>
            </a:pPr>
            <a:endParaRPr lang="en-US" sz="3800" dirty="0">
              <a:solidFill>
                <a:srgbClr val="4D4D4D"/>
              </a:solidFill>
            </a:endParaRPr>
          </a:p>
          <a:p>
            <a:pPr fontAlgn="base">
              <a:spcBef>
                <a:spcPct val="0"/>
              </a:spcBef>
              <a:spcAft>
                <a:spcPct val="0"/>
              </a:spcAft>
              <a:buClr>
                <a:srgbClr val="D72B31"/>
              </a:buClr>
              <a:buSzPct val="70000"/>
            </a:pPr>
            <a:endParaRPr lang="en-US" sz="3800" dirty="0">
              <a:solidFill>
                <a:srgbClr val="4D4D4D"/>
              </a:solidFill>
            </a:endParaRPr>
          </a:p>
          <a:p>
            <a:pPr fontAlgn="base">
              <a:spcBef>
                <a:spcPct val="0"/>
              </a:spcBef>
              <a:spcAft>
                <a:spcPct val="0"/>
              </a:spcAft>
            </a:pPr>
            <a:endParaRPr lang="en-US" sz="3200" dirty="0">
              <a:solidFill>
                <a:srgbClr val="4D4D4D"/>
              </a:solidFill>
            </a:endParaRPr>
          </a:p>
        </p:txBody>
      </p:sp>
      <p:sp>
        <p:nvSpPr>
          <p:cNvPr id="3" name="TextBox 2"/>
          <p:cNvSpPr txBox="1"/>
          <p:nvPr/>
        </p:nvSpPr>
        <p:spPr>
          <a:xfrm>
            <a:off x="583221" y="4200383"/>
            <a:ext cx="3574765" cy="547842"/>
          </a:xfrm>
          <a:prstGeom prst="rect">
            <a:avLst/>
          </a:prstGeom>
          <a:noFill/>
        </p:spPr>
        <p:txBody>
          <a:bodyPr wrap="square" lIns="146304" tIns="73152" rIns="146304" bIns="73152" rtlCol="0">
            <a:spAutoFit/>
          </a:bodyPr>
          <a:lstStyle/>
          <a:p>
            <a:pPr fontAlgn="base">
              <a:spcBef>
                <a:spcPct val="0"/>
              </a:spcBef>
              <a:spcAft>
                <a:spcPct val="0"/>
              </a:spcAft>
            </a:pPr>
            <a:r>
              <a:rPr lang="en-US" sz="2600" dirty="0">
                <a:solidFill>
                  <a:schemeClr val="tx1">
                    <a:lumMod val="50000"/>
                  </a:schemeClr>
                </a:solidFill>
                <a:latin typeface="Futura Lt BT"/>
              </a:rPr>
              <a:t>List of Quick Reports</a:t>
            </a:r>
          </a:p>
        </p:txBody>
      </p:sp>
      <p:sp>
        <p:nvSpPr>
          <p:cNvPr id="8" name="TextBox 7"/>
          <p:cNvSpPr txBox="1"/>
          <p:nvPr/>
        </p:nvSpPr>
        <p:spPr>
          <a:xfrm>
            <a:off x="13743844" y="4143881"/>
            <a:ext cx="1518557" cy="547842"/>
          </a:xfrm>
          <a:prstGeom prst="rect">
            <a:avLst/>
          </a:prstGeom>
          <a:noFill/>
        </p:spPr>
        <p:txBody>
          <a:bodyPr wrap="none" lIns="146304" tIns="73152" rIns="146304" bIns="73152" rtlCol="0">
            <a:spAutoFit/>
          </a:bodyPr>
          <a:lstStyle/>
          <a:p>
            <a:pPr fontAlgn="base">
              <a:spcBef>
                <a:spcPct val="0"/>
              </a:spcBef>
              <a:spcAft>
                <a:spcPct val="0"/>
              </a:spcAft>
            </a:pPr>
            <a:r>
              <a:rPr lang="en-US" sz="2600" dirty="0">
                <a:solidFill>
                  <a:schemeClr val="tx1">
                    <a:lumMod val="50000"/>
                  </a:schemeClr>
                </a:solidFill>
                <a:latin typeface="Futura Lt BT"/>
              </a:rPr>
              <a:t>Formats</a:t>
            </a:r>
          </a:p>
        </p:txBody>
      </p:sp>
      <p:sp>
        <p:nvSpPr>
          <p:cNvPr id="9" name="TextBox 8"/>
          <p:cNvSpPr txBox="1"/>
          <p:nvPr/>
        </p:nvSpPr>
        <p:spPr>
          <a:xfrm>
            <a:off x="13705070" y="3340514"/>
            <a:ext cx="1295739" cy="547842"/>
          </a:xfrm>
          <a:prstGeom prst="rect">
            <a:avLst/>
          </a:prstGeom>
          <a:noFill/>
        </p:spPr>
        <p:txBody>
          <a:bodyPr wrap="none" lIns="146304" tIns="73152" rIns="146304" bIns="73152" rtlCol="0">
            <a:spAutoFit/>
          </a:bodyPr>
          <a:lstStyle/>
          <a:p>
            <a:pPr fontAlgn="base">
              <a:spcBef>
                <a:spcPct val="0"/>
              </a:spcBef>
              <a:spcAft>
                <a:spcPct val="0"/>
              </a:spcAft>
            </a:pPr>
            <a:r>
              <a:rPr lang="en-US" sz="2600" dirty="0">
                <a:solidFill>
                  <a:schemeClr val="tx1">
                    <a:lumMod val="50000"/>
                  </a:schemeClr>
                </a:solidFill>
                <a:latin typeface="Futura Lt BT"/>
              </a:rPr>
              <a:t>Emails</a:t>
            </a:r>
          </a:p>
        </p:txBody>
      </p:sp>
      <p:sp>
        <p:nvSpPr>
          <p:cNvPr id="4" name="Rectangle 3"/>
          <p:cNvSpPr/>
          <p:nvPr/>
        </p:nvSpPr>
        <p:spPr>
          <a:xfrm>
            <a:off x="5013434" y="4243978"/>
            <a:ext cx="2488433" cy="44774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7" name="Rectangle 6"/>
          <p:cNvSpPr/>
          <p:nvPr/>
        </p:nvSpPr>
        <p:spPr>
          <a:xfrm>
            <a:off x="7548739" y="3253897"/>
            <a:ext cx="5053113" cy="8695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11" name="Rectangle 10"/>
          <p:cNvSpPr/>
          <p:nvPr/>
        </p:nvSpPr>
        <p:spPr>
          <a:xfrm>
            <a:off x="10172783" y="4154239"/>
            <a:ext cx="2429069" cy="6401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14" name="TextBox 13"/>
          <p:cNvSpPr txBox="1"/>
          <p:nvPr/>
        </p:nvSpPr>
        <p:spPr>
          <a:xfrm>
            <a:off x="9689454" y="8200067"/>
            <a:ext cx="2541273" cy="547842"/>
          </a:xfrm>
          <a:prstGeom prst="rect">
            <a:avLst/>
          </a:prstGeom>
          <a:noFill/>
        </p:spPr>
        <p:txBody>
          <a:bodyPr wrap="none" lIns="146304" tIns="73152" rIns="146304" bIns="73152" rtlCol="0">
            <a:spAutoFit/>
          </a:bodyPr>
          <a:lstStyle/>
          <a:p>
            <a:pPr fontAlgn="base">
              <a:spcBef>
                <a:spcPct val="0"/>
              </a:spcBef>
              <a:spcAft>
                <a:spcPct val="0"/>
              </a:spcAft>
            </a:pPr>
            <a:r>
              <a:rPr lang="en-US" sz="2600" dirty="0">
                <a:solidFill>
                  <a:schemeClr val="tx1">
                    <a:lumMod val="50000"/>
                  </a:schemeClr>
                </a:solidFill>
                <a:latin typeface="Futura Lt BT" panose="020B0402020204020303"/>
              </a:rPr>
              <a:t>Report Options</a:t>
            </a:r>
          </a:p>
        </p:txBody>
      </p:sp>
      <p:cxnSp>
        <p:nvCxnSpPr>
          <p:cNvPr id="6" name="Straight Connector 5"/>
          <p:cNvCxnSpPr>
            <a:stCxn id="8" idx="1"/>
          </p:cNvCxnSpPr>
          <p:nvPr/>
        </p:nvCxnSpPr>
        <p:spPr>
          <a:xfrm flipH="1">
            <a:off x="12601852" y="4417802"/>
            <a:ext cx="1141992"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7" idx="3"/>
          </p:cNvCxnSpPr>
          <p:nvPr/>
        </p:nvCxnSpPr>
        <p:spPr>
          <a:xfrm flipH="1">
            <a:off x="12601852" y="3674169"/>
            <a:ext cx="1103218" cy="145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itle 12"/>
          <p:cNvSpPr>
            <a:spLocks noGrp="1"/>
          </p:cNvSpPr>
          <p:nvPr>
            <p:ph type="title"/>
          </p:nvPr>
        </p:nvSpPr>
        <p:spPr/>
        <p:txBody>
          <a:bodyPr/>
          <a:lstStyle/>
          <a:p>
            <a:r>
              <a:rPr lang="en-US" dirty="0" smtClean="0">
                <a:solidFill>
                  <a:schemeClr val="tx1">
                    <a:lumMod val="50000"/>
                  </a:schemeClr>
                </a:solidFill>
              </a:rPr>
              <a:t>Creating a Report Job</a:t>
            </a:r>
            <a:endParaRPr lang="en-US" dirty="0">
              <a:solidFill>
                <a:schemeClr val="tx1">
                  <a:lumMod val="50000"/>
                </a:schemeClr>
              </a:solidFill>
            </a:endParaRPr>
          </a:p>
        </p:txBody>
      </p:sp>
      <p:sp>
        <p:nvSpPr>
          <p:cNvPr id="5" name="Text Placeholder 4"/>
          <p:cNvSpPr>
            <a:spLocks noGrp="1"/>
          </p:cNvSpPr>
          <p:nvPr>
            <p:ph type="body" sz="quarter" idx="11"/>
          </p:nvPr>
        </p:nvSpPr>
        <p:spPr/>
        <p:txBody>
          <a:bodyPr>
            <a:normAutofit fontScale="85000" lnSpcReduction="20000"/>
          </a:bodyPr>
          <a:lstStyle/>
          <a:p>
            <a:r>
              <a:rPr lang="en-US" dirty="0">
                <a:solidFill>
                  <a:schemeClr val="accent1"/>
                </a:solidFill>
              </a:rPr>
              <a:t>Reports &gt; </a:t>
            </a:r>
            <a:r>
              <a:rPr lang="en-US" dirty="0" smtClean="0">
                <a:solidFill>
                  <a:schemeClr val="accent1"/>
                </a:solidFill>
              </a:rPr>
              <a:t>Create Report &gt; Report </a:t>
            </a:r>
            <a:r>
              <a:rPr lang="en-US" dirty="0">
                <a:solidFill>
                  <a:schemeClr val="accent1"/>
                </a:solidFill>
              </a:rPr>
              <a:t>Jobs &gt; Create</a:t>
            </a:r>
          </a:p>
          <a:p>
            <a:endParaRPr lang="en-US" dirty="0"/>
          </a:p>
        </p:txBody>
      </p:sp>
      <p:sp>
        <p:nvSpPr>
          <p:cNvPr id="16" name="TextBox 1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cxnSp>
        <p:nvCxnSpPr>
          <p:cNvPr id="20" name="Straight Connector 19"/>
          <p:cNvCxnSpPr/>
          <p:nvPr/>
        </p:nvCxnSpPr>
        <p:spPr>
          <a:xfrm flipH="1">
            <a:off x="3871442" y="4456740"/>
            <a:ext cx="1141992"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689454" y="8071944"/>
            <a:ext cx="2541273" cy="804041"/>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6207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0" indent="0">
              <a:buNone/>
            </a:pPr>
            <a:r>
              <a:rPr lang="en-US" sz="3200" dirty="0"/>
              <a:t>Review a Trap Message on the Device Summary &gt; Logs tab</a:t>
            </a:r>
          </a:p>
          <a:p>
            <a:pPr>
              <a:buFont typeface="+mj-lt"/>
              <a:buAutoNum type="arabicPeriod"/>
            </a:pPr>
            <a:r>
              <a:rPr lang="en-US" sz="3200" dirty="0" smtClean="0"/>
              <a:t>Go </a:t>
            </a:r>
            <a:r>
              <a:rPr lang="en-US" sz="3200" dirty="0"/>
              <a:t>to </a:t>
            </a:r>
            <a:r>
              <a:rPr lang="en-US" sz="3200" b="1" dirty="0"/>
              <a:t>Registry</a:t>
            </a:r>
            <a:endParaRPr lang="en-US" sz="3200" dirty="0"/>
          </a:p>
          <a:p>
            <a:pPr>
              <a:buFont typeface="+mj-lt"/>
              <a:buAutoNum type="arabicPeriod"/>
            </a:pPr>
            <a:r>
              <a:rPr lang="en-US" sz="3200" dirty="0"/>
              <a:t>Go to the </a:t>
            </a:r>
            <a:r>
              <a:rPr lang="en-US" sz="3200" b="1" dirty="0"/>
              <a:t>Device Summary</a:t>
            </a:r>
            <a:r>
              <a:rPr lang="en-US" sz="3200" dirty="0"/>
              <a:t> (Chart) of 192.168.33.203</a:t>
            </a:r>
          </a:p>
          <a:p>
            <a:pPr>
              <a:buFont typeface="+mj-lt"/>
              <a:buAutoNum type="arabicPeriod"/>
            </a:pPr>
            <a:r>
              <a:rPr lang="en-US" sz="3200" dirty="0"/>
              <a:t>Review the </a:t>
            </a:r>
            <a:r>
              <a:rPr lang="en-US" sz="3200" b="1" dirty="0"/>
              <a:t>Logs</a:t>
            </a:r>
            <a:r>
              <a:rPr lang="en-US" sz="3200" dirty="0"/>
              <a:t> tab for failed authentication messages</a:t>
            </a:r>
          </a:p>
          <a:p>
            <a:pPr marL="0" indent="0">
              <a:buNone/>
            </a:pPr>
            <a:endParaRPr lang="en-US" sz="3200" dirty="0" smtClean="0"/>
          </a:p>
          <a:p>
            <a:pPr marL="0" indent="0">
              <a:buNone/>
            </a:pPr>
            <a:r>
              <a:rPr lang="en-US" sz="3200" dirty="0"/>
              <a:t>Review a Trap Message on the Device Summary &gt; Logs tab</a:t>
            </a:r>
          </a:p>
          <a:p>
            <a:pPr>
              <a:buFont typeface="+mj-lt"/>
              <a:buAutoNum type="arabicPeriod"/>
            </a:pPr>
            <a:r>
              <a:rPr lang="en-US" sz="3200" dirty="0" smtClean="0"/>
              <a:t>Go </a:t>
            </a:r>
            <a:r>
              <a:rPr lang="en-US" sz="3200" dirty="0"/>
              <a:t>to </a:t>
            </a:r>
            <a:r>
              <a:rPr lang="en-US" sz="3200" b="1" dirty="0"/>
              <a:t>Registry</a:t>
            </a:r>
            <a:endParaRPr lang="en-US" sz="3200" dirty="0"/>
          </a:p>
          <a:p>
            <a:pPr>
              <a:buFont typeface="+mj-lt"/>
              <a:buAutoNum type="arabicPeriod"/>
            </a:pPr>
            <a:r>
              <a:rPr lang="en-US" sz="3200" dirty="0"/>
              <a:t>Go to the </a:t>
            </a:r>
            <a:r>
              <a:rPr lang="en-US" sz="3200" b="1" dirty="0"/>
              <a:t>Device Summary</a:t>
            </a:r>
            <a:r>
              <a:rPr lang="en-US" sz="3200" dirty="0"/>
              <a:t> (Chart) of 192.168.33.203</a:t>
            </a:r>
          </a:p>
          <a:p>
            <a:pPr>
              <a:buFont typeface="+mj-lt"/>
              <a:buAutoNum type="arabicPeriod"/>
            </a:pPr>
            <a:r>
              <a:rPr lang="en-US" sz="3200" dirty="0"/>
              <a:t>Review the </a:t>
            </a:r>
            <a:r>
              <a:rPr lang="en-US" sz="3200" b="1" dirty="0"/>
              <a:t>Logs</a:t>
            </a:r>
            <a:r>
              <a:rPr lang="en-US" sz="3200" dirty="0"/>
              <a:t> tab for failed authentication messages</a:t>
            </a:r>
          </a:p>
          <a:p>
            <a:pPr>
              <a:buFont typeface="+mj-lt"/>
              <a:buAutoNum type="arabicPeriod"/>
            </a:pPr>
            <a:r>
              <a:rPr lang="en-US" sz="3200" dirty="0"/>
              <a:t>Use the [Notepad] icon to open the Event Manager</a:t>
            </a:r>
          </a:p>
          <a:p>
            <a:pPr>
              <a:buFont typeface="+mj-lt"/>
              <a:buAutoNum type="arabicPeriod"/>
            </a:pPr>
            <a:r>
              <a:rPr lang="en-US" sz="3200" dirty="0"/>
              <a:t>Review the new event definition and change the </a:t>
            </a:r>
            <a:r>
              <a:rPr lang="en-US" sz="3200" b="1" i="1" dirty="0"/>
              <a:t>Log Message</a:t>
            </a:r>
            <a:r>
              <a:rPr lang="en-US" sz="3200" dirty="0"/>
              <a:t> field to “Training Lab Event”</a:t>
            </a:r>
          </a:p>
          <a:p>
            <a:pPr>
              <a:buFont typeface="+mj-lt"/>
              <a:buAutoNum type="arabicPeriod"/>
            </a:pPr>
            <a:r>
              <a:rPr lang="en-US" sz="3200" b="1" dirty="0"/>
              <a:t>[Save]</a:t>
            </a:r>
          </a:p>
        </p:txBody>
      </p:sp>
      <p:sp>
        <p:nvSpPr>
          <p:cNvPr id="2" name="Title 1"/>
          <p:cNvSpPr>
            <a:spLocks noGrp="1"/>
          </p:cNvSpPr>
          <p:nvPr>
            <p:ph type="title"/>
          </p:nvPr>
        </p:nvSpPr>
        <p:spPr/>
        <p:txBody>
          <a:bodyPr/>
          <a:lstStyle/>
          <a:p>
            <a:r>
              <a:rPr lang="en-US" dirty="0" smtClean="0">
                <a:solidFill>
                  <a:schemeClr val="tx1">
                    <a:lumMod val="50000"/>
                  </a:schemeClr>
                </a:solidFill>
              </a:rPr>
              <a:t>Lab: Syslog</a:t>
            </a:r>
            <a:endParaRPr lang="en-US" dirty="0">
              <a:solidFill>
                <a:schemeClr val="tx1">
                  <a:lumMod val="50000"/>
                </a:schemeClr>
              </a:solidFill>
            </a:endParaRPr>
          </a:p>
        </p:txBody>
      </p:sp>
      <p:sp>
        <p:nvSpPr>
          <p:cNvPr id="8" name="TextBox 7"/>
          <p:cNvSpPr txBox="1"/>
          <p:nvPr/>
        </p:nvSpPr>
        <p:spPr>
          <a:xfrm>
            <a:off x="7195607" y="9516838"/>
            <a:ext cx="115358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Logging</a:t>
            </a:r>
          </a:p>
        </p:txBody>
      </p:sp>
      <p:pic>
        <p:nvPicPr>
          <p:cNvPr id="6" name="Picture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17998" y="115666"/>
            <a:ext cx="1007533" cy="865381"/>
          </a:xfrm>
          <a:prstGeom prst="rect">
            <a:avLst/>
          </a:prstGeom>
        </p:spPr>
      </p:pic>
    </p:spTree>
    <p:extLst>
      <p:ext uri="{BB962C8B-B14F-4D97-AF65-F5344CB8AC3E}">
        <p14:creationId xmlns:p14="http://schemas.microsoft.com/office/powerpoint/2010/main" val="54629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9" name="Rectangle 7"/>
          <p:cNvSpPr>
            <a:spLocks noChangeArrowheads="1"/>
          </p:cNvSpPr>
          <p:nvPr/>
        </p:nvSpPr>
        <p:spPr bwMode="auto">
          <a:xfrm>
            <a:off x="777240" y="2469532"/>
            <a:ext cx="13912055" cy="5995780"/>
          </a:xfrm>
          <a:prstGeom prst="rect">
            <a:avLst/>
          </a:prstGeom>
          <a:noFill/>
          <a:ln w="9525">
            <a:noFill/>
            <a:miter lim="800000"/>
            <a:headEnd/>
            <a:tailEnd/>
          </a:ln>
          <a:effectLst/>
        </p:spPr>
        <p:txBody>
          <a:bodyPr lIns="146304" tIns="73152" rIns="146304" bIns="73152"/>
          <a:lstStyle/>
          <a:p>
            <a:pPr fontAlgn="base">
              <a:spcBef>
                <a:spcPct val="0"/>
              </a:spcBef>
              <a:spcAft>
                <a:spcPct val="0"/>
              </a:spcAft>
              <a:buClr>
                <a:srgbClr val="D72B31"/>
              </a:buClr>
              <a:buSzPct val="70000"/>
            </a:pPr>
            <a:endParaRPr lang="en-US" sz="3200" dirty="0">
              <a:solidFill>
                <a:srgbClr val="4D4D4D"/>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10" y="2714799"/>
            <a:ext cx="11575594" cy="566635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635" y="3913186"/>
            <a:ext cx="6313661" cy="3885193"/>
          </a:xfrm>
          <a:prstGeom prst="rect">
            <a:avLst/>
          </a:prstGeom>
        </p:spPr>
      </p:pic>
      <p:sp>
        <p:nvSpPr>
          <p:cNvPr id="4" name="Title 3"/>
          <p:cNvSpPr>
            <a:spLocks noGrp="1"/>
          </p:cNvSpPr>
          <p:nvPr>
            <p:ph type="title"/>
          </p:nvPr>
        </p:nvSpPr>
        <p:spPr/>
        <p:txBody>
          <a:bodyPr/>
          <a:lstStyle/>
          <a:p>
            <a:r>
              <a:rPr lang="en-US" dirty="0" smtClean="0">
                <a:solidFill>
                  <a:schemeClr val="tx1">
                    <a:lumMod val="50000"/>
                  </a:schemeClr>
                </a:solidFill>
              </a:rPr>
              <a:t>Scheduling a Report Job</a:t>
            </a:r>
            <a:endParaRPr lang="en-US" dirty="0">
              <a:solidFill>
                <a:schemeClr val="tx1">
                  <a:lumMod val="50000"/>
                </a:schemeClr>
              </a:solidFill>
            </a:endParaRPr>
          </a:p>
        </p:txBody>
      </p:sp>
      <p:sp>
        <p:nvSpPr>
          <p:cNvPr id="7" name="Text Placeholder 6"/>
          <p:cNvSpPr>
            <a:spLocks noGrp="1"/>
          </p:cNvSpPr>
          <p:nvPr>
            <p:ph type="body" sz="quarter" idx="11"/>
          </p:nvPr>
        </p:nvSpPr>
        <p:spPr/>
        <p:txBody>
          <a:bodyPr>
            <a:normAutofit fontScale="85000" lnSpcReduction="20000"/>
          </a:bodyPr>
          <a:lstStyle/>
          <a:p>
            <a:r>
              <a:rPr lang="en-US" dirty="0">
                <a:solidFill>
                  <a:schemeClr val="accent1"/>
                </a:solidFill>
              </a:rPr>
              <a:t>Reports &gt; Create Report &gt; Scheduler</a:t>
            </a:r>
          </a:p>
          <a:p>
            <a:endParaRPr lang="en-US" dirty="0"/>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19201183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03552" y="5042412"/>
            <a:ext cx="3652154" cy="732508"/>
          </a:xfrm>
          <a:prstGeom prst="rect">
            <a:avLst/>
          </a:prstGeom>
          <a:noFill/>
        </p:spPr>
        <p:txBody>
          <a:bodyPr wrap="none" lIns="146304" tIns="73152" rIns="146304" bIns="73152" rtlCol="0">
            <a:spAutoFit/>
          </a:bodyPr>
          <a:lstStyle/>
          <a:p>
            <a:pPr fontAlgn="base">
              <a:spcBef>
                <a:spcPct val="0"/>
              </a:spcBef>
              <a:spcAft>
                <a:spcPct val="0"/>
              </a:spcAft>
            </a:pPr>
            <a:r>
              <a:rPr lang="en-US" sz="3800" dirty="0">
                <a:solidFill>
                  <a:srgbClr val="4D4D4D"/>
                </a:solidFill>
                <a:latin typeface="Futura Lt BT"/>
              </a:rPr>
              <a:t>Edit Report Job</a:t>
            </a:r>
          </a:p>
        </p:txBody>
      </p:sp>
      <p:sp>
        <p:nvSpPr>
          <p:cNvPr id="6" name="TextBox 5"/>
          <p:cNvSpPr txBox="1"/>
          <p:nvPr/>
        </p:nvSpPr>
        <p:spPr>
          <a:xfrm>
            <a:off x="10670856" y="5030741"/>
            <a:ext cx="3706656" cy="732508"/>
          </a:xfrm>
          <a:prstGeom prst="rect">
            <a:avLst/>
          </a:prstGeom>
          <a:noFill/>
        </p:spPr>
        <p:txBody>
          <a:bodyPr wrap="none" lIns="146304" tIns="73152" rIns="146304" bIns="73152" rtlCol="0">
            <a:spAutoFit/>
          </a:bodyPr>
          <a:lstStyle/>
          <a:p>
            <a:pPr fontAlgn="base">
              <a:spcBef>
                <a:spcPct val="0"/>
              </a:spcBef>
              <a:spcAft>
                <a:spcPct val="0"/>
              </a:spcAft>
            </a:pPr>
            <a:r>
              <a:rPr lang="en-US" sz="3800" dirty="0">
                <a:solidFill>
                  <a:schemeClr val="tx1">
                    <a:lumMod val="50000"/>
                  </a:schemeClr>
                </a:solidFill>
                <a:latin typeface="Futura Lt BT"/>
              </a:rPr>
              <a:t>Run Report Job</a:t>
            </a:r>
          </a:p>
        </p:txBody>
      </p:sp>
      <p:cxnSp>
        <p:nvCxnSpPr>
          <p:cNvPr id="8" name="Straight Arrow Connector 7"/>
          <p:cNvCxnSpPr/>
          <p:nvPr/>
        </p:nvCxnSpPr>
        <p:spPr bwMode="auto">
          <a:xfrm flipH="1" flipV="1">
            <a:off x="927995" y="3708255"/>
            <a:ext cx="1096572" cy="1322486"/>
          </a:xfrm>
          <a:prstGeom prst="straightConnector1">
            <a:avLst/>
          </a:prstGeom>
          <a:noFill/>
          <a:ln w="25400" cap="flat" cmpd="sng" algn="ctr">
            <a:solidFill>
              <a:schemeClr val="accent1"/>
            </a:solidFill>
            <a:prstDash val="solid"/>
            <a:round/>
            <a:headEnd type="none" w="med" len="med"/>
            <a:tailEnd type="arrow"/>
          </a:ln>
          <a:effectLst/>
        </p:spPr>
      </p:cxnSp>
      <p:cxnSp>
        <p:nvCxnSpPr>
          <p:cNvPr id="10" name="Straight Arrow Connector 9"/>
          <p:cNvCxnSpPr/>
          <p:nvPr/>
        </p:nvCxnSpPr>
        <p:spPr bwMode="auto">
          <a:xfrm flipV="1">
            <a:off x="13232675" y="3708255"/>
            <a:ext cx="1470114" cy="1253139"/>
          </a:xfrm>
          <a:prstGeom prst="straightConnector1">
            <a:avLst/>
          </a:prstGeom>
          <a:noFill/>
          <a:ln w="25400" cap="flat" cmpd="sng" algn="ctr">
            <a:solidFill>
              <a:schemeClr val="accent1"/>
            </a:solidFill>
            <a:prstDash val="solid"/>
            <a:round/>
            <a:headEnd type="none" w="med" len="med"/>
            <a:tailEnd type="arrow"/>
          </a:ln>
          <a:effectLst/>
        </p:spPr>
      </p:cxnSp>
      <p:sp>
        <p:nvSpPr>
          <p:cNvPr id="11" name="TextBox 10"/>
          <p:cNvSpPr txBox="1"/>
          <p:nvPr/>
        </p:nvSpPr>
        <p:spPr>
          <a:xfrm>
            <a:off x="2024567" y="7959595"/>
            <a:ext cx="8054711" cy="732508"/>
          </a:xfrm>
          <a:prstGeom prst="rect">
            <a:avLst/>
          </a:prstGeom>
          <a:noFill/>
        </p:spPr>
        <p:txBody>
          <a:bodyPr wrap="square" lIns="146304" tIns="73152" rIns="146304" bIns="73152" rtlCol="0">
            <a:spAutoFit/>
          </a:bodyPr>
          <a:lstStyle/>
          <a:p>
            <a:pPr fontAlgn="base">
              <a:spcBef>
                <a:spcPct val="0"/>
              </a:spcBef>
              <a:spcAft>
                <a:spcPct val="0"/>
              </a:spcAft>
            </a:pPr>
            <a:r>
              <a:rPr lang="en-US" sz="3800" dirty="0">
                <a:solidFill>
                  <a:schemeClr val="tx1">
                    <a:lumMod val="50000"/>
                  </a:schemeClr>
                </a:solidFill>
                <a:latin typeface="Futura Lt BT"/>
              </a:rPr>
              <a:t>Delete Report Job: Select Action</a:t>
            </a:r>
          </a:p>
        </p:txBody>
      </p:sp>
      <p:sp>
        <p:nvSpPr>
          <p:cNvPr id="13" name="Title 12"/>
          <p:cNvSpPr>
            <a:spLocks noGrp="1"/>
          </p:cNvSpPr>
          <p:nvPr>
            <p:ph type="title"/>
          </p:nvPr>
        </p:nvSpPr>
        <p:spPr/>
        <p:txBody>
          <a:bodyPr/>
          <a:lstStyle/>
          <a:p>
            <a:r>
              <a:rPr lang="en-US" dirty="0" smtClean="0">
                <a:solidFill>
                  <a:schemeClr val="tx1">
                    <a:lumMod val="50000"/>
                  </a:schemeClr>
                </a:solidFill>
              </a:rPr>
              <a:t>Report Jobs Registry</a:t>
            </a:r>
            <a:endParaRPr lang="en-US" dirty="0">
              <a:solidFill>
                <a:schemeClr val="tx1">
                  <a:lumMod val="50000"/>
                </a:schemeClr>
              </a:solidFill>
            </a:endParaRPr>
          </a:p>
        </p:txBody>
      </p:sp>
      <p:sp>
        <p:nvSpPr>
          <p:cNvPr id="15" name="Text Placeholder 14"/>
          <p:cNvSpPr>
            <a:spLocks noGrp="1"/>
          </p:cNvSpPr>
          <p:nvPr>
            <p:ph type="body" sz="quarter" idx="11"/>
          </p:nvPr>
        </p:nvSpPr>
        <p:spPr/>
        <p:txBody>
          <a:bodyPr>
            <a:normAutofit fontScale="85000" lnSpcReduction="20000"/>
          </a:bodyPr>
          <a:lstStyle/>
          <a:p>
            <a:r>
              <a:rPr lang="en-US" dirty="0">
                <a:solidFill>
                  <a:schemeClr val="accent1"/>
                </a:solidFill>
              </a:rPr>
              <a:t>Reports &gt; Create Report &gt; Report Jobs</a:t>
            </a:r>
          </a:p>
          <a:p>
            <a:endParaRPr lang="en-US" dirty="0"/>
          </a:p>
        </p:txBody>
      </p:sp>
      <p:sp>
        <p:nvSpPr>
          <p:cNvPr id="3" name="TextBox 2"/>
          <p:cNvSpPr txBox="1"/>
          <p:nvPr/>
        </p:nvSpPr>
        <p:spPr>
          <a:xfrm>
            <a:off x="1323875" y="5954758"/>
            <a:ext cx="12897054" cy="1132618"/>
          </a:xfrm>
          <a:prstGeom prst="rect">
            <a:avLst/>
          </a:prstGeom>
          <a:noFill/>
        </p:spPr>
        <p:txBody>
          <a:bodyPr wrap="square" lIns="146304" tIns="73152" rIns="146304" bIns="73152" rtlCol="0">
            <a:spAutoFit/>
          </a:bodyPr>
          <a:lstStyle/>
          <a:p>
            <a:pPr fontAlgn="base">
              <a:spcBef>
                <a:spcPct val="0"/>
              </a:spcBef>
              <a:spcAft>
                <a:spcPct val="0"/>
              </a:spcAft>
            </a:pPr>
            <a:r>
              <a:rPr lang="en-US" sz="3200" dirty="0">
                <a:solidFill>
                  <a:srgbClr val="4D4D4D"/>
                </a:solidFill>
                <a:latin typeface="Futura Lt BT"/>
              </a:rPr>
              <a:t>Tip: It is a good idea to run the Report Job with only yourself as the recipient first to make sure that the output is the expected information.</a:t>
            </a:r>
            <a:endParaRPr lang="en-US" dirty="0">
              <a:solidFill>
                <a:srgbClr val="4D4D4D"/>
              </a:solidFill>
              <a:latin typeface="Futura Lt BT"/>
            </a:endParaRPr>
          </a:p>
        </p:txBody>
      </p:sp>
      <p:sp>
        <p:nvSpPr>
          <p:cNvPr id="16" name="TextBox 1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23" y="2764631"/>
            <a:ext cx="14670157" cy="90822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598" y="7486133"/>
            <a:ext cx="4748507" cy="1205970"/>
          </a:xfrm>
          <a:prstGeom prst="rect">
            <a:avLst/>
          </a:prstGeom>
        </p:spPr>
      </p:pic>
    </p:spTree>
    <p:extLst>
      <p:ext uri="{BB962C8B-B14F-4D97-AF65-F5344CB8AC3E}">
        <p14:creationId xmlns:p14="http://schemas.microsoft.com/office/powerpoint/2010/main" val="41651386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en-US" sz="3800" dirty="0"/>
              <a:t>If you are in charge of a number of devices, set up weekly reports to be delivered to your inbox:</a:t>
            </a:r>
          </a:p>
          <a:p>
            <a:r>
              <a:rPr lang="en-US" sz="3800" dirty="0"/>
              <a:t>Device Availability</a:t>
            </a:r>
          </a:p>
          <a:p>
            <a:r>
              <a:rPr lang="en-US" sz="3800" dirty="0"/>
              <a:t>Device Outage History</a:t>
            </a:r>
          </a:p>
          <a:p>
            <a:r>
              <a:rPr lang="en-US" sz="3800" dirty="0"/>
              <a:t>Device Utilization</a:t>
            </a:r>
          </a:p>
          <a:p>
            <a:r>
              <a:rPr lang="en-US" sz="3800" dirty="0"/>
              <a:t>File System Utilization</a:t>
            </a:r>
          </a:p>
          <a:p>
            <a:r>
              <a:rPr lang="en-US" sz="3800" dirty="0"/>
              <a:t>Interface Utilization</a:t>
            </a:r>
          </a:p>
          <a:p>
            <a:pPr marL="0" indent="0">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Pro Tip	</a:t>
            </a:r>
            <a:endParaRPr lang="en-US" dirty="0">
              <a:solidFill>
                <a:schemeClr val="tx1">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2679" y="6891464"/>
            <a:ext cx="2101076" cy="1830819"/>
          </a:xfrm>
          <a:prstGeom prst="rect">
            <a:avLst/>
          </a:prstGeom>
        </p:spPr>
      </p:pic>
      <p:sp>
        <p:nvSpPr>
          <p:cNvPr id="8" name="TextBox 7"/>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2311428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310855"/>
            <a:ext cx="14291592" cy="6825419"/>
          </a:xfrm>
        </p:spPr>
        <p:txBody>
          <a:bodyPr/>
          <a:lstStyle/>
          <a:p>
            <a:pPr>
              <a:buSzPct val="100000"/>
              <a:buFont typeface="Arial" panose="020B0604020202020204" pitchFamily="34" charset="0"/>
              <a:buChar char="•"/>
            </a:pPr>
            <a:r>
              <a:rPr lang="pt-BR" dirty="0"/>
              <a:t>Reports manual</a:t>
            </a:r>
          </a:p>
          <a:p>
            <a:pPr>
              <a:buSzPct val="100000"/>
              <a:buFont typeface="Arial" panose="020B0604020202020204" pitchFamily="34" charset="0"/>
              <a:buChar char="•"/>
            </a:pPr>
            <a:r>
              <a:rPr lang="pt-BR" dirty="0"/>
              <a:t>Guide Button</a:t>
            </a:r>
          </a:p>
          <a:p>
            <a:pPr>
              <a:buClr>
                <a:srgbClr val="C00000"/>
              </a:buClr>
              <a:buFont typeface="Wingdings" pitchFamily="2" charset="2"/>
              <a:buChar char="l"/>
            </a:pPr>
            <a:endParaRPr lang="pt-BR" dirty="0"/>
          </a:p>
          <a:p>
            <a:pPr>
              <a:buFont typeface="Wingdings" pitchFamily="26" charset="2"/>
              <a:buNone/>
            </a:pPr>
            <a:r>
              <a:rPr lang="en-US" dirty="0">
                <a:ea typeface="ＭＳ ゴシック" pitchFamily="26" charset="-128"/>
              </a:rPr>
              <a:t>All manuals are available on the Customer Portal:</a:t>
            </a:r>
          </a:p>
          <a:p>
            <a:pPr>
              <a:buNone/>
            </a:pPr>
            <a:r>
              <a:rPr lang="en-US" dirty="0">
                <a:ea typeface="ＭＳ ゴシック" pitchFamily="26" charset="-128"/>
              </a:rPr>
              <a:t>https://portal.sciencelogic.com</a:t>
            </a:r>
          </a:p>
          <a:p>
            <a:pPr>
              <a:buFont typeface="Wingdings" pitchFamily="26" charset="2"/>
              <a:buNone/>
            </a:pPr>
            <a:endParaRPr lang="en-US" sz="3800" dirty="0">
              <a:solidFill>
                <a:srgbClr val="4C5455"/>
              </a:solidFill>
              <a:ea typeface="ＭＳ ゴシック" pitchFamily="26" charset="-128"/>
            </a:endParaRPr>
          </a:p>
          <a:p>
            <a:pPr>
              <a:buClrTx/>
              <a:buSzPct val="100000"/>
              <a:buFont typeface="Wingdings" pitchFamily="26" charset="2"/>
              <a:buNone/>
            </a:pPr>
            <a:endParaRPr lang="en-US" dirty="0" smtClean="0"/>
          </a:p>
          <a:p>
            <a:pPr>
              <a:buFont typeface="Wingdings" pitchFamily="26" charset="2"/>
              <a:buNone/>
            </a:pPr>
            <a:endParaRPr lang="en-US" dirty="0" smtClean="0"/>
          </a:p>
          <a:p>
            <a:pPr>
              <a:buFont typeface="Wingdings" pitchFamily="26" charset="2"/>
              <a:buNone/>
            </a:pPr>
            <a:endParaRPr lang="en-US" dirty="0" smtClean="0">
              <a:latin typeface="Wingdings" pitchFamily="26" charset="2"/>
            </a:endParaRPr>
          </a:p>
          <a:p>
            <a:endParaRPr lang="en-US" dirty="0" smtClean="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70" y="1310853"/>
            <a:ext cx="13487363" cy="619337"/>
          </a:xfrm>
        </p:spPr>
        <p:txBody>
          <a:bodyPr>
            <a:normAutofit fontScale="85000" lnSpcReduction="20000"/>
          </a:bodyPr>
          <a:lstStyle/>
          <a:p>
            <a:pPr marL="0" indent="0">
              <a:buNone/>
            </a:pPr>
            <a:r>
              <a:rPr lang="en-US" dirty="0" smtClean="0">
                <a:solidFill>
                  <a:schemeClr val="tx1">
                    <a:lumMod val="50000"/>
                  </a:schemeClr>
                </a:solidFill>
              </a:rPr>
              <a:t>For more information:</a:t>
            </a:r>
            <a:endParaRPr lang="en-US" dirty="0">
              <a:solidFill>
                <a:schemeClr val="tx1">
                  <a:lumMod val="50000"/>
                </a:schemeClr>
              </a:solidFill>
            </a:endParaRPr>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389727" y="1859280"/>
            <a:ext cx="1515618" cy="1452880"/>
          </a:xfrm>
          <a:prstGeom prst="rect">
            <a:avLst/>
          </a:prstGeom>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0975" y="5933090"/>
            <a:ext cx="2143125" cy="2133600"/>
          </a:xfrm>
          <a:prstGeom prst="rect">
            <a:avLst/>
          </a:prstGeom>
        </p:spPr>
      </p:pic>
    </p:spTree>
    <p:extLst>
      <p:ext uri="{BB962C8B-B14F-4D97-AF65-F5344CB8AC3E}">
        <p14:creationId xmlns:p14="http://schemas.microsoft.com/office/powerpoint/2010/main" val="78945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20000"/>
          </a:bodyPr>
          <a:lstStyle/>
          <a:p>
            <a:pPr marL="0" indent="0">
              <a:buNone/>
            </a:pPr>
            <a:r>
              <a:rPr lang="en-US" sz="3200" dirty="0"/>
              <a:t>Execute an Embedded Report</a:t>
            </a:r>
          </a:p>
          <a:p>
            <a:pPr marL="0" indent="0">
              <a:buNone/>
            </a:pPr>
            <a:endParaRPr lang="en-US" sz="3200" dirty="0" smtClean="0"/>
          </a:p>
          <a:p>
            <a:pPr marL="731520" indent="-731520">
              <a:buFont typeface="+mj-lt"/>
              <a:buAutoNum type="arabicPeriod"/>
            </a:pPr>
            <a:r>
              <a:rPr lang="en-US" sz="3200" dirty="0" smtClean="0"/>
              <a:t>Pick </a:t>
            </a:r>
            <a:r>
              <a:rPr lang="en-US" sz="3200" dirty="0"/>
              <a:t>a Device and click the </a:t>
            </a:r>
            <a:r>
              <a:rPr lang="en-US" sz="3200" b="1" dirty="0"/>
              <a:t>Device Reports Panel</a:t>
            </a:r>
            <a:r>
              <a:rPr lang="en-US" sz="3200" dirty="0"/>
              <a:t> icon</a:t>
            </a:r>
          </a:p>
          <a:p>
            <a:pPr marL="731520" indent="-731520">
              <a:buFont typeface="+mj-lt"/>
              <a:buAutoNum type="arabicPeriod"/>
            </a:pPr>
            <a:r>
              <a:rPr lang="en-US" sz="3200" dirty="0"/>
              <a:t>Click the </a:t>
            </a:r>
            <a:r>
              <a:rPr lang="en-US" sz="3200" b="1" dirty="0"/>
              <a:t>[Performance] </a:t>
            </a:r>
            <a:r>
              <a:rPr lang="en-US" sz="3200" dirty="0"/>
              <a:t>tab, review the information in the Vitals graph</a:t>
            </a:r>
          </a:p>
          <a:p>
            <a:pPr marL="731520" indent="-731520">
              <a:buFont typeface="+mj-lt"/>
              <a:buAutoNum type="arabicPeriod"/>
            </a:pPr>
            <a:r>
              <a:rPr lang="en-US" sz="3200" dirty="0"/>
              <a:t>Select </a:t>
            </a:r>
            <a:r>
              <a:rPr lang="en-US" sz="3200" b="1" dirty="0"/>
              <a:t>[Options] </a:t>
            </a:r>
            <a:r>
              <a:rPr lang="en-US" sz="3200" dirty="0"/>
              <a:t>and click </a:t>
            </a:r>
            <a:r>
              <a:rPr lang="en-US" sz="3200" i="1" dirty="0"/>
              <a:t>Normalize (Hourly)</a:t>
            </a:r>
            <a:endParaRPr lang="en-US" sz="3200" dirty="0"/>
          </a:p>
          <a:p>
            <a:pPr marL="822960" indent="-822960">
              <a:buFont typeface="+mj-lt"/>
              <a:buAutoNum type="arabicPeriod"/>
            </a:pPr>
            <a:r>
              <a:rPr lang="en-US" sz="3200" dirty="0"/>
              <a:t>Select the </a:t>
            </a:r>
            <a:r>
              <a:rPr lang="en-US" sz="3200" b="1" dirty="0"/>
              <a:t>[Report] </a:t>
            </a:r>
            <a:r>
              <a:rPr lang="en-US" sz="3200" dirty="0"/>
              <a:t>button above the graph</a:t>
            </a:r>
          </a:p>
          <a:p>
            <a:pPr marL="822960" indent="-822960">
              <a:buFont typeface="+mj-lt"/>
              <a:buAutoNum type="arabicPeriod"/>
            </a:pPr>
            <a:r>
              <a:rPr lang="en-US" sz="3200" dirty="0"/>
              <a:t>Choose </a:t>
            </a:r>
            <a:r>
              <a:rPr lang="en-US" sz="3200" i="1" dirty="0"/>
              <a:t>PDF w/Chart </a:t>
            </a:r>
            <a:r>
              <a:rPr lang="en-US" sz="3200" i="1" dirty="0" err="1"/>
              <a:t>Img</a:t>
            </a:r>
            <a:r>
              <a:rPr lang="en-US" sz="3200" i="1" dirty="0"/>
              <a:t> </a:t>
            </a:r>
            <a:r>
              <a:rPr lang="en-US" sz="3200" dirty="0"/>
              <a:t>output, click </a:t>
            </a:r>
            <a:r>
              <a:rPr lang="en-US" sz="3200" b="1" dirty="0"/>
              <a:t>[OK]</a:t>
            </a:r>
          </a:p>
          <a:p>
            <a:pPr marL="822960" indent="-822960">
              <a:buFont typeface="+mj-lt"/>
              <a:buAutoNum type="arabicPeriod"/>
            </a:pPr>
            <a:r>
              <a:rPr lang="en-US" sz="3200" dirty="0"/>
              <a:t>In the Browser File Download dialog Choose </a:t>
            </a:r>
            <a:r>
              <a:rPr lang="en-US" sz="3200" i="1" dirty="0"/>
              <a:t>Save File</a:t>
            </a:r>
            <a:r>
              <a:rPr lang="en-US" sz="3200" dirty="0"/>
              <a:t> and </a:t>
            </a:r>
            <a:r>
              <a:rPr lang="en-US" sz="3200" b="1" dirty="0"/>
              <a:t>[OK]</a:t>
            </a:r>
            <a:endParaRPr lang="en-US" sz="3200" dirty="0"/>
          </a:p>
          <a:p>
            <a:pPr marL="0" indent="0">
              <a:buNone/>
            </a:pPr>
            <a:endParaRPr lang="en-US" sz="3200" dirty="0"/>
          </a:p>
          <a:p>
            <a:pPr marL="0" indent="0">
              <a:lnSpc>
                <a:spcPct val="120000"/>
              </a:lnSpc>
              <a:buNone/>
            </a:pPr>
            <a:r>
              <a:rPr lang="en-US" sz="3200" dirty="0"/>
              <a:t>Execute Embedded Device </a:t>
            </a:r>
            <a:r>
              <a:rPr lang="en-US" sz="3200" dirty="0" smtClean="0"/>
              <a:t>Report</a:t>
            </a:r>
          </a:p>
          <a:p>
            <a:pPr marL="0" indent="0">
              <a:lnSpc>
                <a:spcPct val="120000"/>
              </a:lnSpc>
              <a:buNone/>
            </a:pPr>
            <a:endParaRPr lang="en-US" sz="3200" dirty="0"/>
          </a:p>
          <a:p>
            <a:pPr marL="731520" indent="-731520">
              <a:buFont typeface="+mj-lt"/>
              <a:buAutoNum type="arabicPeriod"/>
            </a:pPr>
            <a:r>
              <a:rPr lang="en-US" sz="3200" dirty="0"/>
              <a:t>Go to Registry &gt; Device Manager</a:t>
            </a:r>
          </a:p>
          <a:p>
            <a:pPr marL="731520" indent="-731520">
              <a:buFont typeface="+mj-lt"/>
              <a:buAutoNum type="arabicPeriod"/>
            </a:pPr>
            <a:r>
              <a:rPr lang="en-US" sz="3200" dirty="0"/>
              <a:t>Choose a device and click </a:t>
            </a:r>
            <a:r>
              <a:rPr lang="en-US" sz="3200" dirty="0" smtClean="0"/>
              <a:t>the        printer </a:t>
            </a:r>
            <a:r>
              <a:rPr lang="en-US" sz="3200" dirty="0"/>
              <a:t>icon</a:t>
            </a:r>
          </a:p>
          <a:p>
            <a:pPr marL="731520" indent="-731520">
              <a:buFont typeface="+mj-lt"/>
              <a:buAutoNum type="arabicPeriod"/>
            </a:pPr>
            <a:r>
              <a:rPr lang="en-US" sz="3200" dirty="0"/>
              <a:t>Select </a:t>
            </a:r>
            <a:r>
              <a:rPr lang="en-US" sz="3200" b="1" i="1" dirty="0"/>
              <a:t>[Create Report As HTML Document]</a:t>
            </a:r>
            <a:r>
              <a:rPr lang="en-US" sz="3200" b="1" dirty="0"/>
              <a:t> </a:t>
            </a:r>
            <a:r>
              <a:rPr lang="en-US" sz="3200" dirty="0"/>
              <a:t>and click </a:t>
            </a:r>
            <a:r>
              <a:rPr lang="en-US" sz="3200" b="1" dirty="0"/>
              <a:t>[Full Report]</a:t>
            </a: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Reports</a:t>
            </a:r>
            <a:endParaRPr lang="en-US" dirty="0">
              <a:solidFill>
                <a:schemeClr val="tx1">
                  <a:lumMod val="50000"/>
                </a:scheme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011" y="7575692"/>
            <a:ext cx="406079" cy="30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pic>
        <p:nvPicPr>
          <p:cNvPr id="7" name="Picture 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17998" y="115666"/>
            <a:ext cx="1007533" cy="865381"/>
          </a:xfrm>
          <a:prstGeom prst="rect">
            <a:avLst/>
          </a:prstGeom>
        </p:spPr>
      </p:pic>
    </p:spTree>
    <p:extLst>
      <p:ext uri="{BB962C8B-B14F-4D97-AF65-F5344CB8AC3E}">
        <p14:creationId xmlns:p14="http://schemas.microsoft.com/office/powerpoint/2010/main" val="2477144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0" indent="0">
              <a:buNone/>
            </a:pPr>
            <a:r>
              <a:rPr lang="en-US" sz="3200" dirty="0"/>
              <a:t>Execute a Quick Report</a:t>
            </a:r>
          </a:p>
          <a:p>
            <a:pPr marL="0" indent="0">
              <a:buNone/>
            </a:pPr>
            <a:endParaRPr lang="en-US" sz="3200" dirty="0" smtClean="0"/>
          </a:p>
          <a:p>
            <a:pPr marL="731520" indent="-731520">
              <a:buFont typeface="+mj-lt"/>
              <a:buAutoNum type="arabicPeriod"/>
            </a:pPr>
            <a:r>
              <a:rPr lang="en-US" sz="3200" dirty="0" smtClean="0"/>
              <a:t>Click </a:t>
            </a:r>
            <a:r>
              <a:rPr lang="en-US" sz="3200" b="1" dirty="0"/>
              <a:t>[Reports] </a:t>
            </a:r>
            <a:r>
              <a:rPr lang="en-US" sz="3200" dirty="0"/>
              <a:t>tab</a:t>
            </a:r>
          </a:p>
          <a:p>
            <a:pPr marL="731520" indent="-731520">
              <a:buFont typeface="+mj-lt"/>
              <a:buAutoNum type="arabicPeriod"/>
            </a:pPr>
            <a:r>
              <a:rPr lang="en-US" sz="3200" dirty="0"/>
              <a:t>Select </a:t>
            </a:r>
            <a:r>
              <a:rPr lang="en-US" sz="3200" i="1" dirty="0"/>
              <a:t>Device Availability, </a:t>
            </a:r>
            <a:r>
              <a:rPr lang="en-US" sz="3200" i="1" dirty="0" smtClean="0"/>
              <a:t>page per device </a:t>
            </a:r>
            <a:r>
              <a:rPr lang="en-US" sz="3200" dirty="0" smtClean="0"/>
              <a:t>from </a:t>
            </a:r>
            <a:r>
              <a:rPr lang="en-US" sz="3200" dirty="0"/>
              <a:t>the </a:t>
            </a:r>
            <a:r>
              <a:rPr lang="en-US" sz="3200" b="1" i="1" dirty="0"/>
              <a:t>Run </a:t>
            </a:r>
            <a:r>
              <a:rPr lang="en-US" sz="3200" b="1" i="1" dirty="0" smtClean="0"/>
              <a:t>Report &gt; Devices</a:t>
            </a:r>
            <a:r>
              <a:rPr lang="en-US" sz="3200" dirty="0" smtClean="0"/>
              <a:t> </a:t>
            </a:r>
            <a:r>
              <a:rPr lang="en-US" sz="3200" dirty="0"/>
              <a:t>drop down</a:t>
            </a:r>
          </a:p>
          <a:p>
            <a:pPr marL="731520" indent="-731520">
              <a:buFont typeface="+mj-lt"/>
              <a:buAutoNum type="arabicPeriod"/>
            </a:pPr>
            <a:r>
              <a:rPr lang="en-US" sz="3200" dirty="0"/>
              <a:t>In </a:t>
            </a:r>
            <a:r>
              <a:rPr lang="en-US" sz="3200" b="1" i="1" dirty="0"/>
              <a:t>Device Selection</a:t>
            </a:r>
            <a:r>
              <a:rPr lang="en-US" sz="3200" dirty="0"/>
              <a:t> uncheck the </a:t>
            </a:r>
            <a:r>
              <a:rPr lang="en-US" sz="3200" b="1" dirty="0"/>
              <a:t>All Devices</a:t>
            </a:r>
            <a:r>
              <a:rPr lang="en-US" sz="3200" dirty="0"/>
              <a:t> checkbox</a:t>
            </a:r>
          </a:p>
          <a:p>
            <a:pPr marL="731520" indent="-731520">
              <a:buFont typeface="+mj-lt"/>
              <a:buAutoNum type="arabicPeriod"/>
            </a:pPr>
            <a:r>
              <a:rPr lang="en-US" sz="3200" dirty="0"/>
              <a:t>In </a:t>
            </a:r>
            <a:r>
              <a:rPr lang="en-US" sz="3200" b="1" i="1" dirty="0"/>
              <a:t>Organizations</a:t>
            </a:r>
            <a:r>
              <a:rPr lang="en-US" sz="3200" dirty="0"/>
              <a:t> select an Organization</a:t>
            </a:r>
          </a:p>
          <a:p>
            <a:pPr marL="731520" indent="-731520">
              <a:buFont typeface="+mj-lt"/>
              <a:buAutoNum type="arabicPeriod"/>
            </a:pPr>
            <a:r>
              <a:rPr lang="en-US" sz="3200" dirty="0"/>
              <a:t>Check the </a:t>
            </a:r>
            <a:r>
              <a:rPr lang="en-US" sz="3200" b="1" dirty="0"/>
              <a:t>Select individual devices</a:t>
            </a:r>
            <a:r>
              <a:rPr lang="en-US" sz="3200" dirty="0"/>
              <a:t> checkbox</a:t>
            </a:r>
          </a:p>
          <a:p>
            <a:pPr marL="731520" indent="-731520">
              <a:buFont typeface="+mj-lt"/>
              <a:buAutoNum type="arabicPeriod"/>
            </a:pPr>
            <a:r>
              <a:rPr lang="en-US" sz="3200" dirty="0"/>
              <a:t>Choose a number of devices in </a:t>
            </a:r>
            <a:r>
              <a:rPr lang="en-US" sz="3200" b="1" i="1" dirty="0"/>
              <a:t>Devices by Organization</a:t>
            </a:r>
            <a:endParaRPr lang="en-US" sz="3200" dirty="0"/>
          </a:p>
          <a:p>
            <a:pPr marL="731520" indent="-731520">
              <a:buFont typeface="+mj-lt"/>
              <a:buAutoNum type="arabicPeriod"/>
            </a:pPr>
            <a:r>
              <a:rPr lang="en-US" sz="3200" dirty="0"/>
              <a:t>Select </a:t>
            </a:r>
            <a:r>
              <a:rPr lang="en-US" sz="3200" i="1" dirty="0"/>
              <a:t>Weekly </a:t>
            </a:r>
            <a:r>
              <a:rPr lang="en-US" sz="3200" dirty="0"/>
              <a:t>from the </a:t>
            </a:r>
            <a:r>
              <a:rPr lang="en-US" sz="3200" b="1" i="1" dirty="0"/>
              <a:t>Report Span</a:t>
            </a:r>
            <a:r>
              <a:rPr lang="en-US" sz="3200" dirty="0"/>
              <a:t> selector</a:t>
            </a:r>
          </a:p>
          <a:p>
            <a:pPr marL="731520" indent="-731520">
              <a:buFont typeface="+mj-lt"/>
              <a:buAutoNum type="arabicPeriod"/>
            </a:pPr>
            <a:r>
              <a:rPr lang="en-US" sz="3200" dirty="0"/>
              <a:t>From </a:t>
            </a:r>
            <a:r>
              <a:rPr lang="en-US" sz="3200" b="1" i="1" dirty="0"/>
              <a:t>Output Format</a:t>
            </a:r>
            <a:r>
              <a:rPr lang="en-US" sz="3200" dirty="0"/>
              <a:t> select </a:t>
            </a:r>
            <a:r>
              <a:rPr lang="en-US" sz="3200" i="1" dirty="0"/>
              <a:t>Web Page (.html)</a:t>
            </a:r>
          </a:p>
          <a:p>
            <a:pPr marL="731520" indent="-731520">
              <a:buFont typeface="+mj-lt"/>
              <a:buAutoNum type="arabicPeriod"/>
            </a:pPr>
            <a:r>
              <a:rPr lang="en-US" sz="3200" dirty="0"/>
              <a:t>Click </a:t>
            </a:r>
            <a:r>
              <a:rPr lang="en-US" sz="3200" b="1" dirty="0"/>
              <a:t>[Generate] </a:t>
            </a:r>
            <a:r>
              <a:rPr lang="en-US" sz="3200" dirty="0"/>
              <a:t>button</a:t>
            </a:r>
          </a:p>
          <a:p>
            <a:pPr marL="731520" indent="-731520">
              <a:buFont typeface="+mj-lt"/>
              <a:buAutoNum type="arabicPeriod"/>
            </a:pPr>
            <a:r>
              <a:rPr lang="en-US" sz="3200" dirty="0"/>
              <a:t>Review output in HTML browser window</a:t>
            </a:r>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Reports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81417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0" indent="0">
              <a:buNone/>
            </a:pPr>
            <a:r>
              <a:rPr lang="en-US" sz="3200" dirty="0"/>
              <a:t>Create and Schedule a Report Job for Miami Data Center</a:t>
            </a:r>
          </a:p>
          <a:p>
            <a:pPr marL="0" indent="0">
              <a:buNone/>
            </a:pPr>
            <a:endParaRPr lang="en-US" sz="3200" dirty="0" smtClean="0"/>
          </a:p>
          <a:p>
            <a:pPr marL="731520" indent="-731520">
              <a:buFont typeface="+mj-lt"/>
              <a:buAutoNum type="arabicPeriod"/>
            </a:pPr>
            <a:r>
              <a:rPr lang="en-US" sz="3200" dirty="0" smtClean="0"/>
              <a:t>Click </a:t>
            </a:r>
            <a:r>
              <a:rPr lang="en-US" sz="3200" b="1" dirty="0"/>
              <a:t>[Reports] </a:t>
            </a:r>
            <a:r>
              <a:rPr lang="en-US" sz="3200" dirty="0"/>
              <a:t>tab</a:t>
            </a:r>
          </a:p>
          <a:p>
            <a:pPr marL="731520" indent="-731520">
              <a:buFont typeface="+mj-lt"/>
              <a:buAutoNum type="arabicPeriod"/>
            </a:pPr>
            <a:r>
              <a:rPr lang="en-US" sz="3200" dirty="0"/>
              <a:t>Select </a:t>
            </a:r>
            <a:r>
              <a:rPr lang="en-US" sz="3200" i="1" dirty="0"/>
              <a:t>Device Availability, version 1.x </a:t>
            </a:r>
            <a:r>
              <a:rPr lang="en-US" sz="3200" dirty="0"/>
              <a:t>from the </a:t>
            </a:r>
            <a:r>
              <a:rPr lang="en-US" sz="3200" b="1" i="1" dirty="0" smtClean="0"/>
              <a:t>Report Definitions</a:t>
            </a:r>
            <a:r>
              <a:rPr lang="en-US" sz="3200" dirty="0" smtClean="0"/>
              <a:t> </a:t>
            </a:r>
            <a:r>
              <a:rPr lang="en-US" sz="3200" dirty="0"/>
              <a:t>drop down</a:t>
            </a:r>
          </a:p>
          <a:p>
            <a:pPr marL="731520" indent="-731520">
              <a:buFont typeface="+mj-lt"/>
              <a:buAutoNum type="arabicPeriod"/>
            </a:pPr>
            <a:r>
              <a:rPr lang="en-US" sz="3200" dirty="0"/>
              <a:t>In </a:t>
            </a:r>
            <a:r>
              <a:rPr lang="en-US" sz="3200" b="1" i="1" dirty="0"/>
              <a:t>Device Selection</a:t>
            </a:r>
            <a:r>
              <a:rPr lang="en-US" sz="3200" dirty="0"/>
              <a:t> uncheck the </a:t>
            </a:r>
            <a:r>
              <a:rPr lang="en-US" sz="3200" b="1" dirty="0"/>
              <a:t>All Devices</a:t>
            </a:r>
            <a:r>
              <a:rPr lang="en-US" sz="3200" dirty="0"/>
              <a:t> checkbox</a:t>
            </a:r>
          </a:p>
          <a:p>
            <a:pPr marL="731520" indent="-731520">
              <a:buFont typeface="+mj-lt"/>
              <a:buAutoNum type="arabicPeriod"/>
            </a:pPr>
            <a:r>
              <a:rPr lang="en-US" sz="3200" dirty="0"/>
              <a:t>In </a:t>
            </a:r>
            <a:r>
              <a:rPr lang="en-US" sz="3200" b="1" i="1" dirty="0"/>
              <a:t>Organizations</a:t>
            </a:r>
            <a:r>
              <a:rPr lang="en-US" sz="3200" dirty="0"/>
              <a:t> select an Organization</a:t>
            </a:r>
          </a:p>
          <a:p>
            <a:pPr marL="731520" indent="-731520">
              <a:buFont typeface="+mj-lt"/>
              <a:buAutoNum type="arabicPeriod"/>
            </a:pPr>
            <a:r>
              <a:rPr lang="en-US" sz="3200" dirty="0"/>
              <a:t>Check the </a:t>
            </a:r>
            <a:r>
              <a:rPr lang="en-US" sz="3200" b="1" dirty="0"/>
              <a:t>Select individual devices</a:t>
            </a:r>
            <a:r>
              <a:rPr lang="en-US" sz="3200" dirty="0"/>
              <a:t> checkbox</a:t>
            </a:r>
          </a:p>
          <a:p>
            <a:pPr marL="731520" indent="-731520">
              <a:buFont typeface="+mj-lt"/>
              <a:buAutoNum type="arabicPeriod"/>
            </a:pPr>
            <a:r>
              <a:rPr lang="en-US" sz="3200" dirty="0"/>
              <a:t>Choose a number of devices in </a:t>
            </a:r>
            <a:r>
              <a:rPr lang="en-US" sz="3200" b="1" i="1" dirty="0"/>
              <a:t>Devices by Organization</a:t>
            </a:r>
            <a:endParaRPr lang="en-US" sz="3200" dirty="0"/>
          </a:p>
          <a:p>
            <a:pPr marL="731520" indent="-731520">
              <a:buFont typeface="+mj-lt"/>
              <a:buAutoNum type="arabicPeriod"/>
            </a:pPr>
            <a:r>
              <a:rPr lang="en-US" sz="3200" dirty="0"/>
              <a:t>Select </a:t>
            </a:r>
            <a:r>
              <a:rPr lang="en-US" sz="3200" i="1" dirty="0"/>
              <a:t>Weekly </a:t>
            </a:r>
            <a:r>
              <a:rPr lang="en-US" sz="3200" dirty="0"/>
              <a:t>from the </a:t>
            </a:r>
            <a:r>
              <a:rPr lang="en-US" sz="3200" b="1" i="1" dirty="0"/>
              <a:t>Report Span</a:t>
            </a:r>
            <a:r>
              <a:rPr lang="en-US" sz="3200" dirty="0"/>
              <a:t> selector</a:t>
            </a:r>
          </a:p>
          <a:p>
            <a:pPr marL="731520" indent="-731520">
              <a:buFont typeface="+mj-lt"/>
              <a:buAutoNum type="arabicPeriod"/>
            </a:pPr>
            <a:r>
              <a:rPr lang="en-US" sz="3200" dirty="0"/>
              <a:t>From </a:t>
            </a:r>
            <a:r>
              <a:rPr lang="en-US" sz="3200" b="1" i="1" dirty="0"/>
              <a:t>Output Format</a:t>
            </a:r>
            <a:r>
              <a:rPr lang="en-US" sz="3200" dirty="0"/>
              <a:t> select </a:t>
            </a:r>
            <a:r>
              <a:rPr lang="en-US" sz="3200" i="1" dirty="0"/>
              <a:t>Web Page (.html)</a:t>
            </a:r>
          </a:p>
          <a:p>
            <a:pPr marL="731520" indent="-731520">
              <a:buFont typeface="+mj-lt"/>
              <a:buAutoNum type="arabicPeriod"/>
            </a:pPr>
            <a:r>
              <a:rPr lang="en-US" sz="3200" dirty="0"/>
              <a:t>Click </a:t>
            </a:r>
            <a:r>
              <a:rPr lang="en-US" sz="3200" b="1" dirty="0"/>
              <a:t>[Generate] </a:t>
            </a:r>
            <a:r>
              <a:rPr lang="en-US" sz="3200" dirty="0"/>
              <a:t>button</a:t>
            </a:r>
          </a:p>
          <a:p>
            <a:pPr marL="731520" indent="-731520">
              <a:buFont typeface="+mj-lt"/>
              <a:buAutoNum type="arabicPeriod"/>
            </a:pPr>
            <a:r>
              <a:rPr lang="en-US" sz="3200" dirty="0"/>
              <a:t>Review output in HTML browser window</a:t>
            </a:r>
          </a:p>
          <a:p>
            <a:pPr marL="0" indent="0">
              <a:buNone/>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Reports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Reports</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942758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ctrTitle" idx="4294967295"/>
          </p:nvPr>
        </p:nvSpPr>
        <p:spPr>
          <a:xfrm>
            <a:off x="3272234" y="3813811"/>
            <a:ext cx="9000332" cy="1057063"/>
          </a:xfrm>
        </p:spPr>
        <p:txBody>
          <a:bodyPr>
            <a:normAutofit fontScale="90000"/>
          </a:bodyPr>
          <a:lstStyle/>
          <a:p>
            <a:pPr algn="ctr"/>
            <a:r>
              <a:rPr lang="en-US" dirty="0" smtClean="0"/>
              <a:t> </a:t>
            </a:r>
            <a:br>
              <a:rPr lang="en-US" dirty="0" smtClean="0"/>
            </a:br>
            <a:r>
              <a:rPr lang="en-US" sz="5700" dirty="0" smtClean="0"/>
              <a:t>RunBook Automation</a:t>
            </a:r>
            <a:endParaRPr lang="en-US" sz="5700" dirty="0"/>
          </a:p>
        </p:txBody>
      </p:sp>
      <p:sp>
        <p:nvSpPr>
          <p:cNvPr id="332804" name="Rectangle 4"/>
          <p:cNvSpPr>
            <a:spLocks noChangeArrowheads="1"/>
          </p:cNvSpPr>
          <p:nvPr/>
        </p:nvSpPr>
        <p:spPr bwMode="auto">
          <a:xfrm>
            <a:off x="604520" y="6249247"/>
            <a:ext cx="11823225" cy="1131570"/>
          </a:xfrm>
          <a:prstGeom prst="rect">
            <a:avLst/>
          </a:prstGeom>
          <a:noFill/>
          <a:ln w="9525">
            <a:noFill/>
            <a:miter lim="800000"/>
            <a:headEnd/>
            <a:tailEnd/>
          </a:ln>
          <a:effectLst/>
        </p:spPr>
        <p:txBody>
          <a:bodyPr lIns="146304" tIns="73152" rIns="146304" bIns="73152" anchor="b"/>
          <a:lstStyle/>
          <a:p>
            <a:pPr algn="ctr" fontAlgn="base">
              <a:spcBef>
                <a:spcPct val="0"/>
              </a:spcBef>
              <a:spcAft>
                <a:spcPct val="0"/>
              </a:spcAft>
            </a:pPr>
            <a:endParaRPr lang="en-US" sz="5800" dirty="0">
              <a:solidFill>
                <a:srgbClr val="4D4D4D"/>
              </a:solidFill>
              <a:latin typeface="Futura Hv BT"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765" y="5240132"/>
            <a:ext cx="3303270" cy="2849880"/>
          </a:xfrm>
          <a:prstGeom prst="rect">
            <a:avLst/>
          </a:prstGeom>
        </p:spPr>
      </p:pic>
    </p:spTree>
    <p:extLst>
      <p:ext uri="{BB962C8B-B14F-4D97-AF65-F5344CB8AC3E}">
        <p14:creationId xmlns:p14="http://schemas.microsoft.com/office/powerpoint/2010/main" val="209468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499"/>
          <a:stretch/>
        </p:blipFill>
        <p:spPr>
          <a:xfrm>
            <a:off x="8574156" y="1152940"/>
            <a:ext cx="6970643" cy="8239557"/>
          </a:xfrm>
          <a:prstGeom prst="rect">
            <a:avLst/>
          </a:prstGeom>
        </p:spPr>
      </p:pic>
      <p:sp>
        <p:nvSpPr>
          <p:cNvPr id="3" name="Content Placeholder 2"/>
          <p:cNvSpPr>
            <a:spLocks noGrp="1"/>
          </p:cNvSpPr>
          <p:nvPr>
            <p:ph idx="1"/>
          </p:nvPr>
        </p:nvSpPr>
        <p:spPr>
          <a:xfrm>
            <a:off x="475969" y="1387025"/>
            <a:ext cx="8098187" cy="7749249"/>
          </a:xfrm>
        </p:spPr>
        <p:txBody>
          <a:bodyPr/>
          <a:lstStyle/>
          <a:p>
            <a:pPr>
              <a:buFont typeface="Arial" panose="020B0604020202020204" pitchFamily="34" charset="0"/>
              <a:buChar char="•"/>
            </a:pPr>
            <a:r>
              <a:rPr lang="en-US" sz="3800" dirty="0"/>
              <a:t>What is Run Book Automation?</a:t>
            </a:r>
          </a:p>
          <a:p>
            <a:pPr>
              <a:buFont typeface="Arial" panose="020B0604020202020204" pitchFamily="34" charset="0"/>
              <a:buChar char="•"/>
            </a:pPr>
            <a:r>
              <a:rPr lang="en-US" sz="3800" dirty="0"/>
              <a:t>Available Action Policies</a:t>
            </a:r>
          </a:p>
          <a:p>
            <a:pPr>
              <a:buFont typeface="Arial" panose="020B0604020202020204" pitchFamily="34" charset="0"/>
              <a:buChar char="•"/>
            </a:pPr>
            <a:r>
              <a:rPr lang="en-US" sz="3800" dirty="0"/>
              <a:t>Viewing/Creating/Delete Action Policies</a:t>
            </a:r>
          </a:p>
          <a:p>
            <a:pPr>
              <a:buFont typeface="Arial" panose="020B0604020202020204" pitchFamily="34" charset="0"/>
              <a:buChar char="•"/>
            </a:pPr>
            <a:r>
              <a:rPr lang="en-US" sz="3800" dirty="0"/>
              <a:t>Viewing/Creating/Delete Automation Policies</a:t>
            </a:r>
          </a:p>
          <a:p>
            <a:pPr marL="0" indent="0">
              <a:buNone/>
            </a:pPr>
            <a:endParaRPr lang="en-US" dirty="0" smtClean="0"/>
          </a:p>
          <a:p>
            <a:pPr>
              <a:buFont typeface="Wingdings" pitchFamily="2" charset="2"/>
              <a:buChar char="l"/>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Tree>
    <p:extLst>
      <p:ext uri="{BB962C8B-B14F-4D97-AF65-F5344CB8AC3E}">
        <p14:creationId xmlns:p14="http://schemas.microsoft.com/office/powerpoint/2010/main" val="303065676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What is Run Book Actions Automations</a:t>
            </a:r>
            <a:endParaRPr lang="en-US" dirty="0">
              <a:solidFill>
                <a:schemeClr val="tx1">
                  <a:lumMod val="50000"/>
                </a:schemeClr>
              </a:solidFill>
            </a:endParaRPr>
          </a:p>
        </p:txBody>
      </p:sp>
      <p:sp>
        <p:nvSpPr>
          <p:cNvPr id="3" name="Content Placeholder 2"/>
          <p:cNvSpPr>
            <a:spLocks noGrp="1"/>
          </p:cNvSpPr>
          <p:nvPr>
            <p:ph sz="quarter" idx="10"/>
          </p:nvPr>
        </p:nvSpPr>
        <p:spPr>
          <a:xfrm>
            <a:off x="777240" y="2034177"/>
            <a:ext cx="14519275" cy="5589532"/>
          </a:xfrm>
        </p:spPr>
        <p:txBody>
          <a:bodyPr>
            <a:normAutofit fontScale="85000" lnSpcReduction="10000"/>
          </a:bodyPr>
          <a:lstStyle/>
          <a:p>
            <a:pPr marL="0" indent="0">
              <a:buClr>
                <a:srgbClr val="C00000"/>
              </a:buClr>
              <a:buNone/>
            </a:pPr>
            <a:r>
              <a:rPr lang="en-US" sz="3800" dirty="0" smtClean="0"/>
              <a:t>Run Book allows you </a:t>
            </a:r>
            <a:r>
              <a:rPr lang="en-US" sz="3800" dirty="0"/>
              <a:t>to specify actions that EM7 executes when specific event conditions are met. Automation in EM7 is divided into two parts</a:t>
            </a:r>
            <a:r>
              <a:rPr lang="en-US" sz="3800" dirty="0" smtClean="0"/>
              <a:t>:</a:t>
            </a:r>
          </a:p>
          <a:p>
            <a:pPr marL="0" indent="0">
              <a:buClr>
                <a:srgbClr val="C00000"/>
              </a:buClr>
              <a:buNone/>
            </a:pPr>
            <a:endParaRPr lang="en-US" sz="3800" dirty="0"/>
          </a:p>
          <a:p>
            <a:pPr>
              <a:buFont typeface="Arial" panose="020B0604020202020204" pitchFamily="34" charset="0"/>
              <a:buChar char="•"/>
            </a:pPr>
            <a:r>
              <a:rPr lang="en-US" b="1" dirty="0" smtClean="0">
                <a:solidFill>
                  <a:schemeClr val="accent1"/>
                </a:solidFill>
              </a:rPr>
              <a:t>Action policy = “What”: </a:t>
            </a:r>
            <a:r>
              <a:rPr lang="en-US" dirty="0" smtClean="0">
                <a:solidFill>
                  <a:schemeClr val="accent1"/>
                </a:solidFill>
              </a:rPr>
              <a:t> </a:t>
            </a:r>
            <a:r>
              <a:rPr lang="en-US" dirty="0" smtClean="0"/>
              <a:t>defines the action(s) that can be triggered by an automation policy</a:t>
            </a:r>
          </a:p>
          <a:p>
            <a:pPr>
              <a:buFont typeface="Arial" panose="020B0604020202020204" pitchFamily="34" charset="0"/>
              <a:buChar char="•"/>
            </a:pPr>
            <a:endParaRPr lang="en-US" dirty="0"/>
          </a:p>
          <a:p>
            <a:pPr marL="0" indent="0">
              <a:buNone/>
            </a:pPr>
            <a:endParaRPr lang="en-US" dirty="0"/>
          </a:p>
          <a:p>
            <a:pPr>
              <a:buFont typeface="Arial" panose="020B0604020202020204" pitchFamily="34" charset="0"/>
              <a:buChar char="•"/>
            </a:pPr>
            <a:r>
              <a:rPr lang="en-US" b="1" dirty="0">
                <a:solidFill>
                  <a:schemeClr val="accent1"/>
                </a:solidFill>
              </a:rPr>
              <a:t>A</a:t>
            </a:r>
            <a:r>
              <a:rPr lang="en-US" b="1" dirty="0" smtClean="0">
                <a:solidFill>
                  <a:schemeClr val="accent1"/>
                </a:solidFill>
              </a:rPr>
              <a:t>utomation policy = “When”: </a:t>
            </a:r>
            <a:r>
              <a:rPr lang="en-US" dirty="0" smtClean="0">
                <a:solidFill>
                  <a:schemeClr val="accent1"/>
                </a:solidFill>
              </a:rPr>
              <a:t> </a:t>
            </a:r>
            <a:r>
              <a:rPr lang="en-US" dirty="0" smtClean="0"/>
              <a:t>defines the event conditions that can trigger an automatic action</a:t>
            </a:r>
          </a:p>
        </p:txBody>
      </p:sp>
      <p:sp>
        <p:nvSpPr>
          <p:cNvPr id="6" name="Text Placeholder 5"/>
          <p:cNvSpPr>
            <a:spLocks noGrp="1"/>
          </p:cNvSpPr>
          <p:nvPr>
            <p:ph type="body" sz="quarter" idx="11"/>
          </p:nvPr>
        </p:nvSpPr>
        <p:spPr/>
        <p:txBody>
          <a:bodyPr>
            <a:normAutofit fontScale="85000" lnSpcReduction="20000"/>
          </a:bodyPr>
          <a:lstStyle/>
          <a:p>
            <a:r>
              <a:rPr lang="en-US" dirty="0">
                <a:solidFill>
                  <a:schemeClr val="accent1"/>
                </a:solidFill>
              </a:rPr>
              <a:t>Registry &gt;  Run Book</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4848" y="7326359"/>
            <a:ext cx="2296091" cy="163608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4848" y="4445489"/>
            <a:ext cx="2463662" cy="1592083"/>
          </a:xfrm>
          <a:prstGeom prst="rect">
            <a:avLst/>
          </a:prstGeom>
        </p:spPr>
      </p:pic>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Tree>
    <p:extLst>
      <p:ext uri="{BB962C8B-B14F-4D97-AF65-F5344CB8AC3E}">
        <p14:creationId xmlns:p14="http://schemas.microsoft.com/office/powerpoint/2010/main" val="52604996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ctrTitle" idx="4294967295"/>
          </p:nvPr>
        </p:nvSpPr>
        <p:spPr>
          <a:xfrm>
            <a:off x="3192621" y="2908599"/>
            <a:ext cx="9159558" cy="1031451"/>
          </a:xfrm>
        </p:spPr>
        <p:txBody>
          <a:bodyPr>
            <a:normAutofit/>
          </a:bodyPr>
          <a:lstStyle/>
          <a:p>
            <a:pPr algn="ctr"/>
            <a:r>
              <a:rPr lang="en-US" sz="5100" dirty="0" smtClean="0">
                <a:solidFill>
                  <a:srgbClr val="4C5455"/>
                </a:solidFill>
              </a:rPr>
              <a:t>Assets</a:t>
            </a:r>
            <a:endParaRPr lang="en-US" sz="5100" dirty="0">
              <a:solidFill>
                <a:srgbClr val="4C5455"/>
              </a:solidFill>
            </a:endParaRPr>
          </a:p>
        </p:txBody>
      </p:sp>
      <p:sp>
        <p:nvSpPr>
          <p:cNvPr id="332804" name="Rectangle 4"/>
          <p:cNvSpPr>
            <a:spLocks noChangeArrowheads="1"/>
          </p:cNvSpPr>
          <p:nvPr/>
        </p:nvSpPr>
        <p:spPr bwMode="auto">
          <a:xfrm>
            <a:off x="604520" y="6249247"/>
            <a:ext cx="11823225" cy="1131570"/>
          </a:xfrm>
          <a:prstGeom prst="rect">
            <a:avLst/>
          </a:prstGeom>
          <a:noFill/>
          <a:ln w="9525">
            <a:noFill/>
            <a:miter lim="800000"/>
            <a:headEnd/>
            <a:tailEnd/>
          </a:ln>
          <a:effectLst/>
        </p:spPr>
        <p:txBody>
          <a:bodyPr lIns="146304" tIns="73152" rIns="146304" bIns="73152" anchor="b"/>
          <a:lstStyle/>
          <a:p>
            <a:pPr algn="ctr" fontAlgn="base">
              <a:spcBef>
                <a:spcPct val="0"/>
              </a:spcBef>
              <a:spcAft>
                <a:spcPct val="0"/>
              </a:spcAft>
            </a:pPr>
            <a:endParaRPr lang="en-US" sz="5800" dirty="0">
              <a:solidFill>
                <a:srgbClr val="4D4D4D"/>
              </a:solidFill>
              <a:latin typeface="Futura Hv BT"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962" y="4553913"/>
            <a:ext cx="3358877" cy="2231503"/>
          </a:xfrm>
          <a:prstGeom prst="rect">
            <a:avLst/>
          </a:prstGeom>
        </p:spPr>
      </p:pic>
    </p:spTree>
    <p:extLst>
      <p:ext uri="{BB962C8B-B14F-4D97-AF65-F5344CB8AC3E}">
        <p14:creationId xmlns:p14="http://schemas.microsoft.com/office/powerpoint/2010/main" val="853715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3200" dirty="0">
                <a:solidFill>
                  <a:schemeClr val="accent1"/>
                </a:solidFill>
              </a:rPr>
              <a:t>Registry &gt; Run Book &gt; Actions &gt; Create &gt; Action Type</a:t>
            </a:r>
          </a:p>
          <a:p>
            <a:pPr marL="0" indent="0">
              <a:buNone/>
            </a:pPr>
            <a:endParaRPr lang="en-US" sz="3200" dirty="0" smtClean="0"/>
          </a:p>
          <a:p>
            <a:pPr>
              <a:buFont typeface="Arial" panose="020B0604020202020204" pitchFamily="34" charset="0"/>
              <a:buChar char="•"/>
            </a:pPr>
            <a:r>
              <a:rPr lang="en-US" sz="3200" dirty="0" smtClean="0"/>
              <a:t>Send </a:t>
            </a:r>
            <a:r>
              <a:rPr lang="en-US" sz="3200" dirty="0"/>
              <a:t>an </a:t>
            </a:r>
            <a:r>
              <a:rPr lang="en-US" sz="3200" b="1" dirty="0"/>
              <a:t>E-mail message</a:t>
            </a:r>
            <a:r>
              <a:rPr lang="en-US" sz="3200" dirty="0"/>
              <a:t> to a pre-defined list of ScienceLogic users.</a:t>
            </a:r>
          </a:p>
          <a:p>
            <a:pPr>
              <a:buFont typeface="Arial" panose="020B0604020202020204" pitchFamily="34" charset="0"/>
              <a:buChar char="•"/>
            </a:pPr>
            <a:r>
              <a:rPr lang="en-US" sz="3200" dirty="0"/>
              <a:t>Send an </a:t>
            </a:r>
            <a:r>
              <a:rPr lang="en-US" sz="3200" b="1" dirty="0"/>
              <a:t>SNMP trap</a:t>
            </a:r>
            <a:r>
              <a:rPr lang="en-US" sz="3200" dirty="0"/>
              <a:t> from ScienceLogic to an external device.</a:t>
            </a:r>
          </a:p>
          <a:p>
            <a:pPr>
              <a:buFont typeface="Arial" panose="020B0604020202020204" pitchFamily="34" charset="0"/>
              <a:buChar char="•"/>
            </a:pPr>
            <a:r>
              <a:rPr lang="en-US" sz="3200" dirty="0"/>
              <a:t>Create a </a:t>
            </a:r>
            <a:r>
              <a:rPr lang="en-US" sz="3200" b="1" dirty="0"/>
              <a:t>New Ticket </a:t>
            </a:r>
            <a:r>
              <a:rPr lang="en-US" sz="3200" dirty="0"/>
              <a:t>(using ticket templates defined in Registry &gt; Ticketing &gt; Templates page).</a:t>
            </a:r>
          </a:p>
          <a:p>
            <a:pPr>
              <a:buFont typeface="Arial" panose="020B0604020202020204" pitchFamily="34" charset="0"/>
              <a:buChar char="•"/>
            </a:pPr>
            <a:r>
              <a:rPr lang="en-US" sz="3200" dirty="0"/>
              <a:t>Perform an </a:t>
            </a:r>
            <a:r>
              <a:rPr lang="en-US" sz="3200" b="1" dirty="0"/>
              <a:t>SNMP SET </a:t>
            </a:r>
            <a:r>
              <a:rPr lang="en-US" sz="3200" dirty="0"/>
              <a:t>on an external device.</a:t>
            </a:r>
          </a:p>
          <a:p>
            <a:pPr>
              <a:buFont typeface="Arial" panose="020B0604020202020204" pitchFamily="34" charset="0"/>
              <a:buChar char="•"/>
            </a:pPr>
            <a:r>
              <a:rPr lang="en-US" sz="3200" dirty="0"/>
              <a:t>Execute a </a:t>
            </a:r>
            <a:r>
              <a:rPr lang="en-US" sz="3200" b="1" dirty="0"/>
              <a:t>Snippet</a:t>
            </a:r>
            <a:r>
              <a:rPr lang="en-US" sz="3200" dirty="0"/>
              <a:t> (a custom program written in Python).</a:t>
            </a:r>
          </a:p>
          <a:p>
            <a:pPr>
              <a:buFont typeface="Arial" panose="020B0604020202020204" pitchFamily="34" charset="0"/>
              <a:buChar char="•"/>
            </a:pPr>
            <a:r>
              <a:rPr lang="en-US" sz="3200" b="1" dirty="0"/>
              <a:t>Query</a:t>
            </a:r>
            <a:r>
              <a:rPr lang="en-US" sz="3200" dirty="0"/>
              <a:t> a database.</a:t>
            </a:r>
          </a:p>
          <a:p>
            <a:pPr>
              <a:buFont typeface="Arial" panose="020B0604020202020204" pitchFamily="34" charset="0"/>
              <a:buChar char="•"/>
            </a:pPr>
            <a:r>
              <a:rPr lang="en-US" sz="3200" b="1" dirty="0"/>
              <a:t>Update</a:t>
            </a:r>
            <a:r>
              <a:rPr lang="en-US" sz="3200" dirty="0"/>
              <a:t> an existing </a:t>
            </a:r>
            <a:r>
              <a:rPr lang="en-US" sz="3200" dirty="0" smtClean="0"/>
              <a:t>ticket</a:t>
            </a:r>
          </a:p>
          <a:p>
            <a:pPr>
              <a:buFont typeface="Arial" panose="020B0604020202020204" pitchFamily="34" charset="0"/>
              <a:buChar char="•"/>
            </a:pPr>
            <a:r>
              <a:rPr lang="en-US" sz="3200" b="1" dirty="0" smtClean="0"/>
              <a:t>Send an AWS SNS message</a:t>
            </a:r>
            <a:endParaRPr lang="en-US" sz="3200" b="1" dirty="0"/>
          </a:p>
        </p:txBody>
      </p:sp>
      <p:sp>
        <p:nvSpPr>
          <p:cNvPr id="2" name="Title 1"/>
          <p:cNvSpPr>
            <a:spLocks noGrp="1"/>
          </p:cNvSpPr>
          <p:nvPr>
            <p:ph type="title"/>
          </p:nvPr>
        </p:nvSpPr>
        <p:spPr/>
        <p:txBody>
          <a:bodyPr/>
          <a:lstStyle/>
          <a:p>
            <a:r>
              <a:rPr lang="en-US" dirty="0" smtClean="0">
                <a:solidFill>
                  <a:schemeClr val="tx1">
                    <a:lumMod val="50000"/>
                  </a:schemeClr>
                </a:solidFill>
              </a:rPr>
              <a:t>Available Action Policies</a:t>
            </a:r>
            <a:endParaRPr lang="en-US" dirty="0">
              <a:solidFill>
                <a:schemeClr val="tx1">
                  <a:lumMod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990" y="5924374"/>
            <a:ext cx="3390571" cy="2724326"/>
          </a:xfrm>
          <a:prstGeom prst="rect">
            <a:avLst/>
          </a:prstGeom>
        </p:spPr>
      </p:pic>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Tree>
    <p:extLst>
      <p:ext uri="{BB962C8B-B14F-4D97-AF65-F5344CB8AC3E}">
        <p14:creationId xmlns:p14="http://schemas.microsoft.com/office/powerpoint/2010/main" val="396293326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4" y="3107700"/>
            <a:ext cx="14385705" cy="1829845"/>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View Action Policies</a:t>
            </a:r>
            <a:endParaRPr lang="en-US" dirty="0">
              <a:solidFill>
                <a:schemeClr val="tx1">
                  <a:lumMod val="50000"/>
                </a:schemeClr>
              </a:solidFill>
            </a:endParaRPr>
          </a:p>
        </p:txBody>
      </p:sp>
      <p:sp>
        <p:nvSpPr>
          <p:cNvPr id="4" name="Text Placeholder 3"/>
          <p:cNvSpPr>
            <a:spLocks noGrp="1"/>
          </p:cNvSpPr>
          <p:nvPr>
            <p:ph type="body" sz="quarter" idx="11"/>
          </p:nvPr>
        </p:nvSpPr>
        <p:spPr>
          <a:xfrm>
            <a:off x="777241" y="1345427"/>
            <a:ext cx="14519275" cy="642620"/>
          </a:xfrm>
        </p:spPr>
        <p:txBody>
          <a:bodyPr>
            <a:normAutofit fontScale="85000" lnSpcReduction="20000"/>
          </a:bodyPr>
          <a:lstStyle/>
          <a:p>
            <a:r>
              <a:rPr lang="en-US" dirty="0">
                <a:solidFill>
                  <a:schemeClr val="accent1"/>
                </a:solidFill>
              </a:rPr>
              <a:t>Registry &gt; Run Book &gt; Actions</a:t>
            </a:r>
          </a:p>
          <a:p>
            <a:endParaRPr lang="en-US" dirty="0"/>
          </a:p>
        </p:txBody>
      </p:sp>
      <p:sp>
        <p:nvSpPr>
          <p:cNvPr id="3" name="TextBox 2"/>
          <p:cNvSpPr txBox="1"/>
          <p:nvPr/>
        </p:nvSpPr>
        <p:spPr>
          <a:xfrm>
            <a:off x="1146992" y="5699761"/>
            <a:ext cx="9620856" cy="1625060"/>
          </a:xfrm>
          <a:prstGeom prst="rect">
            <a:avLst/>
          </a:prstGeom>
          <a:noFill/>
        </p:spPr>
        <p:txBody>
          <a:bodyPr wrap="square" lIns="146304" tIns="73152" rIns="146304" bIns="73152" rtlCol="0">
            <a:spAutoFit/>
          </a:bodyPr>
          <a:lstStyle/>
          <a:p>
            <a:pPr fontAlgn="base">
              <a:spcBef>
                <a:spcPct val="0"/>
              </a:spcBef>
              <a:spcAft>
                <a:spcPct val="0"/>
              </a:spcAft>
            </a:pPr>
            <a:r>
              <a:rPr lang="en-US" sz="3200" dirty="0">
                <a:solidFill>
                  <a:schemeClr val="tx1">
                    <a:lumMod val="50000"/>
                  </a:schemeClr>
                </a:solidFill>
                <a:latin typeface="Futura Lt BT"/>
              </a:rPr>
              <a:t>Because an Action Policy is part of an Automation Policy, the Action Policy needs to be created before any Automation Policies can be configured.</a:t>
            </a:r>
          </a:p>
        </p:txBody>
      </p:sp>
      <p:sp>
        <p:nvSpPr>
          <p:cNvPr id="8" name="TextBox 7"/>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
        <p:nvSpPr>
          <p:cNvPr id="7" name="Rounded Rectangular Callout 6"/>
          <p:cNvSpPr/>
          <p:nvPr/>
        </p:nvSpPr>
        <p:spPr>
          <a:xfrm>
            <a:off x="12801599" y="6164316"/>
            <a:ext cx="2317531" cy="1734207"/>
          </a:xfrm>
          <a:prstGeom prst="wedgeRoundRectCallout">
            <a:avLst>
              <a:gd name="adj1" fmla="val -34778"/>
              <a:gd name="adj2" fmla="val -20584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lumMod val="50000"/>
                  </a:schemeClr>
                </a:solidFill>
                <a:latin typeface="Futura Lt BT"/>
              </a:rPr>
              <a:t>Create New Action</a:t>
            </a:r>
            <a:endParaRPr lang="en-US" dirty="0">
              <a:solidFill>
                <a:schemeClr val="tx1">
                  <a:lumMod val="50000"/>
                </a:schemeClr>
              </a:solidFill>
              <a:latin typeface="Futura Lt BT"/>
            </a:endParaRPr>
          </a:p>
        </p:txBody>
      </p:sp>
    </p:spTree>
    <p:extLst>
      <p:ext uri="{BB962C8B-B14F-4D97-AF65-F5344CB8AC3E}">
        <p14:creationId xmlns:p14="http://schemas.microsoft.com/office/powerpoint/2010/main" val="144001556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478218" y="2340503"/>
            <a:ext cx="8192822" cy="6600852"/>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Create Action Policy</a:t>
            </a:r>
            <a:endParaRPr lang="en-US" dirty="0">
              <a:solidFill>
                <a:schemeClr val="tx1">
                  <a:lumMod val="50000"/>
                </a:schemeClr>
              </a:solidFill>
            </a:endParaRPr>
          </a:p>
        </p:txBody>
      </p:sp>
      <p:sp>
        <p:nvSpPr>
          <p:cNvPr id="5" name="Content Placeholder 4"/>
          <p:cNvSpPr>
            <a:spLocks noGrp="1"/>
          </p:cNvSpPr>
          <p:nvPr>
            <p:ph sz="quarter" idx="10"/>
          </p:nvPr>
        </p:nvSpPr>
        <p:spPr>
          <a:xfrm>
            <a:off x="775689" y="2483835"/>
            <a:ext cx="4848497" cy="6407573"/>
          </a:xfrm>
        </p:spPr>
        <p:txBody>
          <a:bodyPr>
            <a:normAutofit fontScale="70000" lnSpcReduction="20000"/>
          </a:bodyPr>
          <a:lstStyle/>
          <a:p>
            <a:pPr fontAlgn="base">
              <a:spcBef>
                <a:spcPct val="0"/>
              </a:spcBef>
              <a:spcAft>
                <a:spcPct val="0"/>
              </a:spcAft>
              <a:buSzPct val="100000"/>
              <a:buFont typeface="Arial" panose="020B0604020202020204" pitchFamily="34" charset="0"/>
              <a:buChar char="•"/>
            </a:pPr>
            <a:r>
              <a:rPr lang="en-US" dirty="0"/>
              <a:t>Depending on which Action is being configured, the options will change</a:t>
            </a:r>
          </a:p>
          <a:p>
            <a:pPr fontAlgn="base">
              <a:spcBef>
                <a:spcPct val="0"/>
              </a:spcBef>
              <a:spcAft>
                <a:spcPct val="0"/>
              </a:spcAft>
              <a:buSzPct val="100000"/>
              <a:buFont typeface="Arial" panose="020B0604020202020204" pitchFamily="34" charset="0"/>
              <a:buChar char="•"/>
            </a:pPr>
            <a:r>
              <a:rPr lang="en-US" dirty="0"/>
              <a:t>Actions can be set up for different Organizations</a:t>
            </a:r>
          </a:p>
          <a:p>
            <a:pPr fontAlgn="base">
              <a:spcBef>
                <a:spcPct val="0"/>
              </a:spcBef>
              <a:spcAft>
                <a:spcPct val="0"/>
              </a:spcAft>
              <a:buSzPct val="100000"/>
              <a:buFont typeface="Arial" panose="020B0604020202020204" pitchFamily="34" charset="0"/>
              <a:buChar char="•"/>
            </a:pPr>
            <a:r>
              <a:rPr lang="en-US" dirty="0"/>
              <a:t>Providing a good description can save you time editing the Action Policy later</a:t>
            </a:r>
          </a:p>
          <a:p>
            <a:pPr fontAlgn="base">
              <a:spcBef>
                <a:spcPct val="0"/>
              </a:spcBef>
              <a:spcAft>
                <a:spcPct val="0"/>
              </a:spcAft>
              <a:buSzPct val="100000"/>
              <a:buFont typeface="Arial" panose="020B0604020202020204" pitchFamily="34" charset="0"/>
              <a:buChar char="•"/>
            </a:pPr>
            <a:r>
              <a:rPr lang="en-US" dirty="0"/>
              <a:t>Multiple emails can be assigned to one Email Notification Action Policy</a:t>
            </a:r>
          </a:p>
          <a:p>
            <a:endParaRPr lang="en-US" dirty="0"/>
          </a:p>
        </p:txBody>
      </p:sp>
      <p:sp>
        <p:nvSpPr>
          <p:cNvPr id="4" name="Text Placeholder 3"/>
          <p:cNvSpPr>
            <a:spLocks noGrp="1"/>
          </p:cNvSpPr>
          <p:nvPr>
            <p:ph type="body" sz="quarter" idx="11"/>
          </p:nvPr>
        </p:nvSpPr>
        <p:spPr>
          <a:xfrm>
            <a:off x="777240" y="1401940"/>
            <a:ext cx="14519275" cy="642620"/>
          </a:xfrm>
        </p:spPr>
        <p:txBody>
          <a:bodyPr>
            <a:normAutofit fontScale="85000" lnSpcReduction="20000"/>
          </a:bodyPr>
          <a:lstStyle/>
          <a:p>
            <a:r>
              <a:rPr lang="en-US" dirty="0">
                <a:solidFill>
                  <a:schemeClr val="accent1"/>
                </a:solidFill>
              </a:rPr>
              <a:t>Registry &gt; Run Book &gt; </a:t>
            </a:r>
            <a:r>
              <a:rPr lang="en-US" dirty="0" smtClean="0">
                <a:solidFill>
                  <a:schemeClr val="accent1"/>
                </a:solidFill>
              </a:rPr>
              <a:t>Action &gt; Create</a:t>
            </a:r>
            <a:endParaRPr lang="en-US" dirty="0">
              <a:solidFill>
                <a:schemeClr val="accent1"/>
              </a:solidFill>
            </a:endParaRPr>
          </a:p>
          <a:p>
            <a:endParaRPr lang="en-US" dirty="0"/>
          </a:p>
        </p:txBody>
      </p:sp>
      <p:sp>
        <p:nvSpPr>
          <p:cNvPr id="8" name="TextBox 7"/>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
        <p:nvSpPr>
          <p:cNvPr id="9" name="Oval 8"/>
          <p:cNvSpPr/>
          <p:nvPr/>
        </p:nvSpPr>
        <p:spPr>
          <a:xfrm>
            <a:off x="11362325" y="4623574"/>
            <a:ext cx="3308715" cy="60519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322763719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Delete an Action Policy</a:t>
            </a:r>
            <a:endParaRPr lang="en-US" dirty="0">
              <a:solidFill>
                <a:schemeClr val="tx1">
                  <a:lumMod val="50000"/>
                </a:schemeClr>
              </a:solidFill>
            </a:endParaRPr>
          </a:p>
        </p:txBody>
      </p:sp>
      <p:sp>
        <p:nvSpPr>
          <p:cNvPr id="8" name="Text Placeholder 7"/>
          <p:cNvSpPr>
            <a:spLocks noGrp="1"/>
          </p:cNvSpPr>
          <p:nvPr>
            <p:ph type="body" sz="quarter" idx="11"/>
          </p:nvPr>
        </p:nvSpPr>
        <p:spPr/>
        <p:txBody>
          <a:bodyPr>
            <a:normAutofit fontScale="85000" lnSpcReduction="20000"/>
          </a:bodyPr>
          <a:lstStyle/>
          <a:p>
            <a:r>
              <a:rPr lang="en-US" dirty="0" smtClean="0">
                <a:solidFill>
                  <a:schemeClr val="accent1"/>
                </a:solidFill>
              </a:rPr>
              <a:t>Registry &gt; Run Book &gt; Actions</a:t>
            </a:r>
            <a:endParaRPr lang="en-US" dirty="0">
              <a:solidFill>
                <a:schemeClr val="accent1"/>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
        <p:nvSpPr>
          <p:cNvPr id="3" name="Rounded Rectangular Callout 2"/>
          <p:cNvSpPr/>
          <p:nvPr/>
        </p:nvSpPr>
        <p:spPr>
          <a:xfrm>
            <a:off x="1860331" y="4488580"/>
            <a:ext cx="3799490" cy="1702676"/>
          </a:xfrm>
          <a:prstGeom prst="wedgeRoundRectCallout">
            <a:avLst>
              <a:gd name="adj1" fmla="val 161124"/>
              <a:gd name="adj2" fmla="val 16662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lumMod val="50000"/>
                  </a:schemeClr>
                </a:solidFill>
                <a:latin typeface="Futura Lt BT" panose="020B0402020204020303"/>
              </a:rPr>
              <a:t>Use the Select Actions: Delete Action and click GO</a:t>
            </a:r>
            <a:endParaRPr lang="en-US" dirty="0">
              <a:solidFill>
                <a:schemeClr val="tx1">
                  <a:lumMod val="50000"/>
                </a:schemeClr>
              </a:solidFill>
              <a:latin typeface="Futura Lt BT" panose="020B0402020204020303"/>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1" y="2520304"/>
            <a:ext cx="14038909" cy="132890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500" y="7213873"/>
            <a:ext cx="4866650" cy="1173382"/>
          </a:xfrm>
          <a:prstGeom prst="rect">
            <a:avLst/>
          </a:prstGeom>
        </p:spPr>
      </p:pic>
      <p:sp>
        <p:nvSpPr>
          <p:cNvPr id="11" name="Oval 10"/>
          <p:cNvSpPr/>
          <p:nvPr/>
        </p:nvSpPr>
        <p:spPr>
          <a:xfrm>
            <a:off x="9660761" y="7959902"/>
            <a:ext cx="2632842" cy="854705"/>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4520987" y="3067644"/>
            <a:ext cx="326694" cy="382965"/>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408499"/>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61" y="2620393"/>
            <a:ext cx="14855278" cy="1588047"/>
          </a:xfrm>
          <a:prstGeom prst="rect">
            <a:avLst/>
          </a:prstGeom>
        </p:spPr>
      </p:pic>
      <p:sp>
        <p:nvSpPr>
          <p:cNvPr id="4" name="Title 3"/>
          <p:cNvSpPr>
            <a:spLocks noGrp="1"/>
          </p:cNvSpPr>
          <p:nvPr>
            <p:ph type="title"/>
          </p:nvPr>
        </p:nvSpPr>
        <p:spPr/>
        <p:txBody>
          <a:bodyPr/>
          <a:lstStyle/>
          <a:p>
            <a:r>
              <a:rPr lang="en-US" dirty="0" smtClean="0">
                <a:solidFill>
                  <a:schemeClr val="tx1">
                    <a:lumMod val="50000"/>
                  </a:schemeClr>
                </a:solidFill>
              </a:rPr>
              <a:t>View Automation Policies</a:t>
            </a:r>
            <a:endParaRPr lang="en-US" dirty="0">
              <a:solidFill>
                <a:schemeClr val="tx1">
                  <a:lumMod val="50000"/>
                </a:schemeClr>
              </a:solidFill>
            </a:endParaRPr>
          </a:p>
        </p:txBody>
      </p:sp>
      <p:sp>
        <p:nvSpPr>
          <p:cNvPr id="8" name="Text Placeholder 7"/>
          <p:cNvSpPr>
            <a:spLocks noGrp="1"/>
          </p:cNvSpPr>
          <p:nvPr>
            <p:ph type="body" sz="quarter" idx="11"/>
          </p:nvPr>
        </p:nvSpPr>
        <p:spPr/>
        <p:txBody>
          <a:bodyPr>
            <a:normAutofit fontScale="85000" lnSpcReduction="20000"/>
          </a:bodyPr>
          <a:lstStyle/>
          <a:p>
            <a:r>
              <a:rPr lang="en-US" dirty="0">
                <a:solidFill>
                  <a:schemeClr val="accent1"/>
                </a:solidFill>
              </a:rPr>
              <a:t>Registry &gt; Run Book &gt; </a:t>
            </a:r>
            <a:r>
              <a:rPr lang="en-US" dirty="0" smtClean="0">
                <a:solidFill>
                  <a:schemeClr val="accent1"/>
                </a:solidFill>
              </a:rPr>
              <a:t>Automation</a:t>
            </a:r>
            <a:endParaRPr lang="en-US" dirty="0">
              <a:solidFill>
                <a:schemeClr val="accent1"/>
              </a:solidFill>
            </a:endParaRPr>
          </a:p>
          <a:p>
            <a:endParaRPr lang="en-US" dirty="0"/>
          </a:p>
        </p:txBody>
      </p:sp>
      <p:sp>
        <p:nvSpPr>
          <p:cNvPr id="3" name="TextBox 2"/>
          <p:cNvSpPr txBox="1"/>
          <p:nvPr/>
        </p:nvSpPr>
        <p:spPr>
          <a:xfrm>
            <a:off x="912733" y="6065759"/>
            <a:ext cx="7994468" cy="1625060"/>
          </a:xfrm>
          <a:prstGeom prst="rect">
            <a:avLst/>
          </a:prstGeom>
          <a:noFill/>
        </p:spPr>
        <p:txBody>
          <a:bodyPr wrap="square" lIns="146304" tIns="73152" rIns="146304" bIns="73152" rtlCol="0">
            <a:spAutoFit/>
          </a:bodyPr>
          <a:lstStyle/>
          <a:p>
            <a:pPr fontAlgn="base">
              <a:spcBef>
                <a:spcPct val="0"/>
              </a:spcBef>
              <a:spcAft>
                <a:spcPct val="0"/>
              </a:spcAft>
            </a:pPr>
            <a:r>
              <a:rPr lang="en-US" sz="3200" dirty="0">
                <a:solidFill>
                  <a:schemeClr val="tx1">
                    <a:lumMod val="50000"/>
                  </a:schemeClr>
                </a:solidFill>
                <a:latin typeface="Futura Lt BT" panose="020B0402020204020303" pitchFamily="34" charset="0"/>
              </a:rPr>
              <a:t>Once Action Policies have been created, Automation Policies can be made that use them.</a:t>
            </a: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
        <p:nvSpPr>
          <p:cNvPr id="5" name="Rounded Rectangular Callout 4"/>
          <p:cNvSpPr/>
          <p:nvPr/>
        </p:nvSpPr>
        <p:spPr>
          <a:xfrm>
            <a:off x="10763885" y="6065759"/>
            <a:ext cx="2226901" cy="1758357"/>
          </a:xfrm>
          <a:prstGeom prst="wedgeRoundRectCallout">
            <a:avLst>
              <a:gd name="adj1" fmla="val 58458"/>
              <a:gd name="adj2" fmla="val -22351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lumMod val="50000"/>
                  </a:schemeClr>
                </a:solidFill>
                <a:latin typeface="Futura Lt BT" panose="020B0402020204020303"/>
              </a:rPr>
              <a:t>Create Automation</a:t>
            </a:r>
            <a:endParaRPr lang="en-US" dirty="0">
              <a:solidFill>
                <a:schemeClr val="tx1">
                  <a:lumMod val="50000"/>
                </a:schemeClr>
              </a:solidFill>
              <a:latin typeface="Futura Lt BT" panose="020B0402020204020303"/>
            </a:endParaRPr>
          </a:p>
        </p:txBody>
      </p:sp>
    </p:spTree>
    <p:extLst>
      <p:ext uri="{BB962C8B-B14F-4D97-AF65-F5344CB8AC3E}">
        <p14:creationId xmlns:p14="http://schemas.microsoft.com/office/powerpoint/2010/main" val="308132468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Create Automation Policy</a:t>
            </a:r>
            <a:endParaRPr lang="en-US" dirty="0">
              <a:solidFill>
                <a:schemeClr val="tx1">
                  <a:lumMod val="50000"/>
                </a:schemeClr>
              </a:solidFill>
            </a:endParaRPr>
          </a:p>
        </p:txBody>
      </p:sp>
      <p:sp>
        <p:nvSpPr>
          <p:cNvPr id="3" name="Content Placeholder 2"/>
          <p:cNvSpPr>
            <a:spLocks noGrp="1"/>
          </p:cNvSpPr>
          <p:nvPr>
            <p:ph sz="quarter" idx="10"/>
          </p:nvPr>
        </p:nvSpPr>
        <p:spPr>
          <a:xfrm>
            <a:off x="777240" y="2186162"/>
            <a:ext cx="5052060" cy="6407573"/>
          </a:xfrm>
        </p:spPr>
        <p:txBody>
          <a:bodyPr>
            <a:normAutofit fontScale="70000" lnSpcReduction="20000"/>
          </a:bodyPr>
          <a:lstStyle/>
          <a:p>
            <a:pPr fontAlgn="base">
              <a:spcBef>
                <a:spcPct val="0"/>
              </a:spcBef>
              <a:spcAft>
                <a:spcPct val="0"/>
              </a:spcAft>
              <a:buSzPct val="100000"/>
            </a:pPr>
            <a:r>
              <a:rPr lang="en-US" b="1" dirty="0"/>
              <a:t>Policy Type </a:t>
            </a:r>
            <a:r>
              <a:rPr lang="en-US" dirty="0"/>
              <a:t>can be for Active events or Cleared events</a:t>
            </a:r>
          </a:p>
          <a:p>
            <a:pPr fontAlgn="base">
              <a:spcBef>
                <a:spcPct val="0"/>
              </a:spcBef>
              <a:spcAft>
                <a:spcPct val="0"/>
              </a:spcAft>
              <a:buSzPct val="100000"/>
            </a:pPr>
            <a:r>
              <a:rPr lang="en-US" dirty="0"/>
              <a:t>Automation Policies can be configured for individual organizations</a:t>
            </a:r>
          </a:p>
          <a:p>
            <a:pPr fontAlgn="base">
              <a:spcBef>
                <a:spcPct val="0"/>
              </a:spcBef>
              <a:spcAft>
                <a:spcPct val="0"/>
              </a:spcAft>
              <a:buSzPct val="100000"/>
            </a:pPr>
            <a:r>
              <a:rPr lang="en-US" dirty="0"/>
              <a:t>If you select </a:t>
            </a:r>
            <a:r>
              <a:rPr lang="en-US" b="1" dirty="0"/>
              <a:t>Organization</a:t>
            </a:r>
            <a:r>
              <a:rPr lang="en-US" dirty="0"/>
              <a:t> “System”, then all devices in EM7 will be evaluated</a:t>
            </a:r>
          </a:p>
          <a:p>
            <a:pPr fontAlgn="base">
              <a:spcBef>
                <a:spcPct val="0"/>
              </a:spcBef>
              <a:spcAft>
                <a:spcPct val="0"/>
              </a:spcAft>
              <a:buSzPct val="100000"/>
            </a:pPr>
            <a:r>
              <a:rPr lang="en-US" dirty="0"/>
              <a:t>Changing the </a:t>
            </a:r>
            <a:r>
              <a:rPr lang="en-US" b="1" dirty="0"/>
              <a:t>Aligned With</a:t>
            </a:r>
            <a:r>
              <a:rPr lang="en-US" dirty="0"/>
              <a:t> selection will change the options below</a:t>
            </a:r>
          </a:p>
          <a:p>
            <a:pPr fontAlgn="base">
              <a:spcBef>
                <a:spcPct val="0"/>
              </a:spcBef>
              <a:spcAft>
                <a:spcPct val="0"/>
              </a:spcAft>
              <a:buSzPct val="100000"/>
            </a:pPr>
            <a:r>
              <a:rPr lang="en-US" dirty="0"/>
              <a:t>Multiple Action Policies can be aligned in one Automation Policy and they run in </a:t>
            </a:r>
            <a:r>
              <a:rPr lang="en-US" dirty="0" smtClean="0"/>
              <a:t>order</a:t>
            </a:r>
            <a:endParaRPr lang="en-US" dirty="0"/>
          </a:p>
        </p:txBody>
      </p:sp>
      <p:sp>
        <p:nvSpPr>
          <p:cNvPr id="6" name="Text Placeholder 5"/>
          <p:cNvSpPr>
            <a:spLocks noGrp="1"/>
          </p:cNvSpPr>
          <p:nvPr>
            <p:ph type="body" sz="quarter" idx="11"/>
          </p:nvPr>
        </p:nvSpPr>
        <p:spPr>
          <a:xfrm>
            <a:off x="777240" y="1324104"/>
            <a:ext cx="14519275" cy="642620"/>
          </a:xfrm>
        </p:spPr>
        <p:txBody>
          <a:bodyPr>
            <a:normAutofit fontScale="85000" lnSpcReduction="20000"/>
          </a:bodyPr>
          <a:lstStyle/>
          <a:p>
            <a:r>
              <a:rPr lang="en-US" dirty="0" smtClean="0">
                <a:solidFill>
                  <a:schemeClr val="accent1"/>
                </a:solidFill>
              </a:rPr>
              <a:t>Registry &gt; Run Book &gt; Automations &gt; Create</a:t>
            </a:r>
            <a:endParaRPr lang="en-US" dirty="0">
              <a:solidFill>
                <a:schemeClr val="accent1"/>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737" y="2186162"/>
            <a:ext cx="8656911" cy="6870374"/>
          </a:xfrm>
          <a:prstGeom prst="rect">
            <a:avLst/>
          </a:prstGeom>
        </p:spPr>
      </p:pic>
    </p:spTree>
    <p:extLst>
      <p:ext uri="{BB962C8B-B14F-4D97-AF65-F5344CB8AC3E}">
        <p14:creationId xmlns:p14="http://schemas.microsoft.com/office/powerpoint/2010/main" val="349088838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69" y="1443083"/>
            <a:ext cx="14291592" cy="3508285"/>
          </a:xfrm>
        </p:spPr>
        <p:txBody>
          <a:bodyPr/>
          <a:lstStyle/>
          <a:p>
            <a:pPr marL="0" indent="0">
              <a:buNone/>
            </a:pPr>
            <a:r>
              <a:rPr lang="en-US" dirty="0"/>
              <a:t>4 conditions that determine if the Action will happen</a:t>
            </a:r>
          </a:p>
          <a:p>
            <a:pPr marL="0" indent="0">
              <a:buNone/>
            </a:pPr>
            <a:r>
              <a:rPr lang="en-US" dirty="0" smtClean="0"/>
              <a:t>Read out the logic as a sentence</a:t>
            </a:r>
          </a:p>
          <a:p>
            <a:pPr lvl="1"/>
            <a:r>
              <a:rPr lang="en-US" dirty="0" smtClean="0"/>
              <a:t>When the Severity is greater than or equal to Minor and 5 minutes has elapsed and the event is NOT acknowledged…for the devices and events listed below…do the Actions below.</a:t>
            </a: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Criteria Logic</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928" y="5081750"/>
            <a:ext cx="5208944" cy="2950198"/>
          </a:xfrm>
          <a:prstGeom prst="rect">
            <a:avLst/>
          </a:prstGeom>
        </p:spPr>
      </p:pic>
    </p:spTree>
    <p:extLst>
      <p:ext uri="{BB962C8B-B14F-4D97-AF65-F5344CB8AC3E}">
        <p14:creationId xmlns:p14="http://schemas.microsoft.com/office/powerpoint/2010/main" val="4313234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Deleting an Automation Policy</a:t>
            </a:r>
            <a:endParaRPr lang="en-US" dirty="0">
              <a:solidFill>
                <a:schemeClr val="tx1">
                  <a:lumMod val="50000"/>
                </a:schemeClr>
              </a:solidFill>
            </a:endParaRPr>
          </a:p>
        </p:txBody>
      </p:sp>
      <p:sp>
        <p:nvSpPr>
          <p:cNvPr id="5" name="Text Placeholder 4"/>
          <p:cNvSpPr>
            <a:spLocks noGrp="1"/>
          </p:cNvSpPr>
          <p:nvPr>
            <p:ph type="body" sz="quarter" idx="11"/>
          </p:nvPr>
        </p:nvSpPr>
        <p:spPr/>
        <p:txBody>
          <a:bodyPr>
            <a:normAutofit fontScale="85000" lnSpcReduction="20000"/>
          </a:bodyPr>
          <a:lstStyle/>
          <a:p>
            <a:r>
              <a:rPr lang="en-US" dirty="0" smtClean="0">
                <a:solidFill>
                  <a:schemeClr val="accent1"/>
                </a:solidFill>
              </a:rPr>
              <a:t>Registry &gt; Run Book &gt; Automation</a:t>
            </a:r>
            <a:endParaRPr lang="en-US" dirty="0">
              <a:solidFill>
                <a:schemeClr val="accent1"/>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
        <p:nvSpPr>
          <p:cNvPr id="4" name="Rounded Rectangular Callout 3"/>
          <p:cNvSpPr/>
          <p:nvPr/>
        </p:nvSpPr>
        <p:spPr>
          <a:xfrm>
            <a:off x="2969288" y="6267136"/>
            <a:ext cx="4235553" cy="1744015"/>
          </a:xfrm>
          <a:prstGeom prst="wedgeRoundRectCallout">
            <a:avLst>
              <a:gd name="adj1" fmla="val 110031"/>
              <a:gd name="adj2" fmla="val 7140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lumMod val="50000"/>
                  </a:schemeClr>
                </a:solidFill>
                <a:latin typeface="Futura Lt BT" panose="020B0402020204020303"/>
              </a:rPr>
              <a:t>Use the Select Actions: Delete Action and GO</a:t>
            </a:r>
            <a:endParaRPr lang="en-US" dirty="0">
              <a:solidFill>
                <a:schemeClr val="tx1">
                  <a:lumMod val="50000"/>
                </a:schemeClr>
              </a:solidFill>
              <a:latin typeface="Futura Lt BT" panose="020B0402020204020303"/>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04" y="2492427"/>
            <a:ext cx="14941192" cy="17974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0116" y="7168055"/>
            <a:ext cx="5442880" cy="1376855"/>
          </a:xfrm>
          <a:prstGeom prst="rect">
            <a:avLst/>
          </a:prstGeom>
        </p:spPr>
      </p:pic>
    </p:spTree>
    <p:extLst>
      <p:ext uri="{BB962C8B-B14F-4D97-AF65-F5344CB8AC3E}">
        <p14:creationId xmlns:p14="http://schemas.microsoft.com/office/powerpoint/2010/main" val="101653782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sz="3800" dirty="0"/>
              <a:t>Test any email notification Run Book Automation policies with only your own email as the recipient to be sure that it is sending the right information at the right frequency.</a:t>
            </a:r>
          </a:p>
          <a:p>
            <a:pPr marL="0" indent="0">
              <a:buNone/>
            </a:pPr>
            <a:endParaRPr lang="en-US" sz="3800" dirty="0"/>
          </a:p>
          <a:p>
            <a:pPr marL="0" indent="0">
              <a:buNone/>
            </a:pPr>
            <a:r>
              <a:rPr lang="en-US" sz="3800" dirty="0"/>
              <a:t>Once you are sure the policy is effective, change the email to go to the correct individuals and groups.</a:t>
            </a:r>
          </a:p>
        </p:txBody>
      </p:sp>
      <p:sp>
        <p:nvSpPr>
          <p:cNvPr id="2" name="Title 1"/>
          <p:cNvSpPr>
            <a:spLocks noGrp="1"/>
          </p:cNvSpPr>
          <p:nvPr>
            <p:ph type="title"/>
          </p:nvPr>
        </p:nvSpPr>
        <p:spPr/>
        <p:txBody>
          <a:bodyPr/>
          <a:lstStyle/>
          <a:p>
            <a:r>
              <a:rPr lang="en-US" dirty="0" smtClean="0">
                <a:solidFill>
                  <a:schemeClr val="tx1">
                    <a:lumMod val="50000"/>
                  </a:schemeClr>
                </a:solidFill>
              </a:rPr>
              <a:t>Pro Tip	</a:t>
            </a:r>
            <a:endParaRPr lang="en-US" dirty="0">
              <a:solidFill>
                <a:schemeClr val="tx1">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9354" y="5425271"/>
            <a:ext cx="2101076" cy="1830819"/>
          </a:xfrm>
          <a:prstGeom prst="rect">
            <a:avLst/>
          </a:prstGeom>
        </p:spPr>
      </p:pic>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Tree>
    <p:extLst>
      <p:ext uri="{BB962C8B-B14F-4D97-AF65-F5344CB8AC3E}">
        <p14:creationId xmlns:p14="http://schemas.microsoft.com/office/powerpoint/2010/main" val="1247210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p:txBody>
          <a:bodyPr/>
          <a:lstStyle/>
          <a:p>
            <a:pPr>
              <a:buNone/>
            </a:pPr>
            <a:endParaRPr lang="en-US" sz="3800" dirty="0"/>
          </a:p>
          <a:p>
            <a:pPr>
              <a:buSzPct val="100000"/>
              <a:buFont typeface="Arial" panose="020B0604020202020204" pitchFamily="34" charset="0"/>
              <a:buChar char="•"/>
            </a:pPr>
            <a:r>
              <a:rPr lang="en-US" dirty="0"/>
              <a:t>Run Book Automation manual</a:t>
            </a:r>
          </a:p>
          <a:p>
            <a:pPr>
              <a:buSzPct val="100000"/>
              <a:buFont typeface="Arial" panose="020B0604020202020204" pitchFamily="34" charset="0"/>
              <a:buChar char="•"/>
            </a:pPr>
            <a:r>
              <a:rPr lang="pt-BR" dirty="0"/>
              <a:t>Guide Button within EM7</a:t>
            </a:r>
          </a:p>
          <a:p>
            <a:pPr>
              <a:buFont typeface="Wingdings" pitchFamily="26" charset="2"/>
              <a:buNone/>
            </a:pPr>
            <a:endParaRPr lang="en-US" dirty="0">
              <a:solidFill>
                <a:srgbClr val="C00000"/>
              </a:solidFill>
              <a:ea typeface="ＭＳ ゴシック" pitchFamily="26" charset="-128"/>
            </a:endParaRPr>
          </a:p>
          <a:p>
            <a:pPr>
              <a:buFont typeface="Wingdings" pitchFamily="26" charset="2"/>
              <a:buNone/>
            </a:pPr>
            <a:r>
              <a:rPr lang="en-US" dirty="0">
                <a:solidFill>
                  <a:srgbClr val="4C5455"/>
                </a:solidFill>
                <a:ea typeface="ＭＳ ゴシック" pitchFamily="26" charset="-128"/>
              </a:rPr>
              <a:t>All manuals are available on the Customer Portal:</a:t>
            </a:r>
          </a:p>
          <a:p>
            <a:pPr>
              <a:buNone/>
            </a:pPr>
            <a:r>
              <a:rPr lang="en-US" dirty="0">
                <a:solidFill>
                  <a:srgbClr val="4C5455"/>
                </a:solidFill>
                <a:ea typeface="ＭＳ ゴシック" pitchFamily="26" charset="-128"/>
              </a:rPr>
              <a:t>http://portal.sciencelogic.com</a:t>
            </a:r>
          </a:p>
          <a:p>
            <a:pPr>
              <a:buClrTx/>
              <a:buSzPct val="100000"/>
              <a:buFont typeface="Wingdings" pitchFamily="26" charset="2"/>
              <a:buNone/>
            </a:pPr>
            <a:endParaRPr lang="en-US" dirty="0" smtClean="0"/>
          </a:p>
          <a:p>
            <a:pPr>
              <a:buFont typeface="Wingdings" pitchFamily="26" charset="2"/>
              <a:buNone/>
            </a:pPr>
            <a:endParaRPr lang="en-US" dirty="0" smtClean="0"/>
          </a:p>
          <a:p>
            <a:pPr>
              <a:buFont typeface="Wingdings" pitchFamily="26" charset="2"/>
              <a:buNone/>
            </a:pPr>
            <a:endParaRPr lang="en-US" dirty="0" smtClean="0">
              <a:latin typeface="Wingdings" pitchFamily="26" charset="2"/>
            </a:endParaRPr>
          </a:p>
          <a:p>
            <a:endParaRPr lang="en-US" dirty="0" smtClean="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68" y="1310853"/>
            <a:ext cx="13487365" cy="619337"/>
          </a:xfrm>
        </p:spPr>
        <p:txBody>
          <a:bodyPr>
            <a:normAutofit fontScale="85000" lnSpcReduction="20000"/>
          </a:bodyPr>
          <a:lstStyle/>
          <a:p>
            <a:pPr marL="0" indent="0">
              <a:buNone/>
            </a:pPr>
            <a:r>
              <a:rPr lang="en-US" dirty="0" smtClean="0">
                <a:solidFill>
                  <a:schemeClr val="tx1">
                    <a:lumMod val="50000"/>
                  </a:schemeClr>
                </a:solidFill>
              </a:rPr>
              <a:t>For </a:t>
            </a:r>
            <a:r>
              <a:rPr lang="en-US" dirty="0">
                <a:solidFill>
                  <a:schemeClr val="tx1">
                    <a:lumMod val="50000"/>
                  </a:schemeClr>
                </a:solidFill>
              </a:rPr>
              <a:t>more </a:t>
            </a:r>
            <a:r>
              <a:rPr lang="en-US" dirty="0" smtClean="0">
                <a:solidFill>
                  <a:schemeClr val="tx1">
                    <a:lumMod val="50000"/>
                  </a:schemeClr>
                </a:solidFill>
              </a:rPr>
              <a:t>information:</a:t>
            </a:r>
            <a:endParaRPr lang="en-US" dirty="0">
              <a:solidFill>
                <a:schemeClr val="tx1">
                  <a:lumMod val="50000"/>
                </a:schemeClr>
              </a:solidFill>
            </a:endParaRPr>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460385" y="1659467"/>
            <a:ext cx="1660467" cy="1591732"/>
          </a:xfrm>
          <a:prstGeom prst="rect">
            <a:avLst/>
          </a:prstGeom>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2881" y="5854262"/>
            <a:ext cx="2143125" cy="2133600"/>
          </a:xfrm>
          <a:prstGeom prst="rect">
            <a:avLst/>
          </a:prstGeom>
        </p:spPr>
      </p:pic>
    </p:spTree>
    <p:extLst>
      <p:ext uri="{BB962C8B-B14F-4D97-AF65-F5344CB8AC3E}">
        <p14:creationId xmlns:p14="http://schemas.microsoft.com/office/powerpoint/2010/main" val="1759075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3800" dirty="0"/>
              <a:t>What is an Asset?</a:t>
            </a:r>
          </a:p>
          <a:p>
            <a:pPr>
              <a:buFont typeface="Arial" panose="020B0604020202020204" pitchFamily="34" charset="0"/>
              <a:buChar char="•"/>
            </a:pPr>
            <a:r>
              <a:rPr lang="en-US" sz="3800" dirty="0"/>
              <a:t>Create and View Assets</a:t>
            </a:r>
          </a:p>
          <a:p>
            <a:pPr>
              <a:buFont typeface="Arial" panose="020B0604020202020204" pitchFamily="34" charset="0"/>
              <a:buChar char="•"/>
            </a:pPr>
            <a:r>
              <a:rPr lang="en-US" sz="3800" dirty="0"/>
              <a:t>Asset Record Manager</a:t>
            </a:r>
          </a:p>
          <a:p>
            <a:pPr>
              <a:buFont typeface="Arial" panose="020B0604020202020204" pitchFamily="34" charset="0"/>
              <a:buChar char="•"/>
            </a:pPr>
            <a:r>
              <a:rPr lang="en-US" sz="3800" dirty="0"/>
              <a:t>Asset Record Events</a:t>
            </a:r>
          </a:p>
          <a:p>
            <a:pPr>
              <a:buFont typeface="Arial" panose="020B0604020202020204" pitchFamily="34" charset="0"/>
              <a:buChar char="•"/>
            </a:pPr>
            <a:r>
              <a:rPr lang="en-US" sz="3800" dirty="0"/>
              <a:t>Asset Record Reports</a:t>
            </a:r>
          </a:p>
          <a:p>
            <a:pPr>
              <a:buFont typeface="Arial" panose="020B0604020202020204" pitchFamily="34" charset="0"/>
              <a:buChar char="•"/>
            </a:pPr>
            <a:r>
              <a:rPr lang="en-US" sz="3800" dirty="0"/>
              <a:t>Delete Asset</a:t>
            </a:r>
          </a:p>
          <a:p>
            <a:pPr marL="0" indent="0">
              <a:buNone/>
            </a:pPr>
            <a:endParaRPr lang="en-US" dirty="0" smtClean="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7" name="TextBox 6"/>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499"/>
          <a:stretch/>
        </p:blipFill>
        <p:spPr>
          <a:xfrm>
            <a:off x="8574156" y="1205948"/>
            <a:ext cx="6970643" cy="8239557"/>
          </a:xfrm>
          <a:prstGeom prst="rect">
            <a:avLst/>
          </a:prstGeom>
        </p:spPr>
      </p:pic>
    </p:spTree>
    <p:extLst>
      <p:ext uri="{BB962C8B-B14F-4D97-AF65-F5344CB8AC3E}">
        <p14:creationId xmlns:p14="http://schemas.microsoft.com/office/powerpoint/2010/main" val="26459741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69" y="1743456"/>
            <a:ext cx="14291592" cy="7392818"/>
          </a:xfrm>
        </p:spPr>
        <p:txBody>
          <a:bodyPr>
            <a:normAutofit/>
          </a:bodyPr>
          <a:lstStyle/>
          <a:p>
            <a:r>
              <a:rPr lang="en-US" sz="3600" dirty="0" smtClean="0"/>
              <a:t>Create a Run Book Action</a:t>
            </a:r>
          </a:p>
          <a:p>
            <a:r>
              <a:rPr lang="en-US" sz="3600" dirty="0" smtClean="0"/>
              <a:t>Create a Run Book Automation</a:t>
            </a:r>
          </a:p>
          <a:p>
            <a:r>
              <a:rPr lang="en-US" sz="3600" dirty="0" smtClean="0"/>
              <a:t>Receive the email result of the policy</a:t>
            </a:r>
            <a:endParaRPr lang="en-US" sz="3200" dirty="0"/>
          </a:p>
          <a:p>
            <a:pPr marL="0" indent="0">
              <a:buNone/>
            </a:pPr>
            <a:endParaRPr lang="en-US" sz="3200" b="1" dirty="0"/>
          </a:p>
        </p:txBody>
      </p:sp>
      <p:sp>
        <p:nvSpPr>
          <p:cNvPr id="2" name="Title 1"/>
          <p:cNvSpPr>
            <a:spLocks noGrp="1"/>
          </p:cNvSpPr>
          <p:nvPr>
            <p:ph type="title"/>
          </p:nvPr>
        </p:nvSpPr>
        <p:spPr/>
        <p:txBody>
          <a:bodyPr/>
          <a:lstStyle/>
          <a:p>
            <a:r>
              <a:rPr lang="en-US" dirty="0" smtClean="0">
                <a:solidFill>
                  <a:schemeClr val="tx1">
                    <a:lumMod val="50000"/>
                  </a:schemeClr>
                </a:solidFill>
              </a:rPr>
              <a:t>Run Book Lab Goals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17998" y="115666"/>
            <a:ext cx="1007533" cy="865381"/>
          </a:xfrm>
          <a:prstGeom prst="rect">
            <a:avLst/>
          </a:prstGeom>
        </p:spPr>
      </p:pic>
    </p:spTree>
    <p:extLst>
      <p:ext uri="{BB962C8B-B14F-4D97-AF65-F5344CB8AC3E}">
        <p14:creationId xmlns:p14="http://schemas.microsoft.com/office/powerpoint/2010/main" val="2186231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sz="3200" dirty="0"/>
              <a:t>Create a Run Book Action</a:t>
            </a:r>
          </a:p>
          <a:p>
            <a:pPr marL="0" indent="0">
              <a:buNone/>
            </a:pPr>
            <a:endParaRPr lang="en-US" sz="2900" dirty="0" smtClean="0"/>
          </a:p>
          <a:p>
            <a:pPr marL="822960" indent="-822960">
              <a:buFont typeface="+mj-lt"/>
              <a:buAutoNum type="arabicPeriod"/>
            </a:pPr>
            <a:r>
              <a:rPr lang="en-US" sz="2900" dirty="0" smtClean="0"/>
              <a:t>Go </a:t>
            </a:r>
            <a:r>
              <a:rPr lang="en-US" sz="2900" dirty="0"/>
              <a:t>to </a:t>
            </a:r>
            <a:r>
              <a:rPr lang="en-US" sz="2900" b="1" dirty="0"/>
              <a:t>Registry &gt; Run Book &gt; Actions</a:t>
            </a:r>
          </a:p>
          <a:p>
            <a:pPr marL="822960" indent="-822960">
              <a:buFont typeface="+mj-lt"/>
              <a:buAutoNum type="arabicPeriod"/>
            </a:pPr>
            <a:r>
              <a:rPr lang="en-US" sz="2900" dirty="0"/>
              <a:t>Click the </a:t>
            </a:r>
            <a:r>
              <a:rPr lang="en-US" sz="2900" b="1" dirty="0"/>
              <a:t>[Create] </a:t>
            </a:r>
            <a:r>
              <a:rPr lang="en-US" sz="2900" dirty="0"/>
              <a:t>button</a:t>
            </a:r>
          </a:p>
          <a:p>
            <a:pPr marL="822960" indent="-822960">
              <a:buFont typeface="+mj-lt"/>
              <a:buAutoNum type="arabicPeriod"/>
            </a:pPr>
            <a:r>
              <a:rPr lang="en-US" sz="2900" dirty="0"/>
              <a:t>Provide an </a:t>
            </a:r>
            <a:r>
              <a:rPr lang="en-US" sz="2900" b="1" i="1" dirty="0"/>
              <a:t>Action Name </a:t>
            </a:r>
            <a:r>
              <a:rPr lang="en-US" sz="2900" dirty="0"/>
              <a:t> “Miami System Notification”</a:t>
            </a:r>
          </a:p>
          <a:p>
            <a:pPr marL="822960" indent="-822960">
              <a:buFont typeface="+mj-lt"/>
              <a:buAutoNum type="arabicPeriod"/>
            </a:pPr>
            <a:r>
              <a:rPr lang="en-US" sz="2900" dirty="0"/>
              <a:t>Provide </a:t>
            </a:r>
            <a:r>
              <a:rPr lang="en-US" sz="2900" b="1" i="1" dirty="0"/>
              <a:t>Description </a:t>
            </a:r>
            <a:r>
              <a:rPr lang="en-US" sz="2900" dirty="0"/>
              <a:t>“Notification for all Miami Device Events”</a:t>
            </a:r>
          </a:p>
          <a:p>
            <a:pPr marL="822960" indent="-822960">
              <a:buFont typeface="+mj-lt"/>
              <a:buAutoNum type="arabicPeriod"/>
            </a:pPr>
            <a:r>
              <a:rPr lang="en-US" sz="2900" dirty="0"/>
              <a:t>Set Organization to “All Star Monitoring - Miami”</a:t>
            </a:r>
          </a:p>
          <a:p>
            <a:pPr marL="822960" indent="-822960">
              <a:buFont typeface="+mj-lt"/>
              <a:buAutoNum type="arabicPeriod"/>
            </a:pPr>
            <a:r>
              <a:rPr lang="en-US" sz="2900" dirty="0"/>
              <a:t>Leave the default “Send an Email Notification” for </a:t>
            </a:r>
            <a:r>
              <a:rPr lang="en-US" sz="2900" b="1" i="1" dirty="0"/>
              <a:t>Action Type</a:t>
            </a:r>
          </a:p>
          <a:p>
            <a:pPr marL="822960" indent="-822960">
              <a:buFont typeface="+mj-lt"/>
              <a:buAutoNum type="arabicPeriod"/>
            </a:pPr>
            <a:r>
              <a:rPr lang="en-US" sz="2900" dirty="0"/>
              <a:t>Add text “These are the Event Details:” at the top line in the </a:t>
            </a:r>
            <a:r>
              <a:rPr lang="en-US" sz="2900" b="1" i="1" dirty="0"/>
              <a:t>Email Body</a:t>
            </a:r>
            <a:endParaRPr lang="en-US" sz="2900" dirty="0"/>
          </a:p>
          <a:p>
            <a:pPr marL="822960" indent="-822960">
              <a:buFont typeface="+mj-lt"/>
              <a:buAutoNum type="arabicPeriod"/>
            </a:pPr>
            <a:r>
              <a:rPr lang="en-US" sz="2900" dirty="0"/>
              <a:t>From </a:t>
            </a:r>
            <a:r>
              <a:rPr lang="en-US" sz="2900" b="1" i="1" dirty="0"/>
              <a:t>Available Emails s</a:t>
            </a:r>
            <a:r>
              <a:rPr lang="en-US" sz="2900" dirty="0"/>
              <a:t>elect your own email address that was entered at the time you created  your user account.</a:t>
            </a:r>
          </a:p>
          <a:p>
            <a:pPr marL="822960" indent="-822960">
              <a:buFont typeface="+mj-lt"/>
              <a:buAutoNum type="arabicPeriod"/>
            </a:pPr>
            <a:r>
              <a:rPr lang="en-US" sz="2900" dirty="0"/>
              <a:t>Click the </a:t>
            </a:r>
            <a:r>
              <a:rPr lang="en-US" sz="2900" b="1" dirty="0"/>
              <a:t>[Save] </a:t>
            </a:r>
            <a:r>
              <a:rPr lang="en-US" sz="2900" dirty="0"/>
              <a:t>button</a:t>
            </a:r>
          </a:p>
          <a:p>
            <a:pPr marL="0" indent="0">
              <a:buNone/>
            </a:pPr>
            <a:endParaRPr lang="en-US" sz="2900" dirty="0"/>
          </a:p>
          <a:p>
            <a:pPr marL="0" indent="0">
              <a:buNone/>
            </a:pPr>
            <a:endParaRPr lang="en-US" sz="2900" dirty="0"/>
          </a:p>
          <a:p>
            <a:pPr marL="0" indent="0">
              <a:buNone/>
            </a:pPr>
            <a:endParaRPr lang="en-US" sz="2900" dirty="0"/>
          </a:p>
        </p:txBody>
      </p:sp>
      <p:sp>
        <p:nvSpPr>
          <p:cNvPr id="2" name="Title 1"/>
          <p:cNvSpPr>
            <a:spLocks noGrp="1"/>
          </p:cNvSpPr>
          <p:nvPr>
            <p:ph type="title"/>
          </p:nvPr>
        </p:nvSpPr>
        <p:spPr/>
        <p:txBody>
          <a:bodyPr/>
          <a:lstStyle/>
          <a:p>
            <a:r>
              <a:rPr lang="en-US" dirty="0" smtClean="0">
                <a:solidFill>
                  <a:schemeClr val="tx1">
                    <a:lumMod val="50000"/>
                  </a:schemeClr>
                </a:solidFill>
              </a:rPr>
              <a:t>Run Book Lab:	</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Tree>
    <p:extLst>
      <p:ext uri="{BB962C8B-B14F-4D97-AF65-F5344CB8AC3E}">
        <p14:creationId xmlns:p14="http://schemas.microsoft.com/office/powerpoint/2010/main" val="3090374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0" indent="0">
              <a:buNone/>
            </a:pPr>
            <a:r>
              <a:rPr lang="en-US" sz="2800" dirty="0"/>
              <a:t>Create a Run Book Automation</a:t>
            </a:r>
          </a:p>
          <a:p>
            <a:pPr marL="0" indent="0">
              <a:buNone/>
            </a:pPr>
            <a:endParaRPr lang="en-US" sz="2600" dirty="0" smtClean="0"/>
          </a:p>
          <a:p>
            <a:pPr marL="822960" indent="-822960">
              <a:buFont typeface="+mj-lt"/>
              <a:buAutoNum type="arabicPeriod"/>
            </a:pPr>
            <a:r>
              <a:rPr lang="en-US" sz="2600" dirty="0" smtClean="0"/>
              <a:t>Go </a:t>
            </a:r>
            <a:r>
              <a:rPr lang="en-US" sz="2600" dirty="0"/>
              <a:t>to </a:t>
            </a:r>
            <a:r>
              <a:rPr lang="en-US" sz="2600" b="1" dirty="0"/>
              <a:t>Registry &gt; Run Book &gt; Automations</a:t>
            </a:r>
          </a:p>
          <a:p>
            <a:pPr marL="822960" indent="-822960">
              <a:buFont typeface="+mj-lt"/>
              <a:buAutoNum type="arabicPeriod"/>
            </a:pPr>
            <a:r>
              <a:rPr lang="en-US" sz="2600" dirty="0"/>
              <a:t>Click the </a:t>
            </a:r>
            <a:r>
              <a:rPr lang="en-US" sz="2600" b="1" dirty="0"/>
              <a:t>[Create] </a:t>
            </a:r>
            <a:r>
              <a:rPr lang="en-US" sz="2600" dirty="0"/>
              <a:t>button</a:t>
            </a:r>
          </a:p>
          <a:p>
            <a:pPr marL="822960" indent="-822960">
              <a:buFont typeface="+mj-lt"/>
              <a:buAutoNum type="arabicPeriod"/>
            </a:pPr>
            <a:r>
              <a:rPr lang="en-US" sz="2600" dirty="0"/>
              <a:t>Provide a </a:t>
            </a:r>
            <a:r>
              <a:rPr lang="en-US" sz="2600" b="1" i="1" dirty="0"/>
              <a:t>Policy Name</a:t>
            </a:r>
            <a:r>
              <a:rPr lang="en-US" sz="2600" dirty="0"/>
              <a:t> of “Miami Data Center Policy”</a:t>
            </a:r>
          </a:p>
          <a:p>
            <a:pPr marL="822960" indent="-822960">
              <a:buFont typeface="+mj-lt"/>
              <a:buAutoNum type="arabicPeriod"/>
            </a:pPr>
            <a:r>
              <a:rPr lang="en-US" sz="2600" dirty="0"/>
              <a:t>Under </a:t>
            </a:r>
            <a:r>
              <a:rPr lang="en-US" sz="2600" b="1" i="1" dirty="0"/>
              <a:t>Organization </a:t>
            </a:r>
            <a:r>
              <a:rPr lang="en-US" sz="2600" dirty="0"/>
              <a:t>choose </a:t>
            </a:r>
            <a:r>
              <a:rPr lang="en-US" sz="2600" i="1" dirty="0"/>
              <a:t>All Star Monitoring - Miami </a:t>
            </a:r>
          </a:p>
          <a:p>
            <a:pPr marL="822960" indent="-822960">
              <a:buFont typeface="+mj-lt"/>
              <a:buAutoNum type="arabicPeriod"/>
            </a:pPr>
            <a:r>
              <a:rPr lang="en-US" sz="2600" dirty="0"/>
              <a:t>Under </a:t>
            </a:r>
            <a:r>
              <a:rPr lang="en-US" sz="2600" b="1" i="1" dirty="0"/>
              <a:t>Criteria Logic </a:t>
            </a:r>
            <a:r>
              <a:rPr lang="en-US" sz="2600" dirty="0"/>
              <a:t>change the Severity dropdown to </a:t>
            </a:r>
            <a:r>
              <a:rPr lang="en-US" sz="2600" i="1" dirty="0"/>
              <a:t>Major </a:t>
            </a:r>
            <a:endParaRPr lang="en-US" sz="2600" dirty="0"/>
          </a:p>
          <a:p>
            <a:pPr marL="822960" indent="-822960">
              <a:buFont typeface="+mj-lt"/>
              <a:buAutoNum type="arabicPeriod"/>
            </a:pPr>
            <a:r>
              <a:rPr lang="en-US" sz="2600" dirty="0"/>
              <a:t>Under </a:t>
            </a:r>
            <a:r>
              <a:rPr lang="en-US" sz="2600" b="1" i="1" dirty="0"/>
              <a:t>Criteria Logic </a:t>
            </a:r>
            <a:r>
              <a:rPr lang="en-US" sz="2600" dirty="0"/>
              <a:t>change the Time dropdown to </a:t>
            </a:r>
            <a:r>
              <a:rPr lang="en-US" sz="2600" i="1" dirty="0"/>
              <a:t>and no time has elapsed </a:t>
            </a:r>
            <a:endParaRPr lang="en-US" sz="2600" dirty="0"/>
          </a:p>
          <a:p>
            <a:pPr marL="822960" indent="-822960">
              <a:buFont typeface="+mj-lt"/>
              <a:buAutoNum type="arabicPeriod"/>
            </a:pPr>
            <a:r>
              <a:rPr lang="en-US" sz="2600" dirty="0"/>
              <a:t>Under </a:t>
            </a:r>
            <a:r>
              <a:rPr lang="en-US" sz="2600" b="1" i="1" dirty="0"/>
              <a:t>Criteria Logic </a:t>
            </a:r>
            <a:r>
              <a:rPr lang="en-US" sz="2600" dirty="0"/>
              <a:t>change the Condition to </a:t>
            </a:r>
            <a:r>
              <a:rPr lang="en-US" sz="2600" i="1" dirty="0"/>
              <a:t>and event is not acknowledged </a:t>
            </a:r>
            <a:endParaRPr lang="en-US" sz="2600" dirty="0"/>
          </a:p>
          <a:p>
            <a:pPr marL="822960" indent="-822960">
              <a:buFont typeface="+mj-lt"/>
              <a:buAutoNum type="arabicPeriod"/>
            </a:pPr>
            <a:r>
              <a:rPr lang="en-US" sz="2600" dirty="0"/>
              <a:t>For </a:t>
            </a:r>
            <a:r>
              <a:rPr lang="en-US" sz="2600" b="1" i="1" dirty="0"/>
              <a:t>Repeat Time</a:t>
            </a:r>
            <a:r>
              <a:rPr lang="en-US" sz="2600" dirty="0"/>
              <a:t> choose </a:t>
            </a:r>
            <a:r>
              <a:rPr lang="en-US" sz="2600" i="1" dirty="0"/>
              <a:t>Every 1 minute until satisfied</a:t>
            </a:r>
            <a:endParaRPr lang="en-US" sz="2600" dirty="0"/>
          </a:p>
          <a:p>
            <a:pPr marL="822960" indent="-822960">
              <a:buFont typeface="+mj-lt"/>
              <a:buAutoNum type="arabicPeriod"/>
            </a:pPr>
            <a:r>
              <a:rPr lang="en-US" sz="2600" dirty="0"/>
              <a:t>For </a:t>
            </a:r>
            <a:r>
              <a:rPr lang="en-US" sz="2600" b="1" i="1" dirty="0"/>
              <a:t>Align With</a:t>
            </a:r>
            <a:r>
              <a:rPr lang="en-US" sz="2600" dirty="0"/>
              <a:t> leave the default of </a:t>
            </a:r>
            <a:r>
              <a:rPr lang="en-US" sz="2600" i="1" dirty="0"/>
              <a:t>Devices</a:t>
            </a:r>
            <a:endParaRPr lang="en-US" sz="2600" dirty="0"/>
          </a:p>
          <a:p>
            <a:pPr marL="822960" indent="-822960">
              <a:buFont typeface="+mj-lt"/>
              <a:buAutoNum type="arabicPeriod"/>
            </a:pPr>
            <a:r>
              <a:rPr lang="en-US" sz="2600" dirty="0"/>
              <a:t>In </a:t>
            </a:r>
            <a:r>
              <a:rPr lang="en-US" sz="2600" b="1" i="1" dirty="0"/>
              <a:t>Available Devices </a:t>
            </a:r>
            <a:r>
              <a:rPr lang="en-US" sz="2600" dirty="0"/>
              <a:t>double click </a:t>
            </a:r>
            <a:r>
              <a:rPr lang="en-US" sz="2600"/>
              <a:t>the </a:t>
            </a:r>
            <a:r>
              <a:rPr lang="en-US" sz="2600" smtClean="0"/>
              <a:t>blue </a:t>
            </a:r>
            <a:r>
              <a:rPr lang="en-US" sz="2600" dirty="0"/>
              <a:t>lettered “Miami”, notice that all the devices moved across to the </a:t>
            </a:r>
            <a:r>
              <a:rPr lang="en-US" sz="2600" b="1" i="1" dirty="0"/>
              <a:t>Aligned Devices</a:t>
            </a:r>
            <a:r>
              <a:rPr lang="en-US" sz="2600" dirty="0"/>
              <a:t> box</a:t>
            </a:r>
            <a:endParaRPr lang="en-US" sz="2600" i="1" dirty="0"/>
          </a:p>
          <a:p>
            <a:pPr marL="822960" indent="-822960">
              <a:buFont typeface="+mj-lt"/>
              <a:buAutoNum type="arabicPeriod"/>
            </a:pPr>
            <a:r>
              <a:rPr lang="en-US" sz="2600" dirty="0"/>
              <a:t>Confirm that </a:t>
            </a:r>
            <a:r>
              <a:rPr lang="en-US" sz="2600" b="1" i="1" dirty="0"/>
              <a:t>Aligned Events</a:t>
            </a:r>
            <a:r>
              <a:rPr lang="en-US" sz="2600" dirty="0"/>
              <a:t> is </a:t>
            </a:r>
            <a:r>
              <a:rPr lang="en-US" sz="2600" i="1" dirty="0"/>
              <a:t>(All events)</a:t>
            </a:r>
            <a:endParaRPr lang="en-US" sz="2600" dirty="0"/>
          </a:p>
          <a:p>
            <a:pPr marL="822960" indent="-822960">
              <a:buFont typeface="+mj-lt"/>
              <a:buAutoNum type="arabicPeriod"/>
            </a:pPr>
            <a:r>
              <a:rPr lang="en-US" sz="2600" dirty="0"/>
              <a:t>For </a:t>
            </a:r>
            <a:r>
              <a:rPr lang="en-US" sz="2600" b="1" i="1" dirty="0"/>
              <a:t>Aligned Actions </a:t>
            </a:r>
            <a:r>
              <a:rPr lang="en-US" sz="2600" dirty="0"/>
              <a:t>choose </a:t>
            </a:r>
            <a:r>
              <a:rPr lang="en-US" sz="2600" dirty="0" smtClean="0"/>
              <a:t>“Send Email: </a:t>
            </a:r>
            <a:r>
              <a:rPr lang="en-US" sz="2600" dirty="0"/>
              <a:t>Miami System Notifications”</a:t>
            </a:r>
          </a:p>
          <a:p>
            <a:pPr marL="822960" indent="-822960">
              <a:buFont typeface="+mj-lt"/>
              <a:buAutoNum type="arabicPeriod"/>
            </a:pPr>
            <a:r>
              <a:rPr lang="en-US" sz="2600" dirty="0"/>
              <a:t>Click the </a:t>
            </a:r>
            <a:r>
              <a:rPr lang="en-US" sz="2600" b="1" dirty="0"/>
              <a:t>[Save] </a:t>
            </a:r>
            <a:r>
              <a:rPr lang="en-US" sz="2600" dirty="0"/>
              <a:t>button</a:t>
            </a:r>
          </a:p>
        </p:txBody>
      </p:sp>
      <p:sp>
        <p:nvSpPr>
          <p:cNvPr id="2" name="Title 1"/>
          <p:cNvSpPr>
            <a:spLocks noGrp="1"/>
          </p:cNvSpPr>
          <p:nvPr>
            <p:ph type="title"/>
          </p:nvPr>
        </p:nvSpPr>
        <p:spPr/>
        <p:txBody>
          <a:bodyPr/>
          <a:lstStyle/>
          <a:p>
            <a:r>
              <a:rPr lang="en-US" dirty="0" smtClean="0">
                <a:solidFill>
                  <a:schemeClr val="tx1">
                    <a:lumMod val="50000"/>
                  </a:schemeClr>
                </a:solidFill>
              </a:rPr>
              <a:t>Run Book Lab:	</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Run Book</a:t>
            </a:r>
          </a:p>
        </p:txBody>
      </p:sp>
    </p:spTree>
    <p:extLst>
      <p:ext uri="{BB962C8B-B14F-4D97-AF65-F5344CB8AC3E}">
        <p14:creationId xmlns:p14="http://schemas.microsoft.com/office/powerpoint/2010/main" val="402679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2786459" y="2829614"/>
            <a:ext cx="9971882" cy="1875742"/>
          </a:xfrm>
        </p:spPr>
        <p:txBody>
          <a:bodyPr>
            <a:normAutofit/>
          </a:bodyPr>
          <a:lstStyle/>
          <a:p>
            <a:pPr algn="ctr"/>
            <a:r>
              <a:rPr lang="en-US" sz="5100" dirty="0" smtClean="0">
                <a:solidFill>
                  <a:schemeClr val="tx1">
                    <a:lumMod val="50000"/>
                  </a:schemeClr>
                </a:solidFill>
              </a:rPr>
              <a:t>Dashboards</a:t>
            </a:r>
            <a:endParaRPr lang="en-US" sz="5100" dirty="0">
              <a:solidFill>
                <a:schemeClr val="tx1">
                  <a:lumMod val="50000"/>
                </a:schemeClr>
              </a:solidFill>
            </a:endParaRPr>
          </a:p>
        </p:txBody>
      </p:sp>
      <p:pic>
        <p:nvPicPr>
          <p:cNvPr id="7" name="Picture 6" descr="porsche_911turbo_coupe_2007_dashboard_instrumentcluster_640x480.jpg"/>
          <p:cNvPicPr>
            <a:picLocks noChangeAspect="1"/>
          </p:cNvPicPr>
          <p:nvPr/>
        </p:nvPicPr>
        <p:blipFill>
          <a:blip r:embed="rId2" cstate="print"/>
          <a:stretch>
            <a:fillRect/>
          </a:stretch>
        </p:blipFill>
        <p:spPr>
          <a:xfrm>
            <a:off x="5334857" y="4714312"/>
            <a:ext cx="4875087" cy="2396417"/>
          </a:xfrm>
          <a:prstGeom prst="rect">
            <a:avLst/>
          </a:prstGeom>
        </p:spPr>
      </p:pic>
    </p:spTree>
    <p:extLst>
      <p:ext uri="{BB962C8B-B14F-4D97-AF65-F5344CB8AC3E}">
        <p14:creationId xmlns:p14="http://schemas.microsoft.com/office/powerpoint/2010/main" val="64521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9499"/>
          <a:stretch/>
        </p:blipFill>
        <p:spPr>
          <a:xfrm>
            <a:off x="8574156" y="1179444"/>
            <a:ext cx="6970643" cy="8239557"/>
          </a:xfrm>
          <a:prstGeom prst="rect">
            <a:avLst/>
          </a:prstGeom>
        </p:spPr>
      </p:pic>
      <p:sp>
        <p:nvSpPr>
          <p:cNvPr id="3" name="Content Placeholder 2"/>
          <p:cNvSpPr>
            <a:spLocks noGrp="1"/>
          </p:cNvSpPr>
          <p:nvPr>
            <p:ph idx="1"/>
          </p:nvPr>
        </p:nvSpPr>
        <p:spPr/>
        <p:txBody>
          <a:bodyPr/>
          <a:lstStyle/>
          <a:p>
            <a:pPr>
              <a:buFont typeface="Arial" panose="020B0604020202020204" pitchFamily="34" charset="0"/>
              <a:buChar char="•"/>
            </a:pPr>
            <a:r>
              <a:rPr lang="en-US" sz="3800" dirty="0"/>
              <a:t>What is a Dashboard?</a:t>
            </a:r>
          </a:p>
          <a:p>
            <a:pPr>
              <a:buFont typeface="Arial" panose="020B0604020202020204" pitchFamily="34" charset="0"/>
              <a:buChar char="•"/>
            </a:pPr>
            <a:r>
              <a:rPr lang="en-US" sz="3800" dirty="0"/>
              <a:t>What is a Widget?</a:t>
            </a:r>
          </a:p>
          <a:p>
            <a:pPr>
              <a:buFont typeface="Arial" panose="020B0604020202020204" pitchFamily="34" charset="0"/>
              <a:buChar char="•"/>
            </a:pPr>
            <a:r>
              <a:rPr lang="en-US" sz="3800" dirty="0"/>
              <a:t>Dashboard creation</a:t>
            </a:r>
          </a:p>
          <a:p>
            <a:pPr>
              <a:buFont typeface="Arial" panose="020B0604020202020204" pitchFamily="34" charset="0"/>
              <a:buChar char="•"/>
            </a:pPr>
            <a:r>
              <a:rPr lang="en-US" sz="3800" dirty="0"/>
              <a:t>Dashboard deletion</a:t>
            </a:r>
          </a:p>
          <a:p>
            <a:pPr>
              <a:buFont typeface="Arial" panose="020B0604020202020204" pitchFamily="34" charset="0"/>
              <a:buChar char="•"/>
            </a:pPr>
            <a:r>
              <a:rPr lang="en-US" sz="3800" dirty="0"/>
              <a:t>Widget configuration</a:t>
            </a:r>
          </a:p>
          <a:p>
            <a:pPr>
              <a:buFont typeface="Arial" panose="020B0604020202020204" pitchFamily="34" charset="0"/>
              <a:buChar char="•"/>
            </a:pPr>
            <a:r>
              <a:rPr lang="en-US" sz="3800" dirty="0"/>
              <a:t>Widget deletion</a:t>
            </a:r>
          </a:p>
          <a:p>
            <a:pPr>
              <a:buFont typeface="Arial" panose="020B0604020202020204" pitchFamily="34" charset="0"/>
              <a:buChar char="•"/>
            </a:pPr>
            <a:r>
              <a:rPr lang="en-US" sz="3800" dirty="0"/>
              <a:t>Contextual widgets</a:t>
            </a:r>
          </a:p>
          <a:p>
            <a:pPr marL="0" indent="0">
              <a:buNone/>
            </a:pPr>
            <a:endParaRPr lang="en-US" dirty="0" smtClean="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2794737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69" y="1387025"/>
            <a:ext cx="14291592" cy="5953575"/>
          </a:xfrm>
        </p:spPr>
        <p:txBody>
          <a:bodyPr>
            <a:normAutofit fontScale="85000" lnSpcReduction="10000"/>
          </a:bodyPr>
          <a:lstStyle/>
          <a:p>
            <a:pPr>
              <a:buFont typeface="Arial" panose="020B0604020202020204" pitchFamily="34" charset="0"/>
              <a:buChar char="•"/>
            </a:pPr>
            <a:r>
              <a:rPr lang="en-US" sz="3800" dirty="0">
                <a:solidFill>
                  <a:schemeClr val="bg2">
                    <a:lumMod val="10000"/>
                  </a:schemeClr>
                </a:solidFill>
              </a:rPr>
              <a:t>A dashboard is a page that displays one or more graphical reports, called </a:t>
            </a:r>
            <a:r>
              <a:rPr lang="en-US" sz="3800" dirty="0" smtClean="0">
                <a:solidFill>
                  <a:schemeClr val="bg2">
                    <a:lumMod val="10000"/>
                  </a:schemeClr>
                </a:solidFill>
              </a:rPr>
              <a:t>widgets</a:t>
            </a:r>
          </a:p>
          <a:p>
            <a:pPr>
              <a:buFont typeface="Arial" panose="020B0604020202020204" pitchFamily="34" charset="0"/>
              <a:buChar char="•"/>
            </a:pPr>
            <a:endParaRPr lang="en-US" sz="3800" dirty="0">
              <a:solidFill>
                <a:schemeClr val="bg2">
                  <a:lumMod val="10000"/>
                </a:schemeClr>
              </a:solidFill>
            </a:endParaRPr>
          </a:p>
          <a:p>
            <a:pPr>
              <a:buFont typeface="Arial" panose="020B0604020202020204" pitchFamily="34" charset="0"/>
              <a:buChar char="•"/>
            </a:pPr>
            <a:r>
              <a:rPr lang="en-US" sz="3800" dirty="0">
                <a:solidFill>
                  <a:schemeClr val="bg2">
                    <a:lumMod val="10000"/>
                  </a:schemeClr>
                </a:solidFill>
              </a:rPr>
              <a:t>Each widget is displayed in its own customizable </a:t>
            </a:r>
            <a:r>
              <a:rPr lang="en-US" sz="3800" dirty="0" smtClean="0">
                <a:solidFill>
                  <a:schemeClr val="bg2">
                    <a:lumMod val="10000"/>
                  </a:schemeClr>
                </a:solidFill>
              </a:rPr>
              <a:t>pane</a:t>
            </a:r>
          </a:p>
          <a:p>
            <a:pPr>
              <a:buFont typeface="Arial" panose="020B0604020202020204" pitchFamily="34" charset="0"/>
              <a:buChar char="•"/>
            </a:pPr>
            <a:endParaRPr lang="en-US" sz="3800" dirty="0">
              <a:solidFill>
                <a:schemeClr val="bg2">
                  <a:lumMod val="10000"/>
                </a:schemeClr>
              </a:solidFill>
            </a:endParaRPr>
          </a:p>
          <a:p>
            <a:pPr>
              <a:buFont typeface="Arial" panose="020B0604020202020204" pitchFamily="34" charset="0"/>
              <a:buChar char="•"/>
            </a:pPr>
            <a:r>
              <a:rPr lang="en-US" sz="3800" dirty="0">
                <a:solidFill>
                  <a:schemeClr val="bg2">
                    <a:lumMod val="10000"/>
                  </a:schemeClr>
                </a:solidFill>
              </a:rPr>
              <a:t>Widgets are shipped as part of the system and updated in patch </a:t>
            </a:r>
            <a:r>
              <a:rPr lang="en-US" sz="3800" dirty="0" smtClean="0">
                <a:solidFill>
                  <a:schemeClr val="bg2">
                    <a:lumMod val="10000"/>
                  </a:schemeClr>
                </a:solidFill>
              </a:rPr>
              <a:t>releases</a:t>
            </a:r>
          </a:p>
          <a:p>
            <a:pPr>
              <a:buFont typeface="Arial" panose="020B0604020202020204" pitchFamily="34" charset="0"/>
              <a:buChar char="•"/>
            </a:pPr>
            <a:endParaRPr lang="en-US" sz="3800" dirty="0">
              <a:solidFill>
                <a:schemeClr val="bg2">
                  <a:lumMod val="10000"/>
                </a:schemeClr>
              </a:solidFill>
            </a:endParaRPr>
          </a:p>
          <a:p>
            <a:pPr>
              <a:buFont typeface="Arial" panose="020B0604020202020204" pitchFamily="34" charset="0"/>
              <a:buChar char="•"/>
            </a:pPr>
            <a:r>
              <a:rPr lang="en-US" sz="3800" dirty="0">
                <a:solidFill>
                  <a:schemeClr val="bg2">
                    <a:lumMod val="10000"/>
                  </a:schemeClr>
                </a:solidFill>
              </a:rPr>
              <a:t>Widgets are typically graphs, charts, information, or tabular </a:t>
            </a:r>
            <a:r>
              <a:rPr lang="en-US" sz="3800" dirty="0" smtClean="0">
                <a:solidFill>
                  <a:schemeClr val="bg2">
                    <a:lumMod val="10000"/>
                  </a:schemeClr>
                </a:solidFill>
              </a:rPr>
              <a:t>data</a:t>
            </a:r>
          </a:p>
          <a:p>
            <a:pPr>
              <a:buFont typeface="Arial" panose="020B0604020202020204" pitchFamily="34" charset="0"/>
              <a:buChar char="•"/>
            </a:pPr>
            <a:endParaRPr lang="en-US" sz="3800" dirty="0">
              <a:solidFill>
                <a:schemeClr val="bg2">
                  <a:lumMod val="10000"/>
                </a:schemeClr>
              </a:solidFill>
            </a:endParaRPr>
          </a:p>
          <a:p>
            <a:pPr>
              <a:buFont typeface="Arial" panose="020B0604020202020204" pitchFamily="34" charset="0"/>
              <a:buChar char="•"/>
            </a:pPr>
            <a:r>
              <a:rPr lang="en-US" sz="3800" dirty="0">
                <a:solidFill>
                  <a:schemeClr val="bg2">
                    <a:lumMod val="10000"/>
                  </a:schemeClr>
                </a:solidFill>
              </a:rPr>
              <a:t>Dashboards are HTML5 and display well on mobile devices</a:t>
            </a:r>
          </a:p>
        </p:txBody>
      </p:sp>
      <p:sp>
        <p:nvSpPr>
          <p:cNvPr id="4" name="Title 3"/>
          <p:cNvSpPr>
            <a:spLocks noGrp="1"/>
          </p:cNvSpPr>
          <p:nvPr>
            <p:ph type="title"/>
          </p:nvPr>
        </p:nvSpPr>
        <p:spPr/>
        <p:txBody>
          <a:bodyPr/>
          <a:lstStyle/>
          <a:p>
            <a:r>
              <a:rPr lang="en-US" dirty="0" smtClean="0">
                <a:solidFill>
                  <a:schemeClr val="tx1">
                    <a:lumMod val="50000"/>
                  </a:schemeClr>
                </a:solidFill>
              </a:rPr>
              <a:t>What Is a Dashboard?</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829" y="7340600"/>
            <a:ext cx="4137398" cy="1920694"/>
          </a:xfrm>
          <a:prstGeom prst="rect">
            <a:avLst/>
          </a:prstGeom>
        </p:spPr>
      </p:pic>
    </p:spTree>
    <p:extLst>
      <p:ext uri="{BB962C8B-B14F-4D97-AF65-F5344CB8AC3E}">
        <p14:creationId xmlns:p14="http://schemas.microsoft.com/office/powerpoint/2010/main" val="32760972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Dashboard Tab</a:t>
            </a:r>
            <a:endParaRPr lang="en-US" dirty="0">
              <a:solidFill>
                <a:schemeClr val="tx1">
                  <a:lumMod val="50000"/>
                </a:schemeClr>
              </a:solidFill>
            </a:endParaRPr>
          </a:p>
        </p:txBody>
      </p:sp>
      <p:sp>
        <p:nvSpPr>
          <p:cNvPr id="5" name="Content Placeholder 4"/>
          <p:cNvSpPr>
            <a:spLocks noGrp="1"/>
          </p:cNvSpPr>
          <p:nvPr>
            <p:ph sz="quarter" idx="10"/>
          </p:nvPr>
        </p:nvSpPr>
        <p:spPr>
          <a:xfrm>
            <a:off x="777241" y="8142483"/>
            <a:ext cx="14519275" cy="1198612"/>
          </a:xfrm>
        </p:spPr>
        <p:txBody>
          <a:bodyPr>
            <a:normAutofit fontScale="47500" lnSpcReduction="20000"/>
          </a:bodyPr>
          <a:lstStyle/>
          <a:p>
            <a:pPr marL="0" indent="0">
              <a:buNone/>
            </a:pPr>
            <a:r>
              <a:rPr lang="en-US" sz="6400" dirty="0">
                <a:solidFill>
                  <a:schemeClr val="bg2">
                    <a:lumMod val="10000"/>
                  </a:schemeClr>
                </a:solidFill>
              </a:rPr>
              <a:t>Data is updated </a:t>
            </a:r>
            <a:r>
              <a:rPr lang="en-US" sz="6400" dirty="0" smtClean="0">
                <a:solidFill>
                  <a:schemeClr val="bg2">
                    <a:lumMod val="10000"/>
                  </a:schemeClr>
                </a:solidFill>
              </a:rPr>
              <a:t>as the collection process is completed. For instance, data collected every 10 minutes will refresh automatically every 10 minutes.</a:t>
            </a:r>
            <a:endParaRPr lang="en-US" dirty="0">
              <a:solidFill>
                <a:schemeClr val="bg2">
                  <a:lumMod val="10000"/>
                </a:schemeClr>
              </a:solidFill>
            </a:endParaRPr>
          </a:p>
        </p:txBody>
      </p:sp>
      <p:sp>
        <p:nvSpPr>
          <p:cNvPr id="8" name="Text Placeholder 7"/>
          <p:cNvSpPr>
            <a:spLocks noGrp="1"/>
          </p:cNvSpPr>
          <p:nvPr>
            <p:ph type="body" sz="quarter" idx="11"/>
          </p:nvPr>
        </p:nvSpPr>
        <p:spPr>
          <a:xfrm>
            <a:off x="777240" y="1315411"/>
            <a:ext cx="14519275" cy="642620"/>
          </a:xfrm>
        </p:spPr>
        <p:txBody>
          <a:bodyPr>
            <a:normAutofit fontScale="92500" lnSpcReduction="20000"/>
          </a:bodyPr>
          <a:lstStyle/>
          <a:p>
            <a:r>
              <a:rPr lang="en-US" sz="3800" dirty="0">
                <a:solidFill>
                  <a:schemeClr val="accent1"/>
                </a:solidFill>
              </a:rPr>
              <a:t>Dashboards</a:t>
            </a:r>
          </a:p>
        </p:txBody>
      </p:sp>
      <p:cxnSp>
        <p:nvCxnSpPr>
          <p:cNvPr id="6" name="Straight Arrow Connector 5"/>
          <p:cNvCxnSpPr/>
          <p:nvPr/>
        </p:nvCxnSpPr>
        <p:spPr>
          <a:xfrm flipV="1">
            <a:off x="4552406" y="4821779"/>
            <a:ext cx="2617660" cy="274597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pic>
        <p:nvPicPr>
          <p:cNvPr id="3" name="Picture 2"/>
          <p:cNvPicPr>
            <a:picLocks noChangeAspect="1"/>
          </p:cNvPicPr>
          <p:nvPr/>
        </p:nvPicPr>
        <p:blipFill>
          <a:blip r:embed="rId3"/>
          <a:stretch>
            <a:fillRect/>
          </a:stretch>
        </p:blipFill>
        <p:spPr>
          <a:xfrm>
            <a:off x="1826453" y="1958031"/>
            <a:ext cx="11891897" cy="5977409"/>
          </a:xfrm>
          <a:prstGeom prst="rect">
            <a:avLst/>
          </a:prstGeom>
        </p:spPr>
      </p:pic>
    </p:spTree>
    <p:extLst>
      <p:ext uri="{BB962C8B-B14F-4D97-AF65-F5344CB8AC3E}">
        <p14:creationId xmlns:p14="http://schemas.microsoft.com/office/powerpoint/2010/main" val="2304872809"/>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Selecting a Dashboard</a:t>
            </a:r>
            <a:endParaRPr lang="en-US" dirty="0">
              <a:solidFill>
                <a:schemeClr val="tx1">
                  <a:lumMod val="50000"/>
                </a:schemeClr>
              </a:solidFill>
            </a:endParaRPr>
          </a:p>
        </p:txBody>
      </p:sp>
      <p:sp>
        <p:nvSpPr>
          <p:cNvPr id="5" name="Content Placeholder 4"/>
          <p:cNvSpPr>
            <a:spLocks noGrp="1"/>
          </p:cNvSpPr>
          <p:nvPr>
            <p:ph sz="quarter" idx="10"/>
          </p:nvPr>
        </p:nvSpPr>
        <p:spPr>
          <a:xfrm>
            <a:off x="777240" y="8187986"/>
            <a:ext cx="14519275" cy="1103299"/>
          </a:xfrm>
        </p:spPr>
        <p:txBody>
          <a:bodyPr>
            <a:normAutofit/>
          </a:bodyPr>
          <a:lstStyle/>
          <a:p>
            <a:pPr marL="0" indent="0">
              <a:buNone/>
            </a:pPr>
            <a:r>
              <a:rPr lang="en-US" sz="3200" dirty="0">
                <a:solidFill>
                  <a:schemeClr val="bg2">
                    <a:lumMod val="10000"/>
                  </a:schemeClr>
                </a:solidFill>
              </a:rPr>
              <a:t>Dashboards are groups by category, which is defined by the Dashboard creator</a:t>
            </a:r>
          </a:p>
        </p:txBody>
      </p:sp>
      <p:sp>
        <p:nvSpPr>
          <p:cNvPr id="7" name="Text Placeholder 6"/>
          <p:cNvSpPr>
            <a:spLocks noGrp="1"/>
          </p:cNvSpPr>
          <p:nvPr>
            <p:ph type="body" sz="quarter" idx="11"/>
          </p:nvPr>
        </p:nvSpPr>
        <p:spPr/>
        <p:txBody>
          <a:bodyPr>
            <a:normAutofit fontScale="85000" lnSpcReduction="20000"/>
          </a:bodyPr>
          <a:lstStyle/>
          <a:p>
            <a:r>
              <a:rPr lang="en-US" dirty="0" smtClean="0">
                <a:solidFill>
                  <a:schemeClr val="accent1"/>
                </a:solidFill>
              </a:rPr>
              <a:t>Dashboards &gt; Dashboards list dropdown</a:t>
            </a:r>
            <a:endParaRPr lang="en-US" dirty="0">
              <a:solidFill>
                <a:schemeClr val="accent1"/>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093" y="1880930"/>
            <a:ext cx="12138615" cy="6216086"/>
          </a:xfrm>
          <a:prstGeom prst="rect">
            <a:avLst/>
          </a:prstGeom>
        </p:spPr>
      </p:pic>
      <p:sp>
        <p:nvSpPr>
          <p:cNvPr id="8" name="Rectangle 7"/>
          <p:cNvSpPr/>
          <p:nvPr/>
        </p:nvSpPr>
        <p:spPr>
          <a:xfrm>
            <a:off x="1703093" y="2035238"/>
            <a:ext cx="2522066" cy="225298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1293140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0" indent="0">
              <a:buNone/>
            </a:pPr>
            <a:r>
              <a:rPr lang="en-US" sz="3200" dirty="0">
                <a:solidFill>
                  <a:schemeClr val="bg2">
                    <a:lumMod val="10000"/>
                  </a:schemeClr>
                </a:solidFill>
              </a:rPr>
              <a:t>A widget is a graphical report displaying different types of data:</a:t>
            </a:r>
          </a:p>
          <a:p>
            <a:pPr marL="0" indent="0">
              <a:buNone/>
            </a:pPr>
            <a:r>
              <a:rPr lang="en-US" sz="2900" dirty="0" smtClean="0">
                <a:solidFill>
                  <a:schemeClr val="bg2">
                    <a:lumMod val="10000"/>
                  </a:schemeClr>
                </a:solidFill>
              </a:rPr>
              <a:t>Reports</a:t>
            </a:r>
            <a:r>
              <a:rPr lang="en-US" sz="2900" dirty="0">
                <a:solidFill>
                  <a:schemeClr val="bg2">
                    <a:lumMod val="10000"/>
                  </a:schemeClr>
                </a:solidFill>
              </a:rPr>
              <a:t>:</a:t>
            </a:r>
          </a:p>
          <a:p>
            <a:r>
              <a:rPr lang="en-US" sz="2600" b="1" dirty="0" smtClean="0">
                <a:solidFill>
                  <a:schemeClr val="bg2">
                    <a:lumMod val="10000"/>
                  </a:schemeClr>
                </a:solidFill>
              </a:rPr>
              <a:t>Multi-Series Performance </a:t>
            </a:r>
            <a:r>
              <a:rPr lang="en-US" sz="2600" dirty="0" smtClean="0">
                <a:solidFill>
                  <a:schemeClr val="bg2">
                    <a:lumMod val="10000"/>
                  </a:schemeClr>
                </a:solidFill>
              </a:rPr>
              <a:t>– displays data for up to eight performance metrics from an device or IT Service.</a:t>
            </a:r>
          </a:p>
          <a:p>
            <a:r>
              <a:rPr lang="en-US" sz="2600" b="1" dirty="0" smtClean="0">
                <a:solidFill>
                  <a:schemeClr val="bg2">
                    <a:lumMod val="10000"/>
                  </a:schemeClr>
                </a:solidFill>
              </a:rPr>
              <a:t>Leaderboard/Top-N</a:t>
            </a:r>
            <a:r>
              <a:rPr lang="en-US" sz="2600" dirty="0" smtClean="0">
                <a:solidFill>
                  <a:schemeClr val="bg2">
                    <a:lumMod val="10000"/>
                  </a:schemeClr>
                </a:solidFill>
              </a:rPr>
              <a:t> – displays utilization statistics for a specific performance metric compared across all of the selected devices</a:t>
            </a:r>
          </a:p>
          <a:p>
            <a:r>
              <a:rPr lang="en-US" sz="2600" b="1" dirty="0" smtClean="0">
                <a:solidFill>
                  <a:schemeClr val="bg2">
                    <a:lumMod val="10000"/>
                  </a:schemeClr>
                </a:solidFill>
              </a:rPr>
              <a:t>Gauge/Meter</a:t>
            </a:r>
            <a:r>
              <a:rPr lang="en-US" sz="2600" dirty="0" smtClean="0">
                <a:solidFill>
                  <a:schemeClr val="bg2">
                    <a:lumMod val="10000"/>
                  </a:schemeClr>
                </a:solidFill>
              </a:rPr>
              <a:t> – displays a value for a single performance metric</a:t>
            </a:r>
          </a:p>
          <a:p>
            <a:r>
              <a:rPr lang="en-US" sz="2600" b="1" dirty="0" smtClean="0">
                <a:solidFill>
                  <a:schemeClr val="bg2">
                    <a:lumMod val="10000"/>
                  </a:schemeClr>
                </a:solidFill>
              </a:rPr>
              <a:t>Custom </a:t>
            </a:r>
            <a:r>
              <a:rPr lang="en-US" sz="2600" b="1" dirty="0">
                <a:solidFill>
                  <a:schemeClr val="bg2">
                    <a:lumMod val="10000"/>
                  </a:schemeClr>
                </a:solidFill>
              </a:rPr>
              <a:t>Table </a:t>
            </a:r>
            <a:r>
              <a:rPr lang="en-US" sz="2600" dirty="0">
                <a:solidFill>
                  <a:schemeClr val="bg2">
                    <a:lumMod val="10000"/>
                  </a:schemeClr>
                </a:solidFill>
              </a:rPr>
              <a:t>– displays multiple instances of an EM7 entity in a table</a:t>
            </a:r>
          </a:p>
          <a:p>
            <a:r>
              <a:rPr lang="en-US" sz="2600" b="1" dirty="0" smtClean="0">
                <a:solidFill>
                  <a:schemeClr val="bg2">
                    <a:lumMod val="10000"/>
                  </a:schemeClr>
                </a:solidFill>
              </a:rPr>
              <a:t>Device </a:t>
            </a:r>
            <a:r>
              <a:rPr lang="en-US" sz="2600" b="1" dirty="0">
                <a:solidFill>
                  <a:schemeClr val="bg2">
                    <a:lumMod val="10000"/>
                  </a:schemeClr>
                </a:solidFill>
              </a:rPr>
              <a:t>Config </a:t>
            </a:r>
            <a:r>
              <a:rPr lang="en-US" sz="2600" dirty="0">
                <a:solidFill>
                  <a:schemeClr val="bg2">
                    <a:lumMod val="10000"/>
                  </a:schemeClr>
                </a:solidFill>
              </a:rPr>
              <a:t>– displays information from Configuration Dynamic Applications</a:t>
            </a:r>
          </a:p>
          <a:p>
            <a:r>
              <a:rPr lang="en-US" sz="2600" b="1" dirty="0" smtClean="0">
                <a:solidFill>
                  <a:schemeClr val="bg2">
                    <a:lumMod val="10000"/>
                  </a:schemeClr>
                </a:solidFill>
              </a:rPr>
              <a:t>Entity </a:t>
            </a:r>
            <a:r>
              <a:rPr lang="en-US" sz="2600" b="1" dirty="0">
                <a:solidFill>
                  <a:schemeClr val="bg2">
                    <a:lumMod val="10000"/>
                  </a:schemeClr>
                </a:solidFill>
              </a:rPr>
              <a:t>List </a:t>
            </a:r>
            <a:r>
              <a:rPr lang="en-US" sz="2600" dirty="0">
                <a:solidFill>
                  <a:schemeClr val="bg2">
                    <a:lumMod val="10000"/>
                  </a:schemeClr>
                </a:solidFill>
              </a:rPr>
              <a:t>– displays detailed information about a single entity in EM7</a:t>
            </a:r>
          </a:p>
          <a:p>
            <a:pPr marL="0" indent="0">
              <a:buNone/>
            </a:pPr>
            <a:r>
              <a:rPr lang="en-US" sz="2900" dirty="0" smtClean="0">
                <a:solidFill>
                  <a:schemeClr val="bg2">
                    <a:lumMod val="10000"/>
                  </a:schemeClr>
                </a:solidFill>
              </a:rPr>
              <a:t>Context</a:t>
            </a:r>
            <a:r>
              <a:rPr lang="en-US" sz="2900" dirty="0">
                <a:solidFill>
                  <a:schemeClr val="bg2">
                    <a:lumMod val="10000"/>
                  </a:schemeClr>
                </a:solidFill>
              </a:rPr>
              <a:t>:</a:t>
            </a:r>
          </a:p>
          <a:p>
            <a:r>
              <a:rPr lang="en-US" sz="2600" b="1" dirty="0">
                <a:solidFill>
                  <a:schemeClr val="bg2">
                    <a:lumMod val="10000"/>
                  </a:schemeClr>
                </a:solidFill>
              </a:rPr>
              <a:t>Context Quick Selector </a:t>
            </a:r>
            <a:r>
              <a:rPr lang="en-US" sz="2900" dirty="0">
                <a:solidFill>
                  <a:schemeClr val="bg2">
                    <a:lumMod val="10000"/>
                  </a:schemeClr>
                </a:solidFill>
              </a:rPr>
              <a:t>– adds context buttons and lists that users can select to the dashboard </a:t>
            </a:r>
          </a:p>
          <a:p>
            <a:r>
              <a:rPr lang="en-US" sz="2600" b="1" dirty="0">
                <a:solidFill>
                  <a:schemeClr val="bg2">
                    <a:lumMod val="10000"/>
                  </a:schemeClr>
                </a:solidFill>
              </a:rPr>
              <a:t>Dashboard Details </a:t>
            </a:r>
            <a:r>
              <a:rPr lang="en-US" sz="2900" dirty="0">
                <a:solidFill>
                  <a:schemeClr val="bg2">
                    <a:lumMod val="10000"/>
                  </a:schemeClr>
                </a:solidFill>
              </a:rPr>
              <a:t>– displays the current context of the dashboard</a:t>
            </a:r>
          </a:p>
        </p:txBody>
      </p:sp>
      <p:sp>
        <p:nvSpPr>
          <p:cNvPr id="2" name="Title 1"/>
          <p:cNvSpPr>
            <a:spLocks noGrp="1"/>
          </p:cNvSpPr>
          <p:nvPr>
            <p:ph type="title"/>
          </p:nvPr>
        </p:nvSpPr>
        <p:spPr/>
        <p:txBody>
          <a:bodyPr/>
          <a:lstStyle/>
          <a:p>
            <a:r>
              <a:rPr lang="en-US" dirty="0" smtClean="0">
                <a:solidFill>
                  <a:schemeClr val="tx1">
                    <a:lumMod val="50000"/>
                  </a:schemeClr>
                </a:solidFill>
              </a:rPr>
              <a:t>What is a Widget?</a:t>
            </a:r>
            <a:endParaRPr lang="en-US" dirty="0">
              <a:solidFill>
                <a:schemeClr val="tx1">
                  <a:lumMod val="50000"/>
                </a:schemeClr>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2930669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71500" y="1665011"/>
            <a:ext cx="14401800" cy="1266825"/>
          </a:xfrm>
          <a:prstGeom prst="rect">
            <a:avLst/>
          </a:prstGeom>
        </p:spPr>
      </p:pic>
      <p:sp>
        <p:nvSpPr>
          <p:cNvPr id="4" name="Title 3"/>
          <p:cNvSpPr>
            <a:spLocks noGrp="1"/>
          </p:cNvSpPr>
          <p:nvPr>
            <p:ph type="title"/>
          </p:nvPr>
        </p:nvSpPr>
        <p:spPr/>
        <p:txBody>
          <a:bodyPr/>
          <a:lstStyle/>
          <a:p>
            <a:r>
              <a:rPr lang="en-US" dirty="0" smtClean="0">
                <a:solidFill>
                  <a:schemeClr val="tx1">
                    <a:lumMod val="50000"/>
                  </a:schemeClr>
                </a:solidFill>
              </a:rPr>
              <a:t>Create New Dashboard and Add Widget</a:t>
            </a:r>
            <a:endParaRPr lang="en-US" dirty="0">
              <a:solidFill>
                <a:schemeClr val="tx1">
                  <a:lumMod val="50000"/>
                </a:schemeClr>
              </a:solidFill>
            </a:endParaRPr>
          </a:p>
        </p:txBody>
      </p:sp>
      <p:sp>
        <p:nvSpPr>
          <p:cNvPr id="7" name="TextBox 6"/>
          <p:cNvSpPr txBox="1"/>
          <p:nvPr/>
        </p:nvSpPr>
        <p:spPr>
          <a:xfrm>
            <a:off x="1031799" y="4179245"/>
            <a:ext cx="13481202" cy="640175"/>
          </a:xfrm>
          <a:prstGeom prst="rect">
            <a:avLst/>
          </a:prstGeom>
          <a:noFill/>
        </p:spPr>
        <p:txBody>
          <a:bodyPr wrap="square" lIns="146304" tIns="73152" rIns="146304" bIns="73152" rtlCol="0">
            <a:spAutoFit/>
          </a:bodyPr>
          <a:lstStyle/>
          <a:p>
            <a:pPr fontAlgn="base">
              <a:spcBef>
                <a:spcPct val="0"/>
              </a:spcBef>
              <a:spcAft>
                <a:spcPct val="0"/>
              </a:spcAft>
            </a:pPr>
            <a:r>
              <a:rPr lang="en-US" sz="3200" dirty="0">
                <a:solidFill>
                  <a:schemeClr val="bg2">
                    <a:lumMod val="10000"/>
                  </a:schemeClr>
                </a:solidFill>
                <a:latin typeface="Futura Lt BT" panose="020B0402020204020303" pitchFamily="34" charset="0"/>
              </a:rPr>
              <a:t>Drag mouse to open widget or select the Actions &gt; Add widget</a:t>
            </a:r>
          </a:p>
        </p:txBody>
      </p:sp>
      <p:grpSp>
        <p:nvGrpSpPr>
          <p:cNvPr id="5" name="Group 4"/>
          <p:cNvGrpSpPr/>
          <p:nvPr/>
        </p:nvGrpSpPr>
        <p:grpSpPr>
          <a:xfrm>
            <a:off x="2830881" y="2565296"/>
            <a:ext cx="10304737" cy="1326129"/>
            <a:chOff x="1539965" y="1939042"/>
            <a:chExt cx="6061609" cy="1045545"/>
          </a:xfrm>
        </p:grpSpPr>
        <p:sp>
          <p:nvSpPr>
            <p:cNvPr id="3" name="TextBox 2"/>
            <p:cNvSpPr txBox="1"/>
            <p:nvPr/>
          </p:nvSpPr>
          <p:spPr>
            <a:xfrm>
              <a:off x="1783939" y="2521921"/>
              <a:ext cx="3620669" cy="462666"/>
            </a:xfrm>
            <a:prstGeom prst="rect">
              <a:avLst/>
            </a:prstGeom>
            <a:noFill/>
          </p:spPr>
          <p:txBody>
            <a:bodyPr wrap="square" rtlCol="0">
              <a:spAutoFit/>
            </a:bodyPr>
            <a:lstStyle/>
            <a:p>
              <a:pPr fontAlgn="base">
                <a:spcBef>
                  <a:spcPct val="0"/>
                </a:spcBef>
                <a:spcAft>
                  <a:spcPct val="0"/>
                </a:spcAft>
              </a:pPr>
              <a:r>
                <a:rPr lang="en-US" sz="3200" dirty="0">
                  <a:solidFill>
                    <a:schemeClr val="accent1"/>
                  </a:solidFill>
                  <a:latin typeface="Futura Lt BT" panose="020B0402020204020303"/>
                </a:rPr>
                <a:t>Select the NEW button</a:t>
              </a:r>
            </a:p>
          </p:txBody>
        </p:sp>
        <p:cxnSp>
          <p:nvCxnSpPr>
            <p:cNvPr id="6" name="Straight Arrow Connector 5"/>
            <p:cNvCxnSpPr>
              <a:stCxn id="3" idx="1"/>
            </p:cNvCxnSpPr>
            <p:nvPr/>
          </p:nvCxnSpPr>
          <p:spPr>
            <a:xfrm flipH="1" flipV="1">
              <a:off x="1539965" y="2228029"/>
              <a:ext cx="243974" cy="5252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rot="18730299">
              <a:off x="7007334" y="2048650"/>
              <a:ext cx="70384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12" name="TextBox 11"/>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pic>
        <p:nvPicPr>
          <p:cNvPr id="11" name="Picture 10"/>
          <p:cNvPicPr>
            <a:picLocks noChangeAspect="1"/>
          </p:cNvPicPr>
          <p:nvPr/>
        </p:nvPicPr>
        <p:blipFill>
          <a:blip r:embed="rId4"/>
          <a:stretch>
            <a:fillRect/>
          </a:stretch>
        </p:blipFill>
        <p:spPr>
          <a:xfrm>
            <a:off x="3739857" y="4979073"/>
            <a:ext cx="7793425" cy="4268439"/>
          </a:xfrm>
          <a:prstGeom prst="rect">
            <a:avLst/>
          </a:prstGeom>
        </p:spPr>
      </p:pic>
    </p:spTree>
    <p:extLst>
      <p:ext uri="{BB962C8B-B14F-4D97-AF65-F5344CB8AC3E}">
        <p14:creationId xmlns:p14="http://schemas.microsoft.com/office/powerpoint/2010/main" val="79075518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227089"/>
            <a:ext cx="14291592" cy="4677367"/>
          </a:xfrm>
        </p:spPr>
        <p:txBody>
          <a:bodyPr>
            <a:normAutofit fontScale="92500" lnSpcReduction="10000"/>
          </a:bodyPr>
          <a:lstStyle/>
          <a:p>
            <a:r>
              <a:rPr lang="en-GB" sz="2900" dirty="0"/>
              <a:t>An Asset Record is a collection of information </a:t>
            </a:r>
            <a:r>
              <a:rPr lang="en-US" sz="2900" dirty="0"/>
              <a:t>including name, make, model, serial #, physical location, warranty info, hardware info, and the ability to place custom fields to meet specific needs. </a:t>
            </a:r>
          </a:p>
          <a:p>
            <a:r>
              <a:rPr lang="en-US" sz="2900" dirty="0"/>
              <a:t>An Asset record can be a device that is monitored within EM7 or a piece of software, license, or a piece of furniture. </a:t>
            </a:r>
          </a:p>
          <a:p>
            <a:r>
              <a:rPr lang="en-US" sz="2900" dirty="0"/>
              <a:t>Information available based on SNMP, can be auto-populated through discovery if enabled through EM7, and updated with dynamic applications or manually entered. Nightly Discovery then updates the records.</a:t>
            </a:r>
          </a:p>
          <a:p>
            <a:r>
              <a:rPr lang="en-GB" sz="2900" dirty="0"/>
              <a:t>Automatically trigger events based upon asset information and changes</a:t>
            </a:r>
          </a:p>
          <a:p>
            <a:r>
              <a:rPr lang="en-GB" sz="2900" dirty="0"/>
              <a:t>Generate asset reports directly from the management platform.</a:t>
            </a:r>
          </a:p>
          <a:p>
            <a:pPr>
              <a:buClr>
                <a:srgbClr val="C00000"/>
              </a:buClr>
            </a:pPr>
            <a:endParaRPr lang="en-GB" sz="2900" dirty="0"/>
          </a:p>
          <a:p>
            <a:pPr marL="0" indent="0">
              <a:buNone/>
            </a:pPr>
            <a:endParaRPr lang="en-US" sz="3200" dirty="0"/>
          </a:p>
          <a:p>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What is an Asset Record?</a:t>
            </a:r>
            <a:endParaRPr lang="en-US" dirty="0">
              <a:solidFill>
                <a:schemeClr val="tx1">
                  <a:lumMod val="50000"/>
                </a:schemeClr>
              </a:solidFill>
            </a:endParaRPr>
          </a:p>
        </p:txBody>
      </p:sp>
      <p:sp>
        <p:nvSpPr>
          <p:cNvPr id="9" name="TextBox 8"/>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grpSp>
        <p:nvGrpSpPr>
          <p:cNvPr id="13" name="Group 12"/>
          <p:cNvGrpSpPr/>
          <p:nvPr/>
        </p:nvGrpSpPr>
        <p:grpSpPr>
          <a:xfrm>
            <a:off x="1660681" y="5811561"/>
            <a:ext cx="12223438" cy="3506727"/>
            <a:chOff x="1007251" y="5811561"/>
            <a:chExt cx="12223438" cy="3506727"/>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51" y="5811561"/>
              <a:ext cx="5425080" cy="35067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560" y="6000990"/>
              <a:ext cx="5150820" cy="33172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792" y="6214169"/>
              <a:ext cx="4809897" cy="3104119"/>
            </a:xfrm>
            <a:prstGeom prst="rect">
              <a:avLst/>
            </a:prstGeom>
          </p:spPr>
        </p:pic>
      </p:grpSp>
    </p:spTree>
    <p:extLst>
      <p:ext uri="{BB962C8B-B14F-4D97-AF65-F5344CB8AC3E}">
        <p14:creationId xmlns:p14="http://schemas.microsoft.com/office/powerpoint/2010/main" val="294315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454377" y="2034198"/>
            <a:ext cx="9284688" cy="4227004"/>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Dashboard Action Menu</a:t>
            </a:r>
            <a:endParaRPr lang="en-US" dirty="0">
              <a:solidFill>
                <a:schemeClr val="tx1">
                  <a:lumMod val="50000"/>
                </a:schemeClr>
              </a:solidFill>
            </a:endParaRPr>
          </a:p>
        </p:txBody>
      </p:sp>
      <p:sp>
        <p:nvSpPr>
          <p:cNvPr id="6" name="Text Placeholder 5"/>
          <p:cNvSpPr>
            <a:spLocks noGrp="1"/>
          </p:cNvSpPr>
          <p:nvPr>
            <p:ph type="body" sz="quarter" idx="11"/>
          </p:nvPr>
        </p:nvSpPr>
        <p:spPr/>
        <p:txBody>
          <a:bodyPr>
            <a:normAutofit fontScale="85000" lnSpcReduction="20000"/>
          </a:bodyPr>
          <a:lstStyle/>
          <a:p>
            <a:r>
              <a:rPr lang="en-US" dirty="0" smtClean="0">
                <a:solidFill>
                  <a:schemeClr val="accent1"/>
                </a:solidFill>
              </a:rPr>
              <a:t>Dashboard &gt; Actions</a:t>
            </a:r>
            <a:endParaRPr lang="en-US" dirty="0">
              <a:solidFill>
                <a:schemeClr val="accent1"/>
              </a:solidFill>
            </a:endParaRPr>
          </a:p>
        </p:txBody>
      </p:sp>
      <p:sp>
        <p:nvSpPr>
          <p:cNvPr id="12" name="TextBox 11"/>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pic>
        <p:nvPicPr>
          <p:cNvPr id="11" name="Picture 10"/>
          <p:cNvPicPr>
            <a:picLocks noChangeAspect="1"/>
          </p:cNvPicPr>
          <p:nvPr/>
        </p:nvPicPr>
        <p:blipFill>
          <a:blip r:embed="rId4"/>
          <a:stretch>
            <a:fillRect/>
          </a:stretch>
        </p:blipFill>
        <p:spPr>
          <a:xfrm>
            <a:off x="9776173" y="5527504"/>
            <a:ext cx="5086350" cy="3619500"/>
          </a:xfrm>
          <a:prstGeom prst="rect">
            <a:avLst/>
          </a:prstGeom>
        </p:spPr>
      </p:pic>
      <p:cxnSp>
        <p:nvCxnSpPr>
          <p:cNvPr id="17" name="Elbow Connector 16"/>
          <p:cNvCxnSpPr/>
          <p:nvPr/>
        </p:nvCxnSpPr>
        <p:spPr>
          <a:xfrm>
            <a:off x="10985326" y="3093929"/>
            <a:ext cx="2810274" cy="2433575"/>
          </a:xfrm>
          <a:prstGeom prst="bentConnector3">
            <a:avLst>
              <a:gd name="adj1" fmla="val 9992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5"/>
          <a:stretch>
            <a:fillRect/>
          </a:stretch>
        </p:blipFill>
        <p:spPr>
          <a:xfrm>
            <a:off x="574610" y="2685078"/>
            <a:ext cx="2305050" cy="6438900"/>
          </a:xfrm>
          <a:prstGeom prst="rect">
            <a:avLst/>
          </a:prstGeom>
        </p:spPr>
      </p:pic>
      <p:cxnSp>
        <p:nvCxnSpPr>
          <p:cNvPr id="24" name="Straight Arrow Connector 23"/>
          <p:cNvCxnSpPr/>
          <p:nvPr/>
        </p:nvCxnSpPr>
        <p:spPr>
          <a:xfrm flipH="1">
            <a:off x="3031299" y="2868460"/>
            <a:ext cx="6613743"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176128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11504" y="2366318"/>
            <a:ext cx="4807319" cy="4083961"/>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Configure Existing Widget:</a:t>
            </a:r>
            <a:endParaRPr lang="en-US" dirty="0">
              <a:solidFill>
                <a:schemeClr val="tx1">
                  <a:lumMod val="50000"/>
                </a:schemeClr>
              </a:solidFill>
            </a:endParaRPr>
          </a:p>
        </p:txBody>
      </p:sp>
      <p:sp>
        <p:nvSpPr>
          <p:cNvPr id="11" name="Content Placeholder 10"/>
          <p:cNvSpPr>
            <a:spLocks noGrp="1"/>
          </p:cNvSpPr>
          <p:nvPr>
            <p:ph sz="quarter" idx="10"/>
          </p:nvPr>
        </p:nvSpPr>
        <p:spPr>
          <a:xfrm>
            <a:off x="777240" y="6891570"/>
            <a:ext cx="14519275" cy="2120378"/>
          </a:xfrm>
        </p:spPr>
        <p:txBody>
          <a:bodyPr>
            <a:normAutofit fontScale="62500" lnSpcReduction="20000"/>
          </a:bodyPr>
          <a:lstStyle/>
          <a:p>
            <a:pPr fontAlgn="base">
              <a:spcBef>
                <a:spcPct val="0"/>
              </a:spcBef>
              <a:spcAft>
                <a:spcPct val="0"/>
              </a:spcAft>
              <a:buSzPct val="100000"/>
              <a:buFont typeface="Arial" panose="020B0604020202020204" pitchFamily="34" charset="0"/>
              <a:buChar char="•"/>
            </a:pPr>
            <a:r>
              <a:rPr lang="en-US" sz="4500" dirty="0"/>
              <a:t>Widgets are updated whenever there is new data from a collection job, the browser does not need to be refreshed</a:t>
            </a:r>
          </a:p>
          <a:p>
            <a:pPr fontAlgn="base">
              <a:spcBef>
                <a:spcPct val="0"/>
              </a:spcBef>
              <a:spcAft>
                <a:spcPct val="0"/>
              </a:spcAft>
              <a:buSzPct val="100000"/>
              <a:buFont typeface="Arial" panose="020B0604020202020204" pitchFamily="34" charset="0"/>
              <a:buChar char="•"/>
            </a:pPr>
            <a:r>
              <a:rPr lang="en-US" sz="4500" dirty="0"/>
              <a:t>The colors represented are configurable ascending or descending</a:t>
            </a:r>
          </a:p>
          <a:p>
            <a:pPr fontAlgn="base">
              <a:spcBef>
                <a:spcPct val="0"/>
              </a:spcBef>
              <a:spcAft>
                <a:spcPct val="0"/>
              </a:spcAft>
              <a:buSzPct val="100000"/>
              <a:buFont typeface="Arial" panose="020B0604020202020204" pitchFamily="34" charset="0"/>
              <a:buChar char="•"/>
            </a:pPr>
            <a:r>
              <a:rPr lang="en-US" sz="4500" dirty="0"/>
              <a:t>The thresholds are NOT related to the actual alert thresholds controlled by the Device Administration&gt; Thresholds</a:t>
            </a:r>
          </a:p>
          <a:p>
            <a:endParaRPr lang="en-US" dirty="0"/>
          </a:p>
        </p:txBody>
      </p:sp>
      <p:sp>
        <p:nvSpPr>
          <p:cNvPr id="5" name="Text Placeholder 4"/>
          <p:cNvSpPr>
            <a:spLocks noGrp="1"/>
          </p:cNvSpPr>
          <p:nvPr>
            <p:ph type="body" sz="quarter" idx="11"/>
          </p:nvPr>
        </p:nvSpPr>
        <p:spPr/>
        <p:txBody>
          <a:bodyPr>
            <a:normAutofit fontScale="85000" lnSpcReduction="20000"/>
          </a:bodyPr>
          <a:lstStyle/>
          <a:p>
            <a:r>
              <a:rPr lang="en-US" dirty="0" smtClean="0">
                <a:solidFill>
                  <a:schemeClr val="accent1"/>
                </a:solidFill>
              </a:rPr>
              <a:t>Dashboards &gt; Any Dashboard</a:t>
            </a:r>
            <a:endParaRPr lang="en-US" dirty="0">
              <a:solidFill>
                <a:schemeClr val="accent1"/>
              </a:solidFill>
            </a:endParaRPr>
          </a:p>
        </p:txBody>
      </p:sp>
      <p:sp>
        <p:nvSpPr>
          <p:cNvPr id="7" name="Rectangular Callout 6"/>
          <p:cNvSpPr/>
          <p:nvPr/>
        </p:nvSpPr>
        <p:spPr>
          <a:xfrm>
            <a:off x="10931837" y="3100432"/>
            <a:ext cx="3507216" cy="1607128"/>
          </a:xfrm>
          <a:prstGeom prst="wedgeRectCallout">
            <a:avLst>
              <a:gd name="adj1" fmla="val -104630"/>
              <a:gd name="adj2" fmla="val -5858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normAutofit fontScale="92500"/>
          </a:bodyPr>
          <a:lstStyle/>
          <a:p>
            <a:pPr algn="ctr" fontAlgn="base">
              <a:spcBef>
                <a:spcPct val="0"/>
              </a:spcBef>
              <a:spcAft>
                <a:spcPct val="0"/>
              </a:spcAft>
            </a:pPr>
            <a:r>
              <a:rPr lang="en-US" dirty="0">
                <a:solidFill>
                  <a:schemeClr val="tx1">
                    <a:lumMod val="50000"/>
                  </a:schemeClr>
                </a:solidFill>
                <a:latin typeface="Futura Lt BT" panose="020B0402020204020303"/>
              </a:rPr>
              <a:t>Configure brings up the widget configuration options</a:t>
            </a:r>
          </a:p>
        </p:txBody>
      </p:sp>
      <p:sp>
        <p:nvSpPr>
          <p:cNvPr id="8" name="Rectangular Callout 7"/>
          <p:cNvSpPr/>
          <p:nvPr/>
        </p:nvSpPr>
        <p:spPr>
          <a:xfrm>
            <a:off x="10931837" y="5419060"/>
            <a:ext cx="3308314" cy="1353243"/>
          </a:xfrm>
          <a:prstGeom prst="wedgeRectCallout">
            <a:avLst>
              <a:gd name="adj1" fmla="val -112447"/>
              <a:gd name="adj2" fmla="val -6770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normAutofit lnSpcReduction="10000"/>
          </a:bodyPr>
          <a:lstStyle/>
          <a:p>
            <a:pPr algn="ctr" fontAlgn="base">
              <a:spcBef>
                <a:spcPct val="0"/>
              </a:spcBef>
              <a:spcAft>
                <a:spcPct val="0"/>
              </a:spcAft>
            </a:pPr>
            <a:r>
              <a:rPr lang="en-US" dirty="0">
                <a:solidFill>
                  <a:schemeClr val="tx1">
                    <a:lumMod val="50000"/>
                  </a:schemeClr>
                </a:solidFill>
                <a:latin typeface="Futura Lt BT" panose="020B0402020204020303"/>
              </a:rPr>
              <a:t>Remove is the term for delete for a widget</a:t>
            </a:r>
          </a:p>
        </p:txBody>
      </p:sp>
      <p:sp>
        <p:nvSpPr>
          <p:cNvPr id="9" name="Oval 8"/>
          <p:cNvSpPr/>
          <p:nvPr/>
        </p:nvSpPr>
        <p:spPr>
          <a:xfrm>
            <a:off x="9455147" y="2306346"/>
            <a:ext cx="680887" cy="4876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10" name="Rectangular Callout 9"/>
          <p:cNvSpPr/>
          <p:nvPr/>
        </p:nvSpPr>
        <p:spPr>
          <a:xfrm>
            <a:off x="10931837" y="1238310"/>
            <a:ext cx="3507216" cy="1607128"/>
          </a:xfrm>
          <a:prstGeom prst="wedgeRectCallout">
            <a:avLst>
              <a:gd name="adj1" fmla="val -72468"/>
              <a:gd name="adj2" fmla="val 3276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normAutofit/>
          </a:bodyPr>
          <a:lstStyle/>
          <a:p>
            <a:pPr algn="ctr" fontAlgn="base">
              <a:spcBef>
                <a:spcPct val="0"/>
              </a:spcBef>
              <a:spcAft>
                <a:spcPct val="0"/>
              </a:spcAft>
            </a:pPr>
            <a:r>
              <a:rPr lang="en-US" dirty="0">
                <a:solidFill>
                  <a:schemeClr val="tx1">
                    <a:lumMod val="50000"/>
                  </a:schemeClr>
                </a:solidFill>
                <a:latin typeface="Futura Lt BT" panose="020B0402020204020303"/>
              </a:rPr>
              <a:t>Click small “down arrow” to bring up widget menu</a:t>
            </a:r>
          </a:p>
        </p:txBody>
      </p:sp>
      <p:sp>
        <p:nvSpPr>
          <p:cNvPr id="12" name="TextBox 11"/>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27700576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Deleting a Dashboard</a:t>
            </a:r>
            <a:endParaRPr lang="en-US" dirty="0">
              <a:solidFill>
                <a:schemeClr val="tx1">
                  <a:lumMod val="50000"/>
                </a:schemeClr>
              </a:solidFill>
            </a:endParaRPr>
          </a:p>
        </p:txBody>
      </p:sp>
      <p:sp>
        <p:nvSpPr>
          <p:cNvPr id="9" name="Text Placeholder 8"/>
          <p:cNvSpPr>
            <a:spLocks noGrp="1"/>
          </p:cNvSpPr>
          <p:nvPr>
            <p:ph type="body" sz="quarter" idx="11"/>
          </p:nvPr>
        </p:nvSpPr>
        <p:spPr/>
        <p:txBody>
          <a:bodyPr>
            <a:normAutofit fontScale="85000" lnSpcReduction="20000"/>
          </a:bodyPr>
          <a:lstStyle/>
          <a:p>
            <a:r>
              <a:rPr lang="en-US" dirty="0" smtClean="0">
                <a:solidFill>
                  <a:schemeClr val="accent1"/>
                </a:solidFill>
              </a:rPr>
              <a:t>Dashboards &gt; Actions &gt; Delete dashboard</a:t>
            </a:r>
            <a:endParaRPr lang="en-US" dirty="0">
              <a:solidFill>
                <a:schemeClr val="accent1"/>
              </a:solidFill>
            </a:endParaRPr>
          </a:p>
        </p:txBody>
      </p:sp>
      <p:grpSp>
        <p:nvGrpSpPr>
          <p:cNvPr id="10" name="Group 9"/>
          <p:cNvGrpSpPr/>
          <p:nvPr/>
        </p:nvGrpSpPr>
        <p:grpSpPr>
          <a:xfrm>
            <a:off x="830413" y="2633016"/>
            <a:ext cx="13883968" cy="5518150"/>
            <a:chOff x="57149" y="1547812"/>
            <a:chExt cx="8167040" cy="3762375"/>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764" y="1547812"/>
              <a:ext cx="4543425" cy="3762375"/>
            </a:xfrm>
            <a:prstGeom prst="rect">
              <a:avLst/>
            </a:prstGeom>
            <a:ln>
              <a:solidFill>
                <a:srgbClr val="4D4D4D"/>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9" y="3429000"/>
              <a:ext cx="4514850" cy="1352550"/>
            </a:xfrm>
            <a:prstGeom prst="rect">
              <a:avLst/>
            </a:prstGeom>
            <a:ln>
              <a:solidFill>
                <a:srgbClr val="4D4D4D"/>
              </a:solidFill>
            </a:ln>
          </p:spPr>
        </p:pic>
        <p:sp>
          <p:nvSpPr>
            <p:cNvPr id="6" name="Right Arrow 5"/>
            <p:cNvSpPr/>
            <p:nvPr/>
          </p:nvSpPr>
          <p:spPr>
            <a:xfrm rot="10800000">
              <a:off x="4680263" y="4476956"/>
              <a:ext cx="566440" cy="4572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 name="Rectangle 7"/>
            <p:cNvSpPr/>
            <p:nvPr/>
          </p:nvSpPr>
          <p:spPr>
            <a:xfrm>
              <a:off x="5246703" y="4386303"/>
              <a:ext cx="1411549" cy="2270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12" name="TextBox 11"/>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78685292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1387026"/>
            <a:ext cx="14291592" cy="5369672"/>
          </a:xfrm>
        </p:spPr>
        <p:txBody>
          <a:bodyPr>
            <a:normAutofit lnSpcReduction="10000"/>
          </a:bodyPr>
          <a:lstStyle/>
          <a:p>
            <a:pPr marL="0" indent="0">
              <a:buNone/>
            </a:pPr>
            <a:r>
              <a:rPr lang="en-US" sz="3800" dirty="0"/>
              <a:t>Some hints with widgets:</a:t>
            </a:r>
          </a:p>
          <a:p>
            <a:r>
              <a:rPr lang="en-US" sz="3800" dirty="0"/>
              <a:t>Top 10 type widgets are great for performance metrics, but Bottom 10 are best for system </a:t>
            </a:r>
            <a:r>
              <a:rPr lang="en-US" sz="3800" dirty="0" smtClean="0"/>
              <a:t>availability</a:t>
            </a:r>
          </a:p>
          <a:p>
            <a:endParaRPr lang="en-US" sz="3800" dirty="0"/>
          </a:p>
          <a:p>
            <a:r>
              <a:rPr lang="en-US" sz="3800" dirty="0" smtClean="0"/>
              <a:t>A dashboard with more than 7 widgets starts to look crowded</a:t>
            </a:r>
          </a:p>
          <a:p>
            <a:endParaRPr lang="en-US" sz="3800" dirty="0" smtClean="0"/>
          </a:p>
          <a:p>
            <a:r>
              <a:rPr lang="en-US" sz="3800" dirty="0" smtClean="0"/>
              <a:t>The </a:t>
            </a:r>
            <a:r>
              <a:rPr lang="en-US" sz="3800" dirty="0"/>
              <a:t>“(base)” widget types are the best for setting and reading context</a:t>
            </a:r>
          </a:p>
          <a:p>
            <a:pPr marL="0" indent="0">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Pro Tip	</a:t>
            </a:r>
            <a:endParaRPr lang="en-US" dirty="0">
              <a:solidFill>
                <a:schemeClr val="tx1">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2343" y="6756697"/>
            <a:ext cx="2101076" cy="1830819"/>
          </a:xfrm>
          <a:prstGeom prst="rect">
            <a:avLst/>
          </a:prstGeom>
        </p:spPr>
      </p:pic>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923856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99570" y="2414626"/>
            <a:ext cx="10296945" cy="5639610"/>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Example Widget Configuration</a:t>
            </a:r>
            <a:endParaRPr lang="en-US" dirty="0">
              <a:solidFill>
                <a:schemeClr val="tx1">
                  <a:lumMod val="50000"/>
                </a:schemeClr>
              </a:solidFill>
            </a:endParaRPr>
          </a:p>
        </p:txBody>
      </p:sp>
      <p:sp>
        <p:nvSpPr>
          <p:cNvPr id="3" name="Content Placeholder 2"/>
          <p:cNvSpPr>
            <a:spLocks noGrp="1"/>
          </p:cNvSpPr>
          <p:nvPr>
            <p:ph sz="quarter" idx="10"/>
          </p:nvPr>
        </p:nvSpPr>
        <p:spPr>
          <a:xfrm>
            <a:off x="699877" y="2423130"/>
            <a:ext cx="4375146" cy="6407573"/>
          </a:xfrm>
        </p:spPr>
        <p:txBody>
          <a:bodyPr>
            <a:normAutofit fontScale="62500" lnSpcReduction="20000"/>
          </a:bodyPr>
          <a:lstStyle/>
          <a:p>
            <a:pPr marL="0" indent="0" fontAlgn="base">
              <a:spcBef>
                <a:spcPct val="0"/>
              </a:spcBef>
              <a:spcAft>
                <a:spcPct val="0"/>
              </a:spcAft>
              <a:buSzPct val="100000"/>
              <a:buNone/>
            </a:pPr>
            <a:r>
              <a:rPr lang="en-US" sz="4500" dirty="0"/>
              <a:t>Start by:</a:t>
            </a:r>
          </a:p>
          <a:p>
            <a:pPr fontAlgn="base">
              <a:spcBef>
                <a:spcPct val="0"/>
              </a:spcBef>
              <a:spcAft>
                <a:spcPct val="0"/>
              </a:spcAft>
              <a:buSzPct val="100000"/>
              <a:buFont typeface="Arial" panose="020B0604020202020204" pitchFamily="34" charset="0"/>
              <a:buChar char="•"/>
            </a:pPr>
            <a:r>
              <a:rPr lang="en-US" sz="4500" dirty="0"/>
              <a:t>Go to </a:t>
            </a:r>
            <a:r>
              <a:rPr lang="en-US" sz="4500" b="1" dirty="0"/>
              <a:t>[Dashboards]</a:t>
            </a:r>
            <a:endParaRPr lang="en-US" sz="4500" dirty="0"/>
          </a:p>
          <a:p>
            <a:pPr fontAlgn="base">
              <a:spcBef>
                <a:spcPct val="0"/>
              </a:spcBef>
              <a:spcAft>
                <a:spcPct val="0"/>
              </a:spcAft>
              <a:buSzPct val="100000"/>
              <a:buFont typeface="Arial" panose="020B0604020202020204" pitchFamily="34" charset="0"/>
              <a:buChar char="•"/>
            </a:pPr>
            <a:r>
              <a:rPr lang="en-US" sz="4500" dirty="0"/>
              <a:t>Click </a:t>
            </a:r>
            <a:r>
              <a:rPr lang="en-US" sz="4500" b="1" dirty="0"/>
              <a:t>[New]</a:t>
            </a:r>
            <a:endParaRPr lang="en-US" sz="4500" dirty="0"/>
          </a:p>
          <a:p>
            <a:pPr fontAlgn="base">
              <a:spcBef>
                <a:spcPct val="0"/>
              </a:spcBef>
              <a:spcAft>
                <a:spcPct val="0"/>
              </a:spcAft>
              <a:buSzPct val="100000"/>
              <a:buFont typeface="Arial" panose="020B0604020202020204" pitchFamily="34" charset="0"/>
              <a:buChar char="•"/>
            </a:pPr>
            <a:r>
              <a:rPr lang="en-US" sz="4500" dirty="0"/>
              <a:t>Click and drag out a box on a dashboard, that brings up the </a:t>
            </a:r>
            <a:r>
              <a:rPr lang="en-US" sz="4500" b="1" dirty="0"/>
              <a:t>New Widget Configuration</a:t>
            </a:r>
            <a:endParaRPr lang="en-US" sz="4500" dirty="0"/>
          </a:p>
          <a:p>
            <a:pPr fontAlgn="base">
              <a:spcBef>
                <a:spcPct val="0"/>
              </a:spcBef>
              <a:spcAft>
                <a:spcPct val="0"/>
              </a:spcAft>
              <a:buSzPct val="100000"/>
              <a:buFont typeface="Arial" panose="020B0604020202020204" pitchFamily="34" charset="0"/>
              <a:buChar char="•"/>
            </a:pPr>
            <a:r>
              <a:rPr lang="en-US" sz="4500" dirty="0"/>
              <a:t>Choose </a:t>
            </a:r>
            <a:r>
              <a:rPr lang="en-US" sz="4500" b="1" i="1" dirty="0"/>
              <a:t>Time Series &gt; Performance &gt; (base) Multi-series Performance</a:t>
            </a:r>
            <a:endParaRPr lang="en-US" sz="4500" dirty="0"/>
          </a:p>
          <a:p>
            <a:pPr fontAlgn="base">
              <a:spcBef>
                <a:spcPct val="0"/>
              </a:spcBef>
              <a:spcAft>
                <a:spcPct val="0"/>
              </a:spcAft>
              <a:buSzPct val="100000"/>
              <a:buFont typeface="Arial" panose="020B0604020202020204" pitchFamily="34" charset="0"/>
              <a:buChar char="•"/>
            </a:pPr>
            <a:r>
              <a:rPr lang="en-US" sz="4500" dirty="0"/>
              <a:t>Under </a:t>
            </a:r>
            <a:r>
              <a:rPr lang="en-US" sz="4500" b="1" i="1" dirty="0"/>
              <a:t>Element</a:t>
            </a:r>
            <a:r>
              <a:rPr lang="en-US" sz="4500" dirty="0"/>
              <a:t> choose </a:t>
            </a:r>
            <a:r>
              <a:rPr lang="en-US" sz="4500" i="1" dirty="0"/>
              <a:t>(Find Devices)</a:t>
            </a:r>
            <a:endParaRPr lang="en-US" sz="4500" dirty="0"/>
          </a:p>
          <a:p>
            <a:endParaRPr lang="en-US" dirty="0"/>
          </a:p>
        </p:txBody>
      </p:sp>
      <p:sp>
        <p:nvSpPr>
          <p:cNvPr id="6" name="Text Placeholder 5"/>
          <p:cNvSpPr>
            <a:spLocks noGrp="1"/>
          </p:cNvSpPr>
          <p:nvPr>
            <p:ph type="body" sz="quarter" idx="11"/>
          </p:nvPr>
        </p:nvSpPr>
        <p:spPr/>
        <p:txBody>
          <a:bodyPr>
            <a:normAutofit fontScale="85000" lnSpcReduction="20000"/>
          </a:bodyPr>
          <a:lstStyle/>
          <a:p>
            <a:r>
              <a:rPr lang="en-US" dirty="0"/>
              <a:t>(base) Multi-series </a:t>
            </a:r>
            <a:r>
              <a:rPr lang="en-US" dirty="0" smtClean="0"/>
              <a:t>Performance:</a:t>
            </a:r>
            <a:endParaRPr lang="en-US" dirty="0"/>
          </a:p>
        </p:txBody>
      </p:sp>
      <p:sp>
        <p:nvSpPr>
          <p:cNvPr id="7" name="Oval 6"/>
          <p:cNvSpPr/>
          <p:nvPr/>
        </p:nvSpPr>
        <p:spPr>
          <a:xfrm>
            <a:off x="5282667" y="3543521"/>
            <a:ext cx="1871132" cy="36011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9" name="Oval 8"/>
          <p:cNvSpPr/>
          <p:nvPr/>
        </p:nvSpPr>
        <p:spPr>
          <a:xfrm>
            <a:off x="7715019" y="4553545"/>
            <a:ext cx="1871132" cy="36011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10" name="TextBox 9"/>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23664060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31004" y="2153187"/>
            <a:ext cx="10544175" cy="6315075"/>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Example Widget Configuration</a:t>
            </a:r>
            <a:endParaRPr lang="en-US" dirty="0">
              <a:solidFill>
                <a:schemeClr val="tx1">
                  <a:lumMod val="50000"/>
                </a:schemeClr>
              </a:solidFill>
            </a:endParaRPr>
          </a:p>
        </p:txBody>
      </p:sp>
      <p:sp>
        <p:nvSpPr>
          <p:cNvPr id="3" name="Content Placeholder 2"/>
          <p:cNvSpPr>
            <a:spLocks noGrp="1"/>
          </p:cNvSpPr>
          <p:nvPr>
            <p:ph sz="quarter" idx="10"/>
          </p:nvPr>
        </p:nvSpPr>
        <p:spPr>
          <a:xfrm>
            <a:off x="532552" y="2186306"/>
            <a:ext cx="4217248" cy="6407573"/>
          </a:xfrm>
        </p:spPr>
        <p:txBody>
          <a:bodyPr/>
          <a:lstStyle/>
          <a:p>
            <a:pPr marL="0" indent="0" fontAlgn="base">
              <a:spcBef>
                <a:spcPct val="0"/>
              </a:spcBef>
              <a:spcAft>
                <a:spcPct val="0"/>
              </a:spcAft>
              <a:buClr>
                <a:srgbClr val="C00000"/>
              </a:buClr>
              <a:buSzPct val="65000"/>
              <a:buNone/>
            </a:pPr>
            <a:r>
              <a:rPr lang="en-US" sz="3800" dirty="0">
                <a:solidFill>
                  <a:schemeClr val="bg2">
                    <a:lumMod val="10000"/>
                  </a:schemeClr>
                </a:solidFill>
              </a:rPr>
              <a:t>Continue:</a:t>
            </a:r>
          </a:p>
          <a:p>
            <a:pPr fontAlgn="base">
              <a:spcBef>
                <a:spcPct val="0"/>
              </a:spcBef>
              <a:spcAft>
                <a:spcPct val="0"/>
              </a:spcAft>
              <a:buSzPct val="100000"/>
              <a:buFont typeface="Arial" panose="020B0604020202020204" pitchFamily="34" charset="0"/>
              <a:buChar char="•"/>
            </a:pPr>
            <a:r>
              <a:rPr lang="en-US" sz="3800" dirty="0">
                <a:solidFill>
                  <a:schemeClr val="bg2">
                    <a:lumMod val="10000"/>
                  </a:schemeClr>
                </a:solidFill>
              </a:rPr>
              <a:t>Select the device or devices that are to be represented on the </a:t>
            </a:r>
            <a:r>
              <a:rPr lang="en-US" sz="3800" dirty="0" smtClean="0">
                <a:solidFill>
                  <a:schemeClr val="bg2">
                    <a:lumMod val="10000"/>
                  </a:schemeClr>
                </a:solidFill>
              </a:rPr>
              <a:t>graph</a:t>
            </a:r>
          </a:p>
          <a:p>
            <a:pPr fontAlgn="base">
              <a:spcBef>
                <a:spcPct val="0"/>
              </a:spcBef>
              <a:spcAft>
                <a:spcPct val="0"/>
              </a:spcAft>
              <a:buSzPct val="100000"/>
              <a:buFont typeface="Arial" panose="020B0604020202020204" pitchFamily="34" charset="0"/>
              <a:buChar char="•"/>
            </a:pPr>
            <a:endParaRPr lang="en-US" sz="3800" dirty="0">
              <a:solidFill>
                <a:schemeClr val="bg2">
                  <a:lumMod val="10000"/>
                </a:schemeClr>
              </a:solidFill>
            </a:endParaRPr>
          </a:p>
          <a:p>
            <a:pPr fontAlgn="base">
              <a:spcBef>
                <a:spcPct val="0"/>
              </a:spcBef>
              <a:spcAft>
                <a:spcPct val="0"/>
              </a:spcAft>
              <a:buSzPct val="100000"/>
              <a:buFont typeface="Arial" panose="020B0604020202020204" pitchFamily="34" charset="0"/>
              <a:buChar char="•"/>
            </a:pPr>
            <a:r>
              <a:rPr lang="en-US" sz="3800" dirty="0">
                <a:solidFill>
                  <a:schemeClr val="bg2">
                    <a:lumMod val="10000"/>
                  </a:schemeClr>
                </a:solidFill>
              </a:rPr>
              <a:t>Click </a:t>
            </a:r>
            <a:r>
              <a:rPr lang="en-US" sz="3800" b="1" dirty="0">
                <a:solidFill>
                  <a:schemeClr val="bg2">
                    <a:lumMod val="10000"/>
                  </a:schemeClr>
                </a:solidFill>
              </a:rPr>
              <a:t>[OK]</a:t>
            </a:r>
            <a:endParaRPr lang="en-US" sz="3800" dirty="0">
              <a:solidFill>
                <a:schemeClr val="bg2">
                  <a:lumMod val="10000"/>
                </a:schemeClr>
              </a:solidFill>
            </a:endParaRPr>
          </a:p>
          <a:p>
            <a:endParaRPr lang="en-US" dirty="0"/>
          </a:p>
        </p:txBody>
      </p:sp>
      <p:sp>
        <p:nvSpPr>
          <p:cNvPr id="6" name="Text Placeholder 5"/>
          <p:cNvSpPr>
            <a:spLocks noGrp="1"/>
          </p:cNvSpPr>
          <p:nvPr>
            <p:ph type="body" sz="quarter" idx="11"/>
          </p:nvPr>
        </p:nvSpPr>
        <p:spPr/>
        <p:txBody>
          <a:bodyPr>
            <a:normAutofit fontScale="85000" lnSpcReduction="20000"/>
          </a:bodyPr>
          <a:lstStyle/>
          <a:p>
            <a:r>
              <a:rPr lang="en-US" dirty="0" smtClean="0"/>
              <a:t>Multi-series Performance</a:t>
            </a:r>
            <a:endParaRPr lang="en-US" dirty="0"/>
          </a:p>
        </p:txBody>
      </p:sp>
      <p:sp>
        <p:nvSpPr>
          <p:cNvPr id="9" name="Oval 8"/>
          <p:cNvSpPr/>
          <p:nvPr/>
        </p:nvSpPr>
        <p:spPr>
          <a:xfrm>
            <a:off x="13414123" y="4794032"/>
            <a:ext cx="791632" cy="3601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10" name="TextBox 9"/>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2236445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94729" y="2319421"/>
            <a:ext cx="10171749" cy="6372225"/>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Example Widget Configuration</a:t>
            </a:r>
            <a:endParaRPr lang="en-US" dirty="0">
              <a:solidFill>
                <a:schemeClr val="tx1">
                  <a:lumMod val="50000"/>
                </a:schemeClr>
              </a:solidFill>
            </a:endParaRPr>
          </a:p>
        </p:txBody>
      </p:sp>
      <p:sp>
        <p:nvSpPr>
          <p:cNvPr id="3" name="Content Placeholder 2"/>
          <p:cNvSpPr>
            <a:spLocks noGrp="1"/>
          </p:cNvSpPr>
          <p:nvPr>
            <p:ph sz="quarter" idx="10"/>
          </p:nvPr>
        </p:nvSpPr>
        <p:spPr>
          <a:xfrm>
            <a:off x="777241" y="2319421"/>
            <a:ext cx="3798041" cy="6407573"/>
          </a:xfrm>
        </p:spPr>
        <p:txBody>
          <a:bodyPr>
            <a:normAutofit fontScale="77500" lnSpcReduction="20000"/>
          </a:bodyPr>
          <a:lstStyle/>
          <a:p>
            <a:pPr marL="0" indent="0" fontAlgn="base">
              <a:spcBef>
                <a:spcPct val="0"/>
              </a:spcBef>
              <a:spcAft>
                <a:spcPct val="0"/>
              </a:spcAft>
              <a:buClr>
                <a:srgbClr val="C00000"/>
              </a:buClr>
              <a:buSzPct val="65000"/>
              <a:buNone/>
            </a:pPr>
            <a:r>
              <a:rPr lang="en-US" sz="4500" dirty="0">
                <a:solidFill>
                  <a:schemeClr val="bg2">
                    <a:lumMod val="10000"/>
                  </a:schemeClr>
                </a:solidFill>
              </a:rPr>
              <a:t>Continue:</a:t>
            </a:r>
          </a:p>
          <a:p>
            <a:pPr fontAlgn="base">
              <a:spcBef>
                <a:spcPct val="0"/>
              </a:spcBef>
              <a:spcAft>
                <a:spcPct val="0"/>
              </a:spcAft>
              <a:buSzPct val="100000"/>
              <a:buFont typeface="Arial" panose="020B0604020202020204" pitchFamily="34" charset="0"/>
              <a:buChar char="•"/>
            </a:pPr>
            <a:r>
              <a:rPr lang="en-US" sz="4500" dirty="0">
                <a:solidFill>
                  <a:schemeClr val="bg2">
                    <a:lumMod val="10000"/>
                  </a:schemeClr>
                </a:solidFill>
              </a:rPr>
              <a:t>Set the </a:t>
            </a:r>
            <a:r>
              <a:rPr lang="en-US" sz="4500" b="1" i="1" dirty="0">
                <a:solidFill>
                  <a:schemeClr val="bg2">
                    <a:lumMod val="10000"/>
                  </a:schemeClr>
                </a:solidFill>
              </a:rPr>
              <a:t>Collection</a:t>
            </a:r>
            <a:r>
              <a:rPr lang="en-US" sz="4500" dirty="0">
                <a:solidFill>
                  <a:schemeClr val="bg2">
                    <a:lumMod val="10000"/>
                  </a:schemeClr>
                </a:solidFill>
              </a:rPr>
              <a:t> for each of the devices, in this case it is </a:t>
            </a:r>
            <a:r>
              <a:rPr lang="en-US" sz="4500" i="1" dirty="0">
                <a:solidFill>
                  <a:schemeClr val="bg2">
                    <a:lumMod val="10000"/>
                  </a:schemeClr>
                </a:solidFill>
              </a:rPr>
              <a:t>CPU </a:t>
            </a:r>
            <a:r>
              <a:rPr lang="en-US" sz="4500" i="1" dirty="0" smtClean="0">
                <a:solidFill>
                  <a:schemeClr val="bg2">
                    <a:lumMod val="10000"/>
                  </a:schemeClr>
                </a:solidFill>
              </a:rPr>
              <a:t>Utilization</a:t>
            </a:r>
          </a:p>
          <a:p>
            <a:pPr fontAlgn="base">
              <a:spcBef>
                <a:spcPct val="0"/>
              </a:spcBef>
              <a:spcAft>
                <a:spcPct val="0"/>
              </a:spcAft>
              <a:buSzPct val="100000"/>
              <a:buFont typeface="Arial" panose="020B0604020202020204" pitchFamily="34" charset="0"/>
              <a:buChar char="•"/>
            </a:pPr>
            <a:endParaRPr lang="en-US" sz="4500" dirty="0">
              <a:solidFill>
                <a:schemeClr val="bg2">
                  <a:lumMod val="10000"/>
                </a:schemeClr>
              </a:solidFill>
            </a:endParaRPr>
          </a:p>
          <a:p>
            <a:pPr fontAlgn="base">
              <a:spcBef>
                <a:spcPct val="0"/>
              </a:spcBef>
              <a:spcAft>
                <a:spcPct val="0"/>
              </a:spcAft>
              <a:buSzPct val="100000"/>
              <a:buFont typeface="Arial" panose="020B0604020202020204" pitchFamily="34" charset="0"/>
              <a:buChar char="•"/>
            </a:pPr>
            <a:r>
              <a:rPr lang="en-US" sz="4500" dirty="0">
                <a:solidFill>
                  <a:schemeClr val="bg2">
                    <a:lumMod val="10000"/>
                  </a:schemeClr>
                </a:solidFill>
              </a:rPr>
              <a:t>Under </a:t>
            </a:r>
            <a:r>
              <a:rPr lang="en-US" sz="4500" b="1" i="1" dirty="0">
                <a:solidFill>
                  <a:schemeClr val="bg2">
                    <a:lumMod val="10000"/>
                  </a:schemeClr>
                </a:solidFill>
              </a:rPr>
              <a:t>Display Type</a:t>
            </a:r>
            <a:r>
              <a:rPr lang="en-US" sz="4500" dirty="0">
                <a:solidFill>
                  <a:schemeClr val="bg2">
                    <a:lumMod val="10000"/>
                  </a:schemeClr>
                </a:solidFill>
              </a:rPr>
              <a:t> click the </a:t>
            </a:r>
            <a:r>
              <a:rPr lang="en-US" sz="4500" b="1" i="1" dirty="0">
                <a:solidFill>
                  <a:schemeClr val="bg2">
                    <a:lumMod val="10000"/>
                  </a:schemeClr>
                </a:solidFill>
              </a:rPr>
              <a:t>Line</a:t>
            </a:r>
            <a:r>
              <a:rPr lang="en-US" sz="4500" dirty="0">
                <a:solidFill>
                  <a:schemeClr val="bg2">
                    <a:lumMod val="10000"/>
                  </a:schemeClr>
                </a:solidFill>
              </a:rPr>
              <a:t> </a:t>
            </a:r>
            <a:r>
              <a:rPr lang="en-US" sz="4500" dirty="0" smtClean="0">
                <a:solidFill>
                  <a:schemeClr val="bg2">
                    <a:lumMod val="10000"/>
                  </a:schemeClr>
                </a:solidFill>
              </a:rPr>
              <a:t>icon</a:t>
            </a:r>
          </a:p>
          <a:p>
            <a:pPr fontAlgn="base">
              <a:spcBef>
                <a:spcPct val="0"/>
              </a:spcBef>
              <a:spcAft>
                <a:spcPct val="0"/>
              </a:spcAft>
              <a:buSzPct val="100000"/>
              <a:buFont typeface="Arial" panose="020B0604020202020204" pitchFamily="34" charset="0"/>
              <a:buChar char="•"/>
            </a:pPr>
            <a:endParaRPr lang="en-US" sz="4500" dirty="0">
              <a:solidFill>
                <a:schemeClr val="bg2">
                  <a:lumMod val="10000"/>
                </a:schemeClr>
              </a:solidFill>
            </a:endParaRPr>
          </a:p>
          <a:p>
            <a:pPr fontAlgn="base">
              <a:spcBef>
                <a:spcPct val="0"/>
              </a:spcBef>
              <a:spcAft>
                <a:spcPct val="0"/>
              </a:spcAft>
              <a:buSzPct val="100000"/>
              <a:buFont typeface="Arial" panose="020B0604020202020204" pitchFamily="34" charset="0"/>
              <a:buChar char="•"/>
            </a:pPr>
            <a:r>
              <a:rPr lang="en-US" sz="4500" dirty="0">
                <a:solidFill>
                  <a:schemeClr val="bg2">
                    <a:lumMod val="10000"/>
                  </a:schemeClr>
                </a:solidFill>
              </a:rPr>
              <a:t>Click </a:t>
            </a:r>
            <a:r>
              <a:rPr lang="en-US" sz="4500" b="1" dirty="0">
                <a:solidFill>
                  <a:schemeClr val="bg2">
                    <a:lumMod val="10000"/>
                  </a:schemeClr>
                </a:solidFill>
              </a:rPr>
              <a:t>[Save]</a:t>
            </a:r>
            <a:endParaRPr lang="en-US" sz="4500" dirty="0">
              <a:solidFill>
                <a:schemeClr val="bg2">
                  <a:lumMod val="10000"/>
                </a:schemeClr>
              </a:solidFill>
            </a:endParaRPr>
          </a:p>
          <a:p>
            <a:endParaRPr lang="en-US" dirty="0">
              <a:solidFill>
                <a:schemeClr val="bg2">
                  <a:lumMod val="10000"/>
                </a:schemeClr>
              </a:solidFill>
            </a:endParaRPr>
          </a:p>
        </p:txBody>
      </p:sp>
      <p:sp>
        <p:nvSpPr>
          <p:cNvPr id="6" name="Text Placeholder 5"/>
          <p:cNvSpPr>
            <a:spLocks noGrp="1"/>
          </p:cNvSpPr>
          <p:nvPr>
            <p:ph type="body" sz="quarter" idx="11"/>
          </p:nvPr>
        </p:nvSpPr>
        <p:spPr/>
        <p:txBody>
          <a:bodyPr>
            <a:normAutofit fontScale="85000" lnSpcReduction="20000"/>
          </a:bodyPr>
          <a:lstStyle/>
          <a:p>
            <a:r>
              <a:rPr lang="en-US" dirty="0" smtClean="0"/>
              <a:t>Multi-series Performance</a:t>
            </a:r>
            <a:endParaRPr lang="en-US" dirty="0"/>
          </a:p>
        </p:txBody>
      </p:sp>
      <p:sp>
        <p:nvSpPr>
          <p:cNvPr id="9" name="Oval 8"/>
          <p:cNvSpPr/>
          <p:nvPr/>
        </p:nvSpPr>
        <p:spPr>
          <a:xfrm>
            <a:off x="7092011" y="4158641"/>
            <a:ext cx="1360782" cy="2880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8" name="TextBox 7"/>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296460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Example Widget Configuration</a:t>
            </a:r>
            <a:endParaRPr lang="en-US" dirty="0">
              <a:solidFill>
                <a:schemeClr val="tx1">
                  <a:lumMod val="50000"/>
                </a:schemeClr>
              </a:solidFill>
            </a:endParaRPr>
          </a:p>
        </p:txBody>
      </p:sp>
      <p:sp>
        <p:nvSpPr>
          <p:cNvPr id="3" name="Content Placeholder 2"/>
          <p:cNvSpPr>
            <a:spLocks noGrp="1"/>
          </p:cNvSpPr>
          <p:nvPr>
            <p:ph sz="quarter" idx="10"/>
          </p:nvPr>
        </p:nvSpPr>
        <p:spPr>
          <a:xfrm>
            <a:off x="777241" y="2248959"/>
            <a:ext cx="3798041" cy="6407573"/>
          </a:xfrm>
        </p:spPr>
        <p:txBody>
          <a:bodyPr>
            <a:normAutofit fontScale="77500" lnSpcReduction="20000"/>
          </a:bodyPr>
          <a:lstStyle/>
          <a:p>
            <a:pPr marL="0" indent="0" fontAlgn="base">
              <a:spcBef>
                <a:spcPct val="0"/>
              </a:spcBef>
              <a:spcAft>
                <a:spcPct val="0"/>
              </a:spcAft>
              <a:buClr>
                <a:srgbClr val="C00000"/>
              </a:buClr>
              <a:buSzPct val="65000"/>
              <a:buNone/>
            </a:pPr>
            <a:r>
              <a:rPr lang="en-US" sz="4500" dirty="0" smtClean="0">
                <a:solidFill>
                  <a:schemeClr val="bg2">
                    <a:lumMod val="10000"/>
                  </a:schemeClr>
                </a:solidFill>
              </a:rPr>
              <a:t>Result:</a:t>
            </a:r>
            <a:endParaRPr lang="en-US" sz="4500" dirty="0">
              <a:solidFill>
                <a:schemeClr val="bg2">
                  <a:lumMod val="10000"/>
                </a:schemeClr>
              </a:solidFill>
            </a:endParaRPr>
          </a:p>
          <a:p>
            <a:pPr marL="0" indent="0" fontAlgn="base">
              <a:spcBef>
                <a:spcPct val="0"/>
              </a:spcBef>
              <a:spcAft>
                <a:spcPct val="0"/>
              </a:spcAft>
              <a:buSzPct val="100000"/>
              <a:buNone/>
            </a:pPr>
            <a:r>
              <a:rPr lang="en-US" sz="4500" dirty="0" smtClean="0">
                <a:solidFill>
                  <a:schemeClr val="bg2">
                    <a:lumMod val="10000"/>
                  </a:schemeClr>
                </a:solidFill>
              </a:rPr>
              <a:t>A graph widget with all three metrics on it.</a:t>
            </a:r>
          </a:p>
          <a:p>
            <a:pPr marL="0" indent="0" fontAlgn="base">
              <a:spcBef>
                <a:spcPct val="0"/>
              </a:spcBef>
              <a:spcAft>
                <a:spcPct val="0"/>
              </a:spcAft>
              <a:buSzPct val="100000"/>
              <a:buNone/>
            </a:pPr>
            <a:endParaRPr lang="en-US" sz="4500" dirty="0" smtClean="0">
              <a:solidFill>
                <a:schemeClr val="bg2">
                  <a:lumMod val="10000"/>
                </a:schemeClr>
              </a:solidFill>
            </a:endParaRPr>
          </a:p>
          <a:p>
            <a:pPr fontAlgn="base">
              <a:spcBef>
                <a:spcPct val="0"/>
              </a:spcBef>
              <a:spcAft>
                <a:spcPct val="0"/>
              </a:spcAft>
              <a:buSzPct val="100000"/>
            </a:pPr>
            <a:r>
              <a:rPr lang="en-US" sz="4500" dirty="0" smtClean="0">
                <a:solidFill>
                  <a:schemeClr val="bg2">
                    <a:lumMod val="10000"/>
                  </a:schemeClr>
                </a:solidFill>
              </a:rPr>
              <a:t>Click device names to turn them on an off in the graph</a:t>
            </a:r>
          </a:p>
          <a:p>
            <a:pPr fontAlgn="base">
              <a:spcBef>
                <a:spcPct val="0"/>
              </a:spcBef>
              <a:spcAft>
                <a:spcPct val="0"/>
              </a:spcAft>
              <a:buSzPct val="100000"/>
            </a:pPr>
            <a:endParaRPr lang="en-US" sz="4500" dirty="0" smtClean="0">
              <a:solidFill>
                <a:schemeClr val="bg2">
                  <a:lumMod val="10000"/>
                </a:schemeClr>
              </a:solidFill>
            </a:endParaRPr>
          </a:p>
          <a:p>
            <a:pPr fontAlgn="base">
              <a:spcBef>
                <a:spcPct val="0"/>
              </a:spcBef>
              <a:spcAft>
                <a:spcPct val="0"/>
              </a:spcAft>
              <a:buSzPct val="100000"/>
            </a:pPr>
            <a:r>
              <a:rPr lang="en-US" sz="4500" dirty="0" smtClean="0">
                <a:solidFill>
                  <a:schemeClr val="bg2">
                    <a:lumMod val="10000"/>
                  </a:schemeClr>
                </a:solidFill>
              </a:rPr>
              <a:t>Click and drag on the data to zoom in</a:t>
            </a:r>
            <a:endParaRPr lang="en-US" sz="4500" dirty="0">
              <a:solidFill>
                <a:schemeClr val="bg2">
                  <a:lumMod val="10000"/>
                </a:schemeClr>
              </a:solidFill>
            </a:endParaRPr>
          </a:p>
          <a:p>
            <a:endParaRPr lang="en-US" dirty="0"/>
          </a:p>
        </p:txBody>
      </p:sp>
      <p:sp>
        <p:nvSpPr>
          <p:cNvPr id="6" name="Text Placeholder 5"/>
          <p:cNvSpPr>
            <a:spLocks noGrp="1"/>
          </p:cNvSpPr>
          <p:nvPr>
            <p:ph type="body" sz="quarter" idx="11"/>
          </p:nvPr>
        </p:nvSpPr>
        <p:spPr/>
        <p:txBody>
          <a:bodyPr>
            <a:normAutofit fontScale="85000" lnSpcReduction="20000"/>
          </a:bodyPr>
          <a:lstStyle/>
          <a:p>
            <a:r>
              <a:rPr lang="en-US" dirty="0" smtClean="0"/>
              <a:t>Multi-series Performance</a:t>
            </a:r>
            <a:endParaRPr lang="en-US" dirty="0"/>
          </a:p>
        </p:txBody>
      </p:sp>
      <p:sp>
        <p:nvSpPr>
          <p:cNvPr id="8" name="TextBox 7"/>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pic>
        <p:nvPicPr>
          <p:cNvPr id="5" name="Picture 4"/>
          <p:cNvPicPr>
            <a:picLocks noChangeAspect="1"/>
          </p:cNvPicPr>
          <p:nvPr/>
        </p:nvPicPr>
        <p:blipFill>
          <a:blip r:embed="rId2"/>
          <a:stretch>
            <a:fillRect/>
          </a:stretch>
        </p:blipFill>
        <p:spPr>
          <a:xfrm>
            <a:off x="5191712" y="2502959"/>
            <a:ext cx="9754374" cy="4295841"/>
          </a:xfrm>
          <a:prstGeom prst="rect">
            <a:avLst/>
          </a:prstGeom>
        </p:spPr>
      </p:pic>
    </p:spTree>
    <p:extLst>
      <p:ext uri="{BB962C8B-B14F-4D97-AF65-F5344CB8AC3E}">
        <p14:creationId xmlns:p14="http://schemas.microsoft.com/office/powerpoint/2010/main" val="2632038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283726"/>
            <a:ext cx="14291592" cy="2737692"/>
          </a:xfrm>
        </p:spPr>
        <p:txBody>
          <a:bodyPr>
            <a:normAutofit fontScale="92500"/>
          </a:bodyPr>
          <a:lstStyle/>
          <a:p>
            <a:pPr marL="0" indent="0">
              <a:buNone/>
            </a:pPr>
            <a:r>
              <a:rPr lang="en-US" sz="3200" dirty="0">
                <a:solidFill>
                  <a:schemeClr val="bg2">
                    <a:lumMod val="10000"/>
                  </a:schemeClr>
                </a:solidFill>
              </a:rPr>
              <a:t>Widgets can </a:t>
            </a:r>
            <a:r>
              <a:rPr lang="en-US" sz="3200" b="1" dirty="0">
                <a:solidFill>
                  <a:schemeClr val="bg2">
                    <a:lumMod val="10000"/>
                  </a:schemeClr>
                </a:solidFill>
              </a:rPr>
              <a:t>SET </a:t>
            </a:r>
            <a:r>
              <a:rPr lang="en-US" sz="3200" dirty="0">
                <a:solidFill>
                  <a:schemeClr val="bg2">
                    <a:lumMod val="10000"/>
                  </a:schemeClr>
                </a:solidFill>
              </a:rPr>
              <a:t>context and other widgets can </a:t>
            </a:r>
            <a:r>
              <a:rPr lang="en-US" sz="3200" b="1" dirty="0">
                <a:solidFill>
                  <a:schemeClr val="bg2">
                    <a:lumMod val="10000"/>
                  </a:schemeClr>
                </a:solidFill>
              </a:rPr>
              <a:t>READ</a:t>
            </a:r>
            <a:r>
              <a:rPr lang="en-US" sz="3200" dirty="0">
                <a:solidFill>
                  <a:schemeClr val="bg2">
                    <a:lumMod val="10000"/>
                  </a:schemeClr>
                </a:solidFill>
              </a:rPr>
              <a:t> context</a:t>
            </a:r>
          </a:p>
          <a:p>
            <a:pPr marL="0" indent="0">
              <a:buNone/>
            </a:pPr>
            <a:endParaRPr lang="en-US" sz="3800" dirty="0" smtClean="0">
              <a:solidFill>
                <a:schemeClr val="bg2">
                  <a:lumMod val="10000"/>
                </a:schemeClr>
              </a:solidFill>
            </a:endParaRPr>
          </a:p>
          <a:p>
            <a:pPr marL="0" indent="0">
              <a:buNone/>
            </a:pPr>
            <a:r>
              <a:rPr lang="en-US" sz="3500" dirty="0" smtClean="0">
                <a:solidFill>
                  <a:schemeClr val="bg2">
                    <a:lumMod val="10000"/>
                  </a:schemeClr>
                </a:solidFill>
              </a:rPr>
              <a:t>EM7 </a:t>
            </a:r>
            <a:r>
              <a:rPr lang="en-US" sz="3500" dirty="0">
                <a:solidFill>
                  <a:schemeClr val="bg2">
                    <a:lumMod val="10000"/>
                  </a:schemeClr>
                </a:solidFill>
              </a:rPr>
              <a:t>Dashboards can be configured to allow users to make one or more selections that control what information is displayed in other widgets.</a:t>
            </a:r>
          </a:p>
        </p:txBody>
      </p:sp>
      <p:sp>
        <p:nvSpPr>
          <p:cNvPr id="2" name="Title 1"/>
          <p:cNvSpPr>
            <a:spLocks noGrp="1"/>
          </p:cNvSpPr>
          <p:nvPr>
            <p:ph type="title"/>
          </p:nvPr>
        </p:nvSpPr>
        <p:spPr/>
        <p:txBody>
          <a:bodyPr/>
          <a:lstStyle/>
          <a:p>
            <a:r>
              <a:rPr lang="en-US" dirty="0" smtClean="0">
                <a:solidFill>
                  <a:schemeClr val="tx1">
                    <a:lumMod val="50000"/>
                  </a:schemeClr>
                </a:solidFill>
              </a:rPr>
              <a:t>Contextual Widgets</a:t>
            </a:r>
            <a:endParaRPr lang="en-US" dirty="0">
              <a:solidFill>
                <a:schemeClr val="tx1">
                  <a:lumMod val="50000"/>
                </a:schemeClr>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815" y="4017895"/>
            <a:ext cx="6920892" cy="30676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89" y="4021418"/>
            <a:ext cx="7292526" cy="30640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Straight Arrow Connector 7"/>
          <p:cNvCxnSpPr/>
          <p:nvPr/>
        </p:nvCxnSpPr>
        <p:spPr>
          <a:xfrm flipV="1">
            <a:off x="3670300" y="5662508"/>
            <a:ext cx="820420" cy="185024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31720" y="7711440"/>
            <a:ext cx="3720202" cy="594009"/>
          </a:xfrm>
          <a:prstGeom prst="rect">
            <a:avLst/>
          </a:prstGeom>
          <a:noFill/>
        </p:spPr>
        <p:txBody>
          <a:bodyPr wrap="square" lIns="146304" tIns="73152" rIns="146304" bIns="73152" rtlCol="0">
            <a:spAutoFit/>
          </a:bodyPr>
          <a:lstStyle/>
          <a:p>
            <a:pPr fontAlgn="base">
              <a:spcBef>
                <a:spcPct val="0"/>
              </a:spcBef>
              <a:spcAft>
                <a:spcPct val="0"/>
              </a:spcAft>
            </a:pPr>
            <a:r>
              <a:rPr lang="en-US" dirty="0">
                <a:solidFill>
                  <a:schemeClr val="bg2">
                    <a:lumMod val="10000"/>
                  </a:schemeClr>
                </a:solidFill>
                <a:latin typeface="Futura Lt BT" panose="020B0402020204020303" pitchFamily="34" charset="0"/>
              </a:rPr>
              <a:t>Clicking here </a:t>
            </a:r>
            <a:r>
              <a:rPr lang="en-US" b="1" dirty="0" smtClean="0">
                <a:solidFill>
                  <a:schemeClr val="bg2">
                    <a:lumMod val="10000"/>
                  </a:schemeClr>
                </a:solidFill>
                <a:latin typeface="Futura Lt BT" panose="020B0402020204020303" pitchFamily="34" charset="0"/>
              </a:rPr>
              <a:t>(Set</a:t>
            </a:r>
            <a:r>
              <a:rPr lang="en-US" b="1" dirty="0">
                <a:solidFill>
                  <a:schemeClr val="bg2">
                    <a:lumMod val="10000"/>
                  </a:schemeClr>
                </a:solidFill>
                <a:latin typeface="Futura Lt BT" panose="020B0402020204020303" pitchFamily="34" charset="0"/>
              </a:rPr>
              <a:t>)</a:t>
            </a:r>
          </a:p>
        </p:txBody>
      </p:sp>
      <p:sp>
        <p:nvSpPr>
          <p:cNvPr id="13" name="TextBox 12"/>
          <p:cNvSpPr txBox="1"/>
          <p:nvPr/>
        </p:nvSpPr>
        <p:spPr>
          <a:xfrm>
            <a:off x="8712033" y="7711439"/>
            <a:ext cx="5494188" cy="1040285"/>
          </a:xfrm>
          <a:prstGeom prst="rect">
            <a:avLst/>
          </a:prstGeom>
          <a:noFill/>
        </p:spPr>
        <p:txBody>
          <a:bodyPr wrap="square" lIns="146304" tIns="73152" rIns="146304" bIns="73152" rtlCol="0">
            <a:spAutoFit/>
          </a:bodyPr>
          <a:lstStyle/>
          <a:p>
            <a:pPr fontAlgn="base">
              <a:spcBef>
                <a:spcPct val="0"/>
              </a:spcBef>
              <a:spcAft>
                <a:spcPct val="0"/>
              </a:spcAft>
            </a:pPr>
            <a:r>
              <a:rPr lang="en-US" dirty="0">
                <a:solidFill>
                  <a:schemeClr val="bg2">
                    <a:lumMod val="10000"/>
                  </a:schemeClr>
                </a:solidFill>
                <a:latin typeface="Futura Lt BT" panose="020B0402020204020303" pitchFamily="34" charset="0"/>
              </a:rPr>
              <a:t>Causes this graph to display the detailed data </a:t>
            </a:r>
            <a:r>
              <a:rPr lang="en-US" b="1" dirty="0" smtClean="0">
                <a:solidFill>
                  <a:schemeClr val="bg2">
                    <a:lumMod val="10000"/>
                  </a:schemeClr>
                </a:solidFill>
                <a:latin typeface="Futura Lt BT" panose="020B0402020204020303" pitchFamily="34" charset="0"/>
              </a:rPr>
              <a:t>(Read</a:t>
            </a:r>
            <a:r>
              <a:rPr lang="en-US" b="1" dirty="0">
                <a:solidFill>
                  <a:schemeClr val="bg2">
                    <a:lumMod val="10000"/>
                  </a:schemeClr>
                </a:solidFill>
                <a:latin typeface="Futura Lt BT" panose="020B0402020204020303" pitchFamily="34" charset="0"/>
              </a:rPr>
              <a:t>)</a:t>
            </a:r>
          </a:p>
        </p:txBody>
      </p:sp>
      <p:cxnSp>
        <p:nvCxnSpPr>
          <p:cNvPr id="14" name="Straight Arrow Connector 13"/>
          <p:cNvCxnSpPr/>
          <p:nvPr/>
        </p:nvCxnSpPr>
        <p:spPr>
          <a:xfrm flipV="1">
            <a:off x="9513994" y="5929489"/>
            <a:ext cx="820420" cy="185024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4081165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Dashboards: Quick Add</a:t>
            </a:r>
            <a:endParaRPr lang="en-US" dirty="0">
              <a:solidFill>
                <a:schemeClr val="tx1">
                  <a:lumMod val="50000"/>
                </a:schemeClr>
              </a:solidFill>
            </a:endParaRPr>
          </a:p>
        </p:txBody>
      </p:sp>
      <p:sp>
        <p:nvSpPr>
          <p:cNvPr id="3" name="Content Placeholder 2"/>
          <p:cNvSpPr>
            <a:spLocks noGrp="1"/>
          </p:cNvSpPr>
          <p:nvPr>
            <p:ph sz="quarter" idx="10"/>
          </p:nvPr>
        </p:nvSpPr>
        <p:spPr>
          <a:xfrm>
            <a:off x="4996542" y="2726480"/>
            <a:ext cx="10299972" cy="2973281"/>
          </a:xfrm>
        </p:spPr>
        <p:txBody>
          <a:bodyPr>
            <a:normAutofit fontScale="92500" lnSpcReduction="20000"/>
          </a:bodyPr>
          <a:lstStyle/>
          <a:p>
            <a:r>
              <a:rPr lang="en-US" sz="3800" dirty="0">
                <a:solidFill>
                  <a:schemeClr val="bg2">
                    <a:lumMod val="10000"/>
                  </a:schemeClr>
                </a:solidFill>
              </a:rPr>
              <a:t>These selections represent typical widgets that users need</a:t>
            </a:r>
          </a:p>
          <a:p>
            <a:r>
              <a:rPr lang="en-US" sz="3800" dirty="0">
                <a:solidFill>
                  <a:schemeClr val="bg2">
                    <a:lumMod val="10000"/>
                  </a:schemeClr>
                </a:solidFill>
              </a:rPr>
              <a:t>Context is handled automatically</a:t>
            </a:r>
          </a:p>
          <a:p>
            <a:r>
              <a:rPr lang="en-US" sz="3800" dirty="0">
                <a:solidFill>
                  <a:schemeClr val="bg2">
                    <a:lumMod val="10000"/>
                  </a:schemeClr>
                </a:solidFill>
              </a:rPr>
              <a:t>One click builds in the Top 10 and the context listening graph</a:t>
            </a:r>
          </a:p>
        </p:txBody>
      </p:sp>
      <p:sp>
        <p:nvSpPr>
          <p:cNvPr id="4" name="Text Placeholder 3"/>
          <p:cNvSpPr>
            <a:spLocks noGrp="1"/>
          </p:cNvSpPr>
          <p:nvPr>
            <p:ph type="body" sz="quarter" idx="11"/>
          </p:nvPr>
        </p:nvSpPr>
        <p:spPr/>
        <p:txBody>
          <a:bodyPr>
            <a:normAutofit fontScale="85000" lnSpcReduction="20000"/>
          </a:bodyPr>
          <a:lstStyle/>
          <a:p>
            <a:r>
              <a:rPr lang="en-US" dirty="0" smtClean="0"/>
              <a:t>New feature that can add in pre-set widgets</a:t>
            </a:r>
            <a:endParaRPr lang="en-US" dirty="0"/>
          </a:p>
        </p:txBody>
      </p:sp>
      <p:pic>
        <p:nvPicPr>
          <p:cNvPr id="5" name="Picture 4"/>
          <p:cNvPicPr>
            <a:picLocks noChangeAspect="1"/>
          </p:cNvPicPr>
          <p:nvPr/>
        </p:nvPicPr>
        <p:blipFill>
          <a:blip r:embed="rId2"/>
          <a:stretch>
            <a:fillRect/>
          </a:stretch>
        </p:blipFill>
        <p:spPr>
          <a:xfrm>
            <a:off x="514699" y="2829075"/>
            <a:ext cx="3702729" cy="3012789"/>
          </a:xfrm>
          <a:prstGeom prst="rect">
            <a:avLst/>
          </a:prstGeom>
        </p:spPr>
      </p:pic>
      <p:cxnSp>
        <p:nvCxnSpPr>
          <p:cNvPr id="8" name="Straight Arrow Connector 7"/>
          <p:cNvCxnSpPr/>
          <p:nvPr/>
        </p:nvCxnSpPr>
        <p:spPr>
          <a:xfrm>
            <a:off x="2558416" y="4679950"/>
            <a:ext cx="2671763" cy="1161914"/>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4217429" y="5902348"/>
            <a:ext cx="10954581" cy="2649642"/>
          </a:xfrm>
          <a:prstGeom prst="rect">
            <a:avLst/>
          </a:prstGeom>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1470842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Asset Record: Create</a:t>
            </a:r>
            <a:endParaRPr lang="en-US" dirty="0">
              <a:solidFill>
                <a:schemeClr val="tx1">
                  <a:lumMod val="50000"/>
                </a:schemeClr>
              </a:solidFill>
            </a:endParaRPr>
          </a:p>
        </p:txBody>
      </p:sp>
      <p:sp>
        <p:nvSpPr>
          <p:cNvPr id="9" name="Text Placeholder 8"/>
          <p:cNvSpPr>
            <a:spLocks noGrp="1"/>
          </p:cNvSpPr>
          <p:nvPr>
            <p:ph sz="quarter" idx="10"/>
          </p:nvPr>
        </p:nvSpPr>
        <p:spPr>
          <a:xfrm>
            <a:off x="777241" y="1836089"/>
            <a:ext cx="14519275" cy="8222311"/>
          </a:xfrm>
        </p:spPr>
        <p:txBody>
          <a:bodyPr>
            <a:normAutofit/>
          </a:bodyPr>
          <a:lstStyle/>
          <a:p>
            <a:pPr marL="0" indent="0">
              <a:buClr>
                <a:srgbClr val="C00000"/>
              </a:buClr>
              <a:buSzPct val="65000"/>
              <a:buNone/>
            </a:pPr>
            <a:r>
              <a:rPr lang="en-US" dirty="0" smtClean="0"/>
              <a:t>4 </a:t>
            </a:r>
            <a:r>
              <a:rPr lang="en-US" dirty="0"/>
              <a:t>ways to create Asset Records:</a:t>
            </a:r>
          </a:p>
          <a:p>
            <a:pPr marL="742950" indent="-742950">
              <a:buSzPct val="100000"/>
              <a:buFont typeface="+mj-lt"/>
              <a:buAutoNum type="arabicPeriod"/>
            </a:pPr>
            <a:r>
              <a:rPr lang="en-US" sz="3600" dirty="0">
                <a:solidFill>
                  <a:schemeClr val="accent1"/>
                </a:solidFill>
              </a:rPr>
              <a:t>Device Manager</a:t>
            </a:r>
            <a:r>
              <a:rPr lang="en-US" sz="3600" dirty="0"/>
              <a:t> – Select gray tag </a:t>
            </a:r>
            <a:r>
              <a:rPr lang="en-US" sz="3600" dirty="0" smtClean="0"/>
              <a:t>icon</a:t>
            </a:r>
          </a:p>
          <a:p>
            <a:pPr marL="742950" indent="-742950">
              <a:buSzPct val="100000"/>
              <a:buFont typeface="+mj-lt"/>
              <a:buAutoNum type="arabicPeriod"/>
            </a:pPr>
            <a:endParaRPr lang="en-US" sz="3600" dirty="0"/>
          </a:p>
          <a:p>
            <a:pPr marL="742950" indent="-742950">
              <a:buSzPct val="100000"/>
              <a:buFont typeface="+mj-lt"/>
              <a:buAutoNum type="arabicPeriod"/>
            </a:pPr>
            <a:r>
              <a:rPr lang="en-US" sz="3600" dirty="0">
                <a:solidFill>
                  <a:schemeClr val="accent1"/>
                </a:solidFill>
              </a:rPr>
              <a:t>Device Manager &gt; Select Actions</a:t>
            </a:r>
            <a:r>
              <a:rPr lang="en-US" sz="3600" dirty="0"/>
              <a:t>  create Asset Record (Single/Bulk</a:t>
            </a:r>
            <a:r>
              <a:rPr lang="en-US" sz="3600" dirty="0" smtClean="0"/>
              <a:t>)</a:t>
            </a:r>
          </a:p>
          <a:p>
            <a:pPr marL="742950" indent="-742950">
              <a:buSzPct val="100000"/>
              <a:buFont typeface="+mj-lt"/>
              <a:buAutoNum type="arabicPeriod"/>
            </a:pPr>
            <a:endParaRPr lang="en-US" sz="3600" dirty="0"/>
          </a:p>
          <a:p>
            <a:pPr marL="742950" indent="-742950">
              <a:buSzPct val="100000"/>
              <a:buFont typeface="+mj-lt"/>
              <a:buAutoNum type="arabicPeriod"/>
            </a:pPr>
            <a:r>
              <a:rPr lang="en-US" sz="3600" dirty="0">
                <a:solidFill>
                  <a:schemeClr val="accent1"/>
                </a:solidFill>
              </a:rPr>
              <a:t>Device Administration &gt; Properties</a:t>
            </a:r>
            <a:r>
              <a:rPr lang="en-US" sz="3600" dirty="0"/>
              <a:t> select the Asset </a:t>
            </a:r>
            <a:r>
              <a:rPr lang="en-US" sz="3600" dirty="0" smtClean="0"/>
              <a:t>button</a:t>
            </a:r>
          </a:p>
          <a:p>
            <a:pPr marL="742950" indent="-742950">
              <a:buSzPct val="100000"/>
              <a:buFont typeface="+mj-lt"/>
              <a:buAutoNum type="arabicPeriod"/>
            </a:pPr>
            <a:endParaRPr lang="en-US" sz="3600" dirty="0" smtClean="0"/>
          </a:p>
          <a:p>
            <a:pPr marL="742950" indent="-742950">
              <a:buSzPct val="100000"/>
              <a:buFont typeface="+mj-lt"/>
              <a:buAutoNum type="arabicPeriod"/>
            </a:pPr>
            <a:endParaRPr lang="en-US" sz="3600" dirty="0"/>
          </a:p>
          <a:p>
            <a:pPr marL="742950" indent="-742950">
              <a:buSzPct val="100000"/>
              <a:buFont typeface="+mj-lt"/>
              <a:buAutoNum type="arabicPeriod"/>
            </a:pPr>
            <a:r>
              <a:rPr lang="en-US" sz="3600" dirty="0">
                <a:solidFill>
                  <a:schemeClr val="accent1"/>
                </a:solidFill>
              </a:rPr>
              <a:t>Assets &gt; Asset Manager</a:t>
            </a:r>
          </a:p>
        </p:txBody>
      </p:sp>
      <p:sp>
        <p:nvSpPr>
          <p:cNvPr id="4" name="Text Placeholder 3"/>
          <p:cNvSpPr>
            <a:spLocks noGrp="1"/>
          </p:cNvSpPr>
          <p:nvPr>
            <p:ph type="body" sz="quarter" idx="11"/>
          </p:nvPr>
        </p:nvSpPr>
        <p:spPr/>
        <p:txBody>
          <a:bodyPr>
            <a:normAutofit fontScale="85000" lnSpcReduction="20000"/>
          </a:bodyPr>
          <a:lstStyle/>
          <a:p>
            <a:r>
              <a:rPr lang="en-US" dirty="0">
                <a:solidFill>
                  <a:schemeClr val="accent1"/>
                </a:solidFill>
              </a:rPr>
              <a:t>Registry &gt; Devices &gt; Device Manager &gt; Create</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576910">
            <a:off x="11799215" y="1292311"/>
            <a:ext cx="740103" cy="67724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591087">
            <a:off x="11860678" y="1952009"/>
            <a:ext cx="729670" cy="796722"/>
          </a:xfrm>
          <a:prstGeom prst="rect">
            <a:avLst/>
          </a:prstGeom>
        </p:spPr>
      </p:pic>
      <p:sp>
        <p:nvSpPr>
          <p:cNvPr id="18" name="TextBox 17"/>
          <p:cNvSpPr txBox="1"/>
          <p:nvPr/>
        </p:nvSpPr>
        <p:spPr>
          <a:xfrm>
            <a:off x="12640763" y="1411781"/>
            <a:ext cx="2517228" cy="594009"/>
          </a:xfrm>
          <a:prstGeom prst="rect">
            <a:avLst/>
          </a:prstGeom>
          <a:noFill/>
        </p:spPr>
        <p:txBody>
          <a:bodyPr wrap="none" lIns="146304" tIns="73152" rIns="146304" bIns="73152" rtlCol="0">
            <a:spAutoFit/>
          </a:bodyPr>
          <a:lstStyle/>
          <a:p>
            <a:r>
              <a:rPr lang="en-US" dirty="0" smtClean="0">
                <a:solidFill>
                  <a:schemeClr val="tx1">
                    <a:lumMod val="50000"/>
                  </a:schemeClr>
                </a:solidFill>
              </a:rPr>
              <a:t>- </a:t>
            </a:r>
            <a:r>
              <a:rPr lang="en-US" dirty="0" smtClean="0">
                <a:solidFill>
                  <a:schemeClr val="tx1">
                    <a:lumMod val="50000"/>
                  </a:schemeClr>
                </a:solidFill>
                <a:latin typeface="Futura Lt BT" panose="020B0402020204020303"/>
              </a:rPr>
              <a:t>Asset Exists</a:t>
            </a:r>
            <a:endParaRPr lang="en-US" dirty="0">
              <a:solidFill>
                <a:schemeClr val="tx1">
                  <a:lumMod val="50000"/>
                </a:schemeClr>
              </a:solidFill>
              <a:latin typeface="Futura Lt BT" panose="020B0402020204020303"/>
            </a:endParaRPr>
          </a:p>
        </p:txBody>
      </p:sp>
      <p:sp>
        <p:nvSpPr>
          <p:cNvPr id="19" name="TextBox 18"/>
          <p:cNvSpPr txBox="1"/>
          <p:nvPr/>
        </p:nvSpPr>
        <p:spPr>
          <a:xfrm>
            <a:off x="12640763" y="2104714"/>
            <a:ext cx="2773708" cy="1040285"/>
          </a:xfrm>
          <a:prstGeom prst="rect">
            <a:avLst/>
          </a:prstGeom>
          <a:noFill/>
        </p:spPr>
        <p:txBody>
          <a:bodyPr wrap="none" lIns="146304" tIns="73152" rIns="146304" bIns="73152" rtlCol="0">
            <a:spAutoFit/>
          </a:bodyPr>
          <a:lstStyle/>
          <a:p>
            <a:r>
              <a:rPr lang="en-US" dirty="0" smtClean="0">
                <a:solidFill>
                  <a:schemeClr val="tx1">
                    <a:lumMod val="50000"/>
                  </a:schemeClr>
                </a:solidFill>
              </a:rPr>
              <a:t>-</a:t>
            </a:r>
            <a:r>
              <a:rPr lang="en-US" dirty="0" smtClean="0">
                <a:solidFill>
                  <a:schemeClr val="tx1">
                    <a:lumMod val="65000"/>
                    <a:lumOff val="35000"/>
                  </a:schemeClr>
                </a:solidFill>
              </a:rPr>
              <a:t> </a:t>
            </a:r>
            <a:r>
              <a:rPr lang="en-US" dirty="0" smtClean="0">
                <a:solidFill>
                  <a:schemeClr val="tx1">
                    <a:lumMod val="50000"/>
                  </a:schemeClr>
                </a:solidFill>
                <a:latin typeface="Futura Lt BT" panose="020B0402020204020303"/>
              </a:rPr>
              <a:t>Asset Doesn't</a:t>
            </a:r>
          </a:p>
          <a:p>
            <a:pPr algn="ctr"/>
            <a:r>
              <a:rPr lang="en-US" dirty="0" smtClean="0">
                <a:solidFill>
                  <a:schemeClr val="tx1">
                    <a:lumMod val="50000"/>
                  </a:schemeClr>
                </a:solidFill>
                <a:latin typeface="Futura Lt BT" panose="020B0402020204020303"/>
              </a:rPr>
              <a:t>Exists</a:t>
            </a:r>
            <a:endParaRPr lang="en-US" dirty="0">
              <a:solidFill>
                <a:schemeClr val="tx1">
                  <a:lumMod val="50000"/>
                </a:schemeClr>
              </a:solidFill>
              <a:latin typeface="Futura Lt BT" panose="020B0402020204020303"/>
            </a:endParaRPr>
          </a:p>
        </p:txBody>
      </p:sp>
      <p:sp>
        <p:nvSpPr>
          <p:cNvPr id="14" name="TextBox 13"/>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564" y="3298916"/>
            <a:ext cx="9404459" cy="67447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1974" y="4126367"/>
            <a:ext cx="1742226" cy="209481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8524" y="6740324"/>
            <a:ext cx="6022480" cy="1426697"/>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0564" y="8796473"/>
            <a:ext cx="10058400" cy="632475"/>
          </a:xfrm>
          <a:prstGeom prst="rect">
            <a:avLst/>
          </a:prstGeom>
        </p:spPr>
      </p:pic>
      <p:sp>
        <p:nvSpPr>
          <p:cNvPr id="13" name="Oval 12"/>
          <p:cNvSpPr/>
          <p:nvPr/>
        </p:nvSpPr>
        <p:spPr>
          <a:xfrm>
            <a:off x="10185378" y="3713074"/>
            <a:ext cx="330222" cy="307649"/>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8719517" y="7752881"/>
            <a:ext cx="551487" cy="307649"/>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156002" y="8744039"/>
            <a:ext cx="673758" cy="319689"/>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2681926" y="4682359"/>
            <a:ext cx="500048" cy="157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6987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640975"/>
            <a:ext cx="14291592" cy="6495298"/>
          </a:xfrm>
        </p:spPr>
        <p:txBody>
          <a:bodyPr/>
          <a:lstStyle/>
          <a:p>
            <a:pPr>
              <a:buSzPct val="100000"/>
              <a:buFont typeface="Arial" panose="020B0604020202020204" pitchFamily="34" charset="0"/>
              <a:buChar char="•"/>
            </a:pPr>
            <a:r>
              <a:rPr lang="en-US" dirty="0"/>
              <a:t>Dashboards manual</a:t>
            </a:r>
          </a:p>
          <a:p>
            <a:pPr>
              <a:buSzPct val="100000"/>
              <a:buFont typeface="Arial" panose="020B0604020202020204" pitchFamily="34" charset="0"/>
              <a:buChar char="•"/>
            </a:pPr>
            <a:r>
              <a:rPr lang="pt-BR" dirty="0"/>
              <a:t>How to Create Dashboards and Reports for Customers</a:t>
            </a:r>
          </a:p>
          <a:p>
            <a:pPr>
              <a:buSzPct val="100000"/>
              <a:buFont typeface="Arial" panose="020B0604020202020204" pitchFamily="34" charset="0"/>
              <a:buChar char="•"/>
            </a:pPr>
            <a:r>
              <a:rPr lang="pt-BR" dirty="0"/>
              <a:t>Guide Button</a:t>
            </a:r>
          </a:p>
          <a:p>
            <a:pPr>
              <a:buClrTx/>
              <a:buSzPct val="100000"/>
              <a:buNone/>
            </a:pPr>
            <a:endParaRPr lang="en-US" dirty="0"/>
          </a:p>
          <a:p>
            <a:pPr>
              <a:buFont typeface="Wingdings" pitchFamily="26" charset="2"/>
              <a:buNone/>
            </a:pPr>
            <a:r>
              <a:rPr lang="en-US" dirty="0">
                <a:solidFill>
                  <a:srgbClr val="4C5455"/>
                </a:solidFill>
                <a:ea typeface="ＭＳ ゴシック" pitchFamily="26" charset="-128"/>
              </a:rPr>
              <a:t>All manuals are available on the Customer Portal:</a:t>
            </a:r>
          </a:p>
          <a:p>
            <a:pPr>
              <a:buFont typeface="Wingdings" pitchFamily="26" charset="2"/>
              <a:buNone/>
            </a:pPr>
            <a:r>
              <a:rPr lang="en-US" dirty="0">
                <a:solidFill>
                  <a:srgbClr val="4C5455"/>
                </a:solidFill>
                <a:ea typeface="ＭＳ ゴシック" pitchFamily="26" charset="-128"/>
              </a:rPr>
              <a:t>http://portal.sciencelogic.com</a:t>
            </a:r>
          </a:p>
          <a:p>
            <a:pPr>
              <a:buClrTx/>
              <a:buSzPct val="100000"/>
              <a:buFont typeface="Wingdings" pitchFamily="26" charset="2"/>
              <a:buNone/>
            </a:pPr>
            <a:endParaRPr lang="en-US" sz="3800" dirty="0"/>
          </a:p>
          <a:p>
            <a:pPr>
              <a:buFont typeface="Wingdings" pitchFamily="26" charset="2"/>
              <a:buNone/>
            </a:pPr>
            <a:endParaRPr lang="en-US" sz="3800" dirty="0"/>
          </a:p>
          <a:p>
            <a:pPr>
              <a:buFont typeface="Wingdings" pitchFamily="26" charset="2"/>
              <a:buNone/>
            </a:pPr>
            <a:endParaRPr lang="en-US" sz="3800" dirty="0">
              <a:latin typeface="Wingdings" pitchFamily="26" charset="2"/>
            </a:endParaRPr>
          </a:p>
          <a:p>
            <a:endParaRPr lang="en-US" sz="3800" dirty="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68" y="1310853"/>
            <a:ext cx="13487365" cy="619337"/>
          </a:xfrm>
        </p:spPr>
        <p:txBody>
          <a:bodyPr>
            <a:normAutofit fontScale="850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346692" y="1447648"/>
            <a:ext cx="1706394" cy="1635759"/>
          </a:xfrm>
          <a:prstGeom prst="rect">
            <a:avLst/>
          </a:prstGeom>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1761" y="6815958"/>
            <a:ext cx="2143125" cy="2133600"/>
          </a:xfrm>
          <a:prstGeom prst="rect">
            <a:avLst/>
          </a:prstGeom>
        </p:spPr>
      </p:pic>
    </p:spTree>
    <p:extLst>
      <p:ext uri="{BB962C8B-B14F-4D97-AF65-F5344CB8AC3E}">
        <p14:creationId xmlns:p14="http://schemas.microsoft.com/office/powerpoint/2010/main" val="4003653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3600" dirty="0" smtClean="0">
                <a:solidFill>
                  <a:schemeClr val="bg2">
                    <a:lumMod val="10000"/>
                  </a:schemeClr>
                </a:solidFill>
              </a:rPr>
              <a:t>Create new dashboard</a:t>
            </a:r>
          </a:p>
          <a:p>
            <a:r>
              <a:rPr lang="en-US" sz="3200" dirty="0" smtClean="0">
                <a:solidFill>
                  <a:schemeClr val="bg2">
                    <a:lumMod val="10000"/>
                  </a:schemeClr>
                </a:solidFill>
              </a:rPr>
              <a:t>Add a (base) Multi-series performance widget</a:t>
            </a:r>
          </a:p>
          <a:p>
            <a:r>
              <a:rPr lang="en-US" sz="3200" dirty="0" smtClean="0">
                <a:solidFill>
                  <a:schemeClr val="bg2">
                    <a:lumMod val="10000"/>
                  </a:schemeClr>
                </a:solidFill>
              </a:rPr>
              <a:t>Add a (base) Leaderboard/Top-N widget (context driver)</a:t>
            </a:r>
          </a:p>
          <a:p>
            <a:r>
              <a:rPr lang="en-US" sz="3200" dirty="0" smtClean="0">
                <a:solidFill>
                  <a:schemeClr val="bg2">
                    <a:lumMod val="10000"/>
                  </a:schemeClr>
                </a:solidFill>
              </a:rPr>
              <a:t>Add a (base) Multi-series performance widget (context listener)</a:t>
            </a:r>
          </a:p>
          <a:p>
            <a:r>
              <a:rPr lang="en-US" sz="3200" dirty="0" smtClean="0">
                <a:solidFill>
                  <a:schemeClr val="bg2">
                    <a:lumMod val="10000"/>
                  </a:schemeClr>
                </a:solidFill>
              </a:rPr>
              <a:t>Add a (base) Gauge/Meter widget</a:t>
            </a:r>
          </a:p>
          <a:p>
            <a:r>
              <a:rPr lang="en-US" sz="3200" dirty="0" smtClean="0">
                <a:solidFill>
                  <a:schemeClr val="bg2">
                    <a:lumMod val="10000"/>
                  </a:schemeClr>
                </a:solidFill>
              </a:rPr>
              <a:t>Add a (base) Custom Table widget</a:t>
            </a:r>
          </a:p>
          <a:p>
            <a:r>
              <a:rPr lang="en-US" sz="3200" dirty="0" smtClean="0">
                <a:solidFill>
                  <a:schemeClr val="bg2">
                    <a:lumMod val="10000"/>
                  </a:schemeClr>
                </a:solidFill>
              </a:rPr>
              <a:t>Add a Quick Context widget</a:t>
            </a:r>
          </a:p>
          <a:p>
            <a:r>
              <a:rPr lang="en-US" sz="3200" dirty="0" smtClean="0">
                <a:solidFill>
                  <a:schemeClr val="bg2">
                    <a:lumMod val="10000"/>
                  </a:schemeClr>
                </a:solidFill>
              </a:rPr>
              <a:t>Add a (base) Dashboard Details widget</a:t>
            </a:r>
          </a:p>
          <a:p>
            <a:endParaRPr lang="en-US" sz="3200" dirty="0">
              <a:solidFill>
                <a:schemeClr val="bg2">
                  <a:lumMod val="10000"/>
                </a:schemeClr>
              </a:solidFill>
            </a:endParaRPr>
          </a:p>
          <a:p>
            <a:pPr marL="0" indent="0">
              <a:buNone/>
            </a:pPr>
            <a:endParaRPr lang="en-US" sz="3200" b="1" dirty="0"/>
          </a:p>
        </p:txBody>
      </p:sp>
      <p:sp>
        <p:nvSpPr>
          <p:cNvPr id="2" name="Title 1"/>
          <p:cNvSpPr>
            <a:spLocks noGrp="1"/>
          </p:cNvSpPr>
          <p:nvPr>
            <p:ph type="title"/>
          </p:nvPr>
        </p:nvSpPr>
        <p:spPr/>
        <p:txBody>
          <a:bodyPr/>
          <a:lstStyle/>
          <a:p>
            <a:r>
              <a:rPr lang="en-US" dirty="0" smtClean="0">
                <a:solidFill>
                  <a:schemeClr val="tx1">
                    <a:lumMod val="50000"/>
                  </a:schemeClr>
                </a:solidFill>
              </a:rPr>
              <a:t>Dashboard Lab Goals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17998" y="115666"/>
            <a:ext cx="1007533" cy="865381"/>
          </a:xfrm>
          <a:prstGeom prst="rect">
            <a:avLst/>
          </a:prstGeom>
        </p:spPr>
      </p:pic>
    </p:spTree>
    <p:extLst>
      <p:ext uri="{BB962C8B-B14F-4D97-AF65-F5344CB8AC3E}">
        <p14:creationId xmlns:p14="http://schemas.microsoft.com/office/powerpoint/2010/main" val="4182356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pPr marL="0" indent="0">
              <a:buNone/>
            </a:pPr>
            <a:r>
              <a:rPr lang="en-US" sz="3300" dirty="0">
                <a:solidFill>
                  <a:schemeClr val="bg2">
                    <a:lumMod val="10000"/>
                  </a:schemeClr>
                </a:solidFill>
              </a:rPr>
              <a:t>Create a Dashboard with 7 widgets on </a:t>
            </a:r>
            <a:r>
              <a:rPr lang="en-US" sz="3300" dirty="0" smtClean="0">
                <a:solidFill>
                  <a:schemeClr val="bg2">
                    <a:lumMod val="10000"/>
                  </a:schemeClr>
                </a:solidFill>
              </a:rPr>
              <a:t>it</a:t>
            </a:r>
          </a:p>
          <a:p>
            <a:pPr marL="0" indent="0">
              <a:buNone/>
            </a:pPr>
            <a:endParaRPr lang="en-US" sz="2800" dirty="0">
              <a:solidFill>
                <a:schemeClr val="bg2">
                  <a:lumMod val="10000"/>
                </a:schemeClr>
              </a:solidFill>
            </a:endParaRPr>
          </a:p>
          <a:p>
            <a:pPr marL="0" indent="0">
              <a:buNone/>
            </a:pPr>
            <a:r>
              <a:rPr lang="en-US" sz="2800" kern="0" dirty="0">
                <a:solidFill>
                  <a:schemeClr val="bg2">
                    <a:lumMod val="10000"/>
                  </a:schemeClr>
                </a:solidFill>
              </a:rPr>
              <a:t>Create New Dashboard</a:t>
            </a:r>
          </a:p>
          <a:p>
            <a:pPr marL="484065" indent="-484065" defTabSz="430280">
              <a:buClr>
                <a:srgbClr val="3298D4"/>
              </a:buClr>
              <a:buSzPct val="100000"/>
              <a:buFont typeface="+mj-lt"/>
              <a:buAutoNum type="arabicPeriod"/>
            </a:pPr>
            <a:r>
              <a:rPr lang="en-US" sz="2800" dirty="0">
                <a:solidFill>
                  <a:schemeClr val="bg2">
                    <a:lumMod val="10000"/>
                  </a:schemeClr>
                </a:solidFill>
              </a:rPr>
              <a:t>Click </a:t>
            </a:r>
            <a:r>
              <a:rPr lang="en-US" sz="2800" b="1" dirty="0">
                <a:solidFill>
                  <a:schemeClr val="bg2">
                    <a:lumMod val="10000"/>
                  </a:schemeClr>
                </a:solidFill>
              </a:rPr>
              <a:t>[Dashboard]</a:t>
            </a:r>
          </a:p>
          <a:p>
            <a:pPr marL="484065" indent="-484065" defTabSz="430280">
              <a:buClr>
                <a:srgbClr val="3298D4"/>
              </a:buClr>
              <a:buSzPct val="100000"/>
              <a:buFont typeface="+mj-lt"/>
              <a:buAutoNum type="arabicPeriod"/>
            </a:pPr>
            <a:r>
              <a:rPr lang="en-US" sz="2800" dirty="0">
                <a:solidFill>
                  <a:schemeClr val="bg2">
                    <a:lumMod val="10000"/>
                  </a:schemeClr>
                </a:solidFill>
              </a:rPr>
              <a:t>Click </a:t>
            </a:r>
            <a:r>
              <a:rPr lang="en-US" sz="2800" b="1" dirty="0">
                <a:solidFill>
                  <a:schemeClr val="bg2">
                    <a:lumMod val="10000"/>
                  </a:schemeClr>
                </a:solidFill>
              </a:rPr>
              <a:t>[New]</a:t>
            </a:r>
          </a:p>
          <a:p>
            <a:pPr marL="484065" indent="-484065" defTabSz="430280">
              <a:buClr>
                <a:srgbClr val="3298D4"/>
              </a:buClr>
              <a:buSzPct val="100000"/>
              <a:buFont typeface="+mj-lt"/>
              <a:buAutoNum type="arabicPeriod"/>
            </a:pPr>
            <a:r>
              <a:rPr lang="en-US" sz="2800" dirty="0">
                <a:solidFill>
                  <a:schemeClr val="bg2">
                    <a:lumMod val="10000"/>
                  </a:schemeClr>
                </a:solidFill>
              </a:rPr>
              <a:t>Click </a:t>
            </a:r>
            <a:r>
              <a:rPr lang="en-US" sz="2800" b="1" dirty="0">
                <a:solidFill>
                  <a:schemeClr val="bg2">
                    <a:lumMod val="10000"/>
                  </a:schemeClr>
                </a:solidFill>
              </a:rPr>
              <a:t>[Actions] </a:t>
            </a:r>
            <a:r>
              <a:rPr lang="en-US" sz="2800" dirty="0">
                <a:solidFill>
                  <a:schemeClr val="bg2">
                    <a:lumMod val="10000"/>
                  </a:schemeClr>
                </a:solidFill>
              </a:rPr>
              <a:t>and choose </a:t>
            </a:r>
            <a:r>
              <a:rPr lang="en-US" sz="2800" i="1" dirty="0">
                <a:solidFill>
                  <a:schemeClr val="bg2">
                    <a:lumMod val="10000"/>
                  </a:schemeClr>
                </a:solidFill>
              </a:rPr>
              <a:t>Configure Dashboard</a:t>
            </a:r>
          </a:p>
          <a:p>
            <a:pPr marL="484065" indent="-484065" defTabSz="430280">
              <a:buClr>
                <a:srgbClr val="3298D4"/>
              </a:buClr>
              <a:buSzPct val="100000"/>
              <a:buFont typeface="+mj-lt"/>
              <a:buAutoNum type="arabicPeriod"/>
            </a:pPr>
            <a:r>
              <a:rPr lang="en-US" sz="2800" dirty="0">
                <a:solidFill>
                  <a:schemeClr val="bg2">
                    <a:lumMod val="10000"/>
                  </a:schemeClr>
                </a:solidFill>
              </a:rPr>
              <a:t>In </a:t>
            </a:r>
            <a:r>
              <a:rPr lang="en-US" sz="2800" b="1" dirty="0">
                <a:solidFill>
                  <a:schemeClr val="bg2">
                    <a:lumMod val="10000"/>
                  </a:schemeClr>
                </a:solidFill>
              </a:rPr>
              <a:t>Dashboard Title</a:t>
            </a:r>
            <a:r>
              <a:rPr lang="en-US" sz="2800" dirty="0">
                <a:solidFill>
                  <a:schemeClr val="bg2">
                    <a:lumMod val="10000"/>
                  </a:schemeClr>
                </a:solidFill>
              </a:rPr>
              <a:t>  give the dashboard a name</a:t>
            </a:r>
          </a:p>
          <a:p>
            <a:pPr marL="484065" indent="-484065" defTabSz="430280">
              <a:buClr>
                <a:srgbClr val="3298D4"/>
              </a:buClr>
              <a:buSzPct val="100000"/>
              <a:buFont typeface="+mj-lt"/>
              <a:buAutoNum type="arabicPeriod"/>
            </a:pPr>
            <a:r>
              <a:rPr lang="en-US" sz="2800" dirty="0">
                <a:solidFill>
                  <a:schemeClr val="bg2">
                    <a:lumMod val="10000"/>
                  </a:schemeClr>
                </a:solidFill>
              </a:rPr>
              <a:t>Click </a:t>
            </a:r>
            <a:r>
              <a:rPr lang="en-US" sz="2800" b="1" dirty="0">
                <a:solidFill>
                  <a:schemeClr val="bg2">
                    <a:lumMod val="10000"/>
                  </a:schemeClr>
                </a:solidFill>
              </a:rPr>
              <a:t>[Save] </a:t>
            </a:r>
            <a:r>
              <a:rPr lang="en-US" sz="2800" dirty="0">
                <a:solidFill>
                  <a:schemeClr val="bg2">
                    <a:lumMod val="10000"/>
                  </a:schemeClr>
                </a:solidFill>
              </a:rPr>
              <a:t>(to refresh the list, hit the top </a:t>
            </a:r>
            <a:r>
              <a:rPr lang="en-US" sz="2800" b="1" dirty="0">
                <a:solidFill>
                  <a:schemeClr val="bg2">
                    <a:lumMod val="10000"/>
                  </a:schemeClr>
                </a:solidFill>
              </a:rPr>
              <a:t>[Dashboard] </a:t>
            </a:r>
            <a:r>
              <a:rPr lang="en-US" sz="2800" dirty="0">
                <a:solidFill>
                  <a:schemeClr val="bg2">
                    <a:lumMod val="10000"/>
                  </a:schemeClr>
                </a:solidFill>
              </a:rPr>
              <a:t>tab)</a:t>
            </a:r>
          </a:p>
          <a:p>
            <a:pPr marL="0" indent="0">
              <a:buNone/>
            </a:pPr>
            <a:endParaRPr lang="en-US" sz="2800" kern="0" dirty="0" smtClean="0">
              <a:solidFill>
                <a:schemeClr val="bg2">
                  <a:lumMod val="10000"/>
                </a:schemeClr>
              </a:solidFill>
            </a:endParaRPr>
          </a:p>
          <a:p>
            <a:pPr marL="0" indent="0">
              <a:buNone/>
            </a:pPr>
            <a:r>
              <a:rPr lang="en-US" sz="2800" kern="0" dirty="0" smtClean="0">
                <a:solidFill>
                  <a:schemeClr val="bg2">
                    <a:lumMod val="10000"/>
                  </a:schemeClr>
                </a:solidFill>
              </a:rPr>
              <a:t>Add </a:t>
            </a:r>
            <a:r>
              <a:rPr lang="en-US" sz="2800" kern="0" dirty="0">
                <a:solidFill>
                  <a:schemeClr val="bg2">
                    <a:lumMod val="10000"/>
                  </a:schemeClr>
                </a:solidFill>
              </a:rPr>
              <a:t>a (base) Multi-series Performance widget</a:t>
            </a:r>
          </a:p>
          <a:p>
            <a:pPr marL="484065" indent="-484065">
              <a:buFont typeface="+mj-lt"/>
              <a:buAutoNum type="arabicPeriod"/>
            </a:pPr>
            <a:r>
              <a:rPr lang="en-US" sz="2800" dirty="0">
                <a:solidFill>
                  <a:schemeClr val="bg2">
                    <a:lumMod val="10000"/>
                  </a:schemeClr>
                </a:solidFill>
              </a:rPr>
              <a:t>Draw a medium sized box on the grid by clicking and dragging out a box</a:t>
            </a:r>
          </a:p>
          <a:p>
            <a:pPr marL="484065" indent="-484065">
              <a:buFont typeface="+mj-lt"/>
              <a:buAutoNum type="arabicPeriod"/>
            </a:pPr>
            <a:r>
              <a:rPr lang="en-US" sz="2800" dirty="0">
                <a:solidFill>
                  <a:schemeClr val="bg2">
                    <a:lumMod val="10000"/>
                  </a:schemeClr>
                </a:solidFill>
              </a:rPr>
              <a:t>Select </a:t>
            </a:r>
            <a:r>
              <a:rPr lang="en-US" sz="2800" b="1" dirty="0">
                <a:solidFill>
                  <a:schemeClr val="bg2">
                    <a:lumMod val="10000"/>
                  </a:schemeClr>
                </a:solidFill>
              </a:rPr>
              <a:t>[Time Series]</a:t>
            </a:r>
            <a:r>
              <a:rPr lang="en-US" sz="2800" dirty="0">
                <a:solidFill>
                  <a:schemeClr val="bg2">
                    <a:lumMod val="10000"/>
                  </a:schemeClr>
                </a:solidFill>
              </a:rPr>
              <a:t>, then choose </a:t>
            </a:r>
            <a:r>
              <a:rPr lang="en-US" sz="2800" b="1" dirty="0">
                <a:solidFill>
                  <a:schemeClr val="bg2">
                    <a:lumMod val="10000"/>
                  </a:schemeClr>
                </a:solidFill>
              </a:rPr>
              <a:t>[(base) Multi-series Performance]</a:t>
            </a:r>
            <a:endParaRPr lang="en-US" sz="2800" dirty="0">
              <a:solidFill>
                <a:schemeClr val="bg2">
                  <a:lumMod val="10000"/>
                </a:schemeClr>
              </a:solidFill>
            </a:endParaRPr>
          </a:p>
          <a:p>
            <a:pPr marL="484065" indent="-484065">
              <a:buFont typeface="+mj-lt"/>
              <a:buAutoNum type="arabicPeriod"/>
            </a:pPr>
            <a:r>
              <a:rPr lang="en-US" sz="2800" dirty="0">
                <a:solidFill>
                  <a:schemeClr val="bg2">
                    <a:lumMod val="10000"/>
                  </a:schemeClr>
                </a:solidFill>
              </a:rPr>
              <a:t>Under </a:t>
            </a:r>
            <a:r>
              <a:rPr lang="en-US" sz="2800" b="1" i="1" dirty="0">
                <a:solidFill>
                  <a:schemeClr val="bg2">
                    <a:lumMod val="10000"/>
                  </a:schemeClr>
                </a:solidFill>
              </a:rPr>
              <a:t>Element</a:t>
            </a:r>
            <a:r>
              <a:rPr lang="en-US" sz="2800" dirty="0">
                <a:solidFill>
                  <a:schemeClr val="bg2">
                    <a:lumMod val="10000"/>
                  </a:schemeClr>
                </a:solidFill>
              </a:rPr>
              <a:t> choose use the </a:t>
            </a:r>
            <a:r>
              <a:rPr lang="en-US" sz="2800" i="1" dirty="0">
                <a:solidFill>
                  <a:schemeClr val="bg2">
                    <a:lumMod val="10000"/>
                  </a:schemeClr>
                </a:solidFill>
              </a:rPr>
              <a:t>Select a Device </a:t>
            </a:r>
            <a:r>
              <a:rPr lang="en-US" sz="2800" dirty="0">
                <a:solidFill>
                  <a:schemeClr val="bg2">
                    <a:lumMod val="10000"/>
                  </a:schemeClr>
                </a:solidFill>
              </a:rPr>
              <a:t>drop down, pick </a:t>
            </a:r>
            <a:r>
              <a:rPr lang="en-US" sz="2800" i="1" dirty="0">
                <a:solidFill>
                  <a:schemeClr val="bg2">
                    <a:lumMod val="10000"/>
                  </a:schemeClr>
                </a:solidFill>
              </a:rPr>
              <a:t>Find Devices, </a:t>
            </a:r>
            <a:r>
              <a:rPr lang="en-US" sz="2800" dirty="0">
                <a:solidFill>
                  <a:schemeClr val="bg2">
                    <a:lumMod val="10000"/>
                  </a:schemeClr>
                </a:solidFill>
              </a:rPr>
              <a:t>pick the </a:t>
            </a:r>
            <a:r>
              <a:rPr lang="en-US" sz="2800" i="1" dirty="0">
                <a:solidFill>
                  <a:schemeClr val="bg2">
                    <a:lumMod val="10000"/>
                  </a:schemeClr>
                </a:solidFill>
              </a:rPr>
              <a:t>LA-DC-01 </a:t>
            </a:r>
            <a:r>
              <a:rPr lang="en-US" sz="2800" dirty="0">
                <a:solidFill>
                  <a:schemeClr val="bg2">
                    <a:lumMod val="10000"/>
                  </a:schemeClr>
                </a:solidFill>
              </a:rPr>
              <a:t>device and hit </a:t>
            </a:r>
            <a:r>
              <a:rPr lang="en-US" sz="2800" b="1" dirty="0">
                <a:solidFill>
                  <a:schemeClr val="bg2">
                    <a:lumMod val="10000"/>
                  </a:schemeClr>
                </a:solidFill>
              </a:rPr>
              <a:t>[OK]</a:t>
            </a:r>
            <a:endParaRPr lang="en-US" sz="2800" dirty="0">
              <a:solidFill>
                <a:schemeClr val="bg2">
                  <a:lumMod val="10000"/>
                </a:schemeClr>
              </a:solidFill>
            </a:endParaRPr>
          </a:p>
          <a:p>
            <a:pPr marL="484065" indent="-484065">
              <a:buFont typeface="+mj-lt"/>
              <a:buAutoNum type="arabicPeriod"/>
            </a:pPr>
            <a:r>
              <a:rPr lang="en-US" sz="2800" dirty="0">
                <a:solidFill>
                  <a:schemeClr val="bg2">
                    <a:lumMod val="10000"/>
                  </a:schemeClr>
                </a:solidFill>
              </a:rPr>
              <a:t>Under </a:t>
            </a:r>
            <a:r>
              <a:rPr lang="en-US" sz="2800" b="1" i="1" dirty="0">
                <a:solidFill>
                  <a:schemeClr val="bg2">
                    <a:lumMod val="10000"/>
                  </a:schemeClr>
                </a:solidFill>
              </a:rPr>
              <a:t>Collection </a:t>
            </a:r>
            <a:r>
              <a:rPr lang="en-US" sz="2800" dirty="0">
                <a:solidFill>
                  <a:schemeClr val="bg2">
                    <a:lumMod val="10000"/>
                  </a:schemeClr>
                </a:solidFill>
              </a:rPr>
              <a:t>choose </a:t>
            </a:r>
            <a:r>
              <a:rPr lang="en-US" sz="2800" i="1" dirty="0" smtClean="0">
                <a:solidFill>
                  <a:schemeClr val="bg2">
                    <a:lumMod val="10000"/>
                  </a:schemeClr>
                </a:solidFill>
              </a:rPr>
              <a:t>CPU Utilization</a:t>
            </a:r>
            <a:endParaRPr lang="en-US" sz="2800" dirty="0">
              <a:solidFill>
                <a:schemeClr val="bg2">
                  <a:lumMod val="10000"/>
                </a:schemeClr>
              </a:solidFill>
            </a:endParaRPr>
          </a:p>
          <a:p>
            <a:pPr marL="484065" indent="-484065">
              <a:buFont typeface="+mj-lt"/>
              <a:buAutoNum type="arabicPeriod"/>
            </a:pPr>
            <a:r>
              <a:rPr lang="en-US" sz="2800" dirty="0">
                <a:solidFill>
                  <a:schemeClr val="bg2">
                    <a:lumMod val="10000"/>
                  </a:schemeClr>
                </a:solidFill>
              </a:rPr>
              <a:t>Under </a:t>
            </a:r>
            <a:r>
              <a:rPr lang="en-US" sz="2800" b="1" i="1" dirty="0">
                <a:solidFill>
                  <a:schemeClr val="bg2">
                    <a:lumMod val="10000"/>
                  </a:schemeClr>
                </a:solidFill>
              </a:rPr>
              <a:t>Display Type</a:t>
            </a:r>
            <a:r>
              <a:rPr lang="en-US" sz="2800" dirty="0">
                <a:solidFill>
                  <a:schemeClr val="bg2">
                    <a:lumMod val="10000"/>
                  </a:schemeClr>
                </a:solidFill>
              </a:rPr>
              <a:t> select </a:t>
            </a:r>
            <a:r>
              <a:rPr lang="en-US" sz="2800" b="1" dirty="0">
                <a:solidFill>
                  <a:schemeClr val="bg2">
                    <a:lumMod val="10000"/>
                  </a:schemeClr>
                </a:solidFill>
              </a:rPr>
              <a:t>[Line]</a:t>
            </a:r>
          </a:p>
          <a:p>
            <a:pPr marL="484065" indent="-484065">
              <a:buFont typeface="+mj-lt"/>
              <a:buAutoNum type="arabicPeriod"/>
            </a:pPr>
            <a:r>
              <a:rPr lang="en-US" sz="2800" dirty="0">
                <a:solidFill>
                  <a:schemeClr val="bg2">
                    <a:lumMod val="10000"/>
                  </a:schemeClr>
                </a:solidFill>
              </a:rPr>
              <a:t>Leave all other selections as default</a:t>
            </a:r>
          </a:p>
          <a:p>
            <a:pPr marL="484065" indent="-484065">
              <a:buFont typeface="+mj-lt"/>
              <a:buAutoNum type="arabicPeriod"/>
            </a:pPr>
            <a:r>
              <a:rPr lang="en-US" sz="2800" dirty="0">
                <a:solidFill>
                  <a:schemeClr val="bg2">
                    <a:lumMod val="10000"/>
                  </a:schemeClr>
                </a:solidFill>
              </a:rPr>
              <a:t>Click </a:t>
            </a:r>
            <a:r>
              <a:rPr lang="en-US" sz="2800" b="1" dirty="0">
                <a:solidFill>
                  <a:schemeClr val="bg2">
                    <a:lumMod val="10000"/>
                  </a:schemeClr>
                </a:solidFill>
              </a:rPr>
              <a:t>[Save]</a:t>
            </a:r>
            <a:endParaRPr lang="en-US" sz="2800" dirty="0">
              <a:solidFill>
                <a:schemeClr val="bg2">
                  <a:lumMod val="10000"/>
                </a:schemeClr>
              </a:solidFill>
            </a:endParaRPr>
          </a:p>
          <a:p>
            <a:pPr marL="0" indent="0">
              <a:buNone/>
            </a:pPr>
            <a:endParaRPr lang="en-US" sz="2600" dirty="0">
              <a:solidFill>
                <a:schemeClr val="bg2">
                  <a:lumMod val="10000"/>
                </a:schemeClr>
              </a:solidFill>
            </a:endParaRPr>
          </a:p>
        </p:txBody>
      </p:sp>
      <p:sp>
        <p:nvSpPr>
          <p:cNvPr id="2" name="Title 1"/>
          <p:cNvSpPr>
            <a:spLocks noGrp="1"/>
          </p:cNvSpPr>
          <p:nvPr>
            <p:ph type="title"/>
          </p:nvPr>
        </p:nvSpPr>
        <p:spPr/>
        <p:txBody>
          <a:bodyPr/>
          <a:lstStyle/>
          <a:p>
            <a:r>
              <a:rPr lang="en-US" dirty="0" smtClean="0">
                <a:solidFill>
                  <a:schemeClr val="tx1">
                    <a:lumMod val="50000"/>
                  </a:schemeClr>
                </a:solidFill>
              </a:rPr>
              <a:t>Lab: Dashboards</a:t>
            </a:r>
            <a:endParaRPr lang="en-US" dirty="0">
              <a:solidFill>
                <a:schemeClr val="tx1">
                  <a:lumMod val="50000"/>
                </a:schemeClr>
              </a:solidFill>
            </a:endParaRPr>
          </a:p>
        </p:txBody>
      </p:sp>
      <p:sp>
        <p:nvSpPr>
          <p:cNvPr id="5" name="TextBox 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25042880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1295401"/>
            <a:ext cx="14291592" cy="7840874"/>
          </a:xfrm>
        </p:spPr>
        <p:txBody>
          <a:bodyPr>
            <a:normAutofit fontScale="85000" lnSpcReduction="20000"/>
          </a:bodyPr>
          <a:lstStyle/>
          <a:p>
            <a:pPr marL="0" indent="0">
              <a:buNone/>
            </a:pPr>
            <a:r>
              <a:rPr lang="en-US" sz="2800" kern="0" dirty="0">
                <a:solidFill>
                  <a:schemeClr val="bg2">
                    <a:lumMod val="10000"/>
                  </a:schemeClr>
                </a:solidFill>
              </a:rPr>
              <a:t>Add a (base) Leaderboard / Top-N widget as a context </a:t>
            </a:r>
            <a:r>
              <a:rPr lang="en-US" sz="2800" kern="0" dirty="0" smtClean="0">
                <a:solidFill>
                  <a:schemeClr val="bg2">
                    <a:lumMod val="10000"/>
                  </a:schemeClr>
                </a:solidFill>
              </a:rPr>
              <a:t>driver</a:t>
            </a:r>
          </a:p>
          <a:p>
            <a:pPr marL="0" indent="0">
              <a:buNone/>
            </a:pPr>
            <a:endParaRPr lang="en-US" sz="2800" kern="0" dirty="0">
              <a:solidFill>
                <a:schemeClr val="bg2">
                  <a:lumMod val="10000"/>
                </a:schemeClr>
              </a:solidFill>
            </a:endParaRPr>
          </a:p>
          <a:p>
            <a:pPr marL="484065" indent="-484065">
              <a:buSzPct val="100000"/>
              <a:buFont typeface="+mj-lt"/>
              <a:buAutoNum type="arabicPeriod"/>
            </a:pPr>
            <a:r>
              <a:rPr lang="en-US" sz="2800" dirty="0">
                <a:solidFill>
                  <a:schemeClr val="bg2">
                    <a:lumMod val="10000"/>
                  </a:schemeClr>
                </a:solidFill>
              </a:rPr>
              <a:t>Draw a medium sized box on the grid by clicking and dragging</a:t>
            </a:r>
          </a:p>
          <a:p>
            <a:pPr marL="484065" indent="-484065">
              <a:buSzPct val="100000"/>
              <a:buFont typeface="+mj-lt"/>
              <a:buAutoNum type="arabicPeriod"/>
            </a:pPr>
            <a:r>
              <a:rPr lang="en-US" sz="2800" dirty="0">
                <a:solidFill>
                  <a:schemeClr val="bg2">
                    <a:lumMod val="10000"/>
                  </a:schemeClr>
                </a:solidFill>
              </a:rPr>
              <a:t>Select [Snapshot / Single Series], then choose [(base) Leaderboard / Top-N]</a:t>
            </a:r>
          </a:p>
          <a:p>
            <a:pPr marL="484065" indent="-484065">
              <a:buSzPct val="100000"/>
              <a:buFont typeface="+mj-lt"/>
              <a:buAutoNum type="arabicPeriod"/>
            </a:pPr>
            <a:r>
              <a:rPr lang="en-US" sz="2800" dirty="0">
                <a:solidFill>
                  <a:schemeClr val="bg2">
                    <a:lumMod val="10000"/>
                  </a:schemeClr>
                </a:solidFill>
              </a:rPr>
              <a:t>Under Collection Type choose Vitals</a:t>
            </a:r>
          </a:p>
          <a:p>
            <a:pPr marL="484065" indent="-484065">
              <a:buSzPct val="100000"/>
              <a:buFont typeface="+mj-lt"/>
              <a:buAutoNum type="arabicPeriod"/>
            </a:pPr>
            <a:r>
              <a:rPr lang="en-US" sz="2800" dirty="0">
                <a:solidFill>
                  <a:schemeClr val="bg2">
                    <a:lumMod val="10000"/>
                  </a:schemeClr>
                </a:solidFill>
              </a:rPr>
              <a:t>Under Collection choose CPU Utilization</a:t>
            </a:r>
          </a:p>
          <a:p>
            <a:pPr marL="484065" indent="-484065">
              <a:buSzPct val="100000"/>
              <a:buFont typeface="+mj-lt"/>
              <a:buAutoNum type="arabicPeriod"/>
            </a:pPr>
            <a:r>
              <a:rPr lang="en-US" sz="2800" dirty="0">
                <a:solidFill>
                  <a:schemeClr val="bg2">
                    <a:lumMod val="10000"/>
                  </a:schemeClr>
                </a:solidFill>
              </a:rPr>
              <a:t>Under </a:t>
            </a:r>
            <a:r>
              <a:rPr lang="en-US" sz="2800" dirty="0" err="1" smtClean="0">
                <a:solidFill>
                  <a:schemeClr val="bg2">
                    <a:lumMod val="10000"/>
                  </a:schemeClr>
                </a:solidFill>
              </a:rPr>
              <a:t>Misc</a:t>
            </a:r>
            <a:r>
              <a:rPr lang="en-US" sz="2800" dirty="0" smtClean="0">
                <a:solidFill>
                  <a:schemeClr val="bg2">
                    <a:lumMod val="10000"/>
                  </a:schemeClr>
                </a:solidFill>
              </a:rPr>
              <a:t>: </a:t>
            </a:r>
            <a:r>
              <a:rPr lang="en-US" sz="2800" dirty="0">
                <a:solidFill>
                  <a:schemeClr val="bg2">
                    <a:lumMod val="10000"/>
                  </a:schemeClr>
                </a:solidFill>
              </a:rPr>
              <a:t>Click/Link Behavior </a:t>
            </a:r>
            <a:r>
              <a:rPr lang="en-US" sz="2800" dirty="0" smtClean="0">
                <a:solidFill>
                  <a:schemeClr val="bg2">
                    <a:lumMod val="10000"/>
                  </a:schemeClr>
                </a:solidFill>
              </a:rPr>
              <a:t>Select </a:t>
            </a:r>
            <a:r>
              <a:rPr lang="en-US" sz="2800" dirty="0">
                <a:solidFill>
                  <a:schemeClr val="bg2">
                    <a:lumMod val="10000"/>
                  </a:schemeClr>
                </a:solidFill>
              </a:rPr>
              <a:t>Device/Service</a:t>
            </a:r>
          </a:p>
          <a:p>
            <a:pPr marL="484065" indent="-484065">
              <a:buSzPct val="100000"/>
              <a:buFont typeface="+mj-lt"/>
              <a:buAutoNum type="arabicPeriod"/>
            </a:pPr>
            <a:r>
              <a:rPr lang="en-US" sz="2800" dirty="0">
                <a:solidFill>
                  <a:schemeClr val="bg2">
                    <a:lumMod val="10000"/>
                  </a:schemeClr>
                </a:solidFill>
              </a:rPr>
              <a:t>Under </a:t>
            </a:r>
            <a:r>
              <a:rPr lang="en-US" sz="2800" dirty="0" err="1">
                <a:solidFill>
                  <a:schemeClr val="bg2">
                    <a:lumMod val="10000"/>
                  </a:schemeClr>
                </a:solidFill>
              </a:rPr>
              <a:t>Misc</a:t>
            </a:r>
            <a:r>
              <a:rPr lang="en-US" sz="2800" dirty="0">
                <a:solidFill>
                  <a:schemeClr val="bg2">
                    <a:lumMod val="10000"/>
                  </a:schemeClr>
                </a:solidFill>
              </a:rPr>
              <a:t>: Click/Link Behavior check the Auto-Select Device box</a:t>
            </a:r>
          </a:p>
          <a:p>
            <a:pPr marL="484065" indent="-484065">
              <a:buSzPct val="100000"/>
              <a:buFont typeface="+mj-lt"/>
              <a:buAutoNum type="arabicPeriod"/>
            </a:pPr>
            <a:r>
              <a:rPr lang="en-US" sz="2800" dirty="0">
                <a:solidFill>
                  <a:schemeClr val="bg2">
                    <a:lumMod val="10000"/>
                  </a:schemeClr>
                </a:solidFill>
              </a:rPr>
              <a:t>Under Display Type select [Horizontal Bar]</a:t>
            </a:r>
          </a:p>
          <a:p>
            <a:pPr marL="484065" indent="-484065">
              <a:buSzPct val="100000"/>
              <a:buFont typeface="+mj-lt"/>
              <a:buAutoNum type="arabicPeriod"/>
            </a:pPr>
            <a:r>
              <a:rPr lang="en-US" sz="2800" dirty="0">
                <a:solidFill>
                  <a:schemeClr val="bg2">
                    <a:lumMod val="10000"/>
                  </a:schemeClr>
                </a:solidFill>
              </a:rPr>
              <a:t>Click [Save]</a:t>
            </a:r>
          </a:p>
          <a:p>
            <a:pPr marL="0" indent="0">
              <a:buNone/>
            </a:pPr>
            <a:endParaRPr lang="en-US" sz="2600" dirty="0">
              <a:solidFill>
                <a:schemeClr val="bg2">
                  <a:lumMod val="10000"/>
                </a:schemeClr>
              </a:solidFill>
            </a:endParaRPr>
          </a:p>
          <a:p>
            <a:pPr marL="0" indent="0">
              <a:buNone/>
            </a:pPr>
            <a:r>
              <a:rPr lang="en-US" sz="2800" kern="0" dirty="0">
                <a:solidFill>
                  <a:schemeClr val="bg2">
                    <a:lumMod val="10000"/>
                  </a:schemeClr>
                </a:solidFill>
              </a:rPr>
              <a:t>Add a (base) Multi-series Performance widget as a context </a:t>
            </a:r>
            <a:r>
              <a:rPr lang="en-US" sz="2800" kern="0" dirty="0" smtClean="0">
                <a:solidFill>
                  <a:schemeClr val="bg2">
                    <a:lumMod val="10000"/>
                  </a:schemeClr>
                </a:solidFill>
              </a:rPr>
              <a:t>listener</a:t>
            </a:r>
          </a:p>
          <a:p>
            <a:pPr marL="0" indent="0">
              <a:buNone/>
            </a:pPr>
            <a:endParaRPr lang="en-US" sz="2800" kern="0" dirty="0">
              <a:solidFill>
                <a:schemeClr val="bg2">
                  <a:lumMod val="10000"/>
                </a:schemeClr>
              </a:solidFill>
            </a:endParaRPr>
          </a:p>
          <a:p>
            <a:pPr marL="484065" indent="-484065">
              <a:buFont typeface="+mj-lt"/>
              <a:buAutoNum type="arabicPeriod"/>
            </a:pPr>
            <a:r>
              <a:rPr lang="en-US" sz="2800" dirty="0">
                <a:solidFill>
                  <a:schemeClr val="bg2">
                    <a:lumMod val="10000"/>
                  </a:schemeClr>
                </a:solidFill>
              </a:rPr>
              <a:t>Draw a medium sized box on the grid by clicking and dragging</a:t>
            </a:r>
          </a:p>
          <a:p>
            <a:pPr marL="484065" indent="-484065">
              <a:buFont typeface="+mj-lt"/>
              <a:buAutoNum type="arabicPeriod"/>
            </a:pPr>
            <a:r>
              <a:rPr lang="en-US" sz="2800" dirty="0">
                <a:solidFill>
                  <a:schemeClr val="bg2">
                    <a:lumMod val="10000"/>
                  </a:schemeClr>
                </a:solidFill>
              </a:rPr>
              <a:t>Select </a:t>
            </a:r>
            <a:r>
              <a:rPr lang="en-US" sz="2800" b="1" dirty="0">
                <a:solidFill>
                  <a:schemeClr val="bg2">
                    <a:lumMod val="10000"/>
                  </a:schemeClr>
                </a:solidFill>
              </a:rPr>
              <a:t>[Time Series]</a:t>
            </a:r>
            <a:r>
              <a:rPr lang="en-US" sz="2800" dirty="0">
                <a:solidFill>
                  <a:schemeClr val="bg2">
                    <a:lumMod val="10000"/>
                  </a:schemeClr>
                </a:solidFill>
              </a:rPr>
              <a:t>, then choose </a:t>
            </a:r>
            <a:r>
              <a:rPr lang="en-US" sz="2800" b="1" dirty="0">
                <a:solidFill>
                  <a:schemeClr val="bg2">
                    <a:lumMod val="10000"/>
                  </a:schemeClr>
                </a:solidFill>
              </a:rPr>
              <a:t>[(base) Multi-series Performance]</a:t>
            </a:r>
            <a:endParaRPr lang="en-US" sz="2800" dirty="0">
              <a:solidFill>
                <a:schemeClr val="bg2">
                  <a:lumMod val="10000"/>
                </a:schemeClr>
              </a:solidFill>
            </a:endParaRPr>
          </a:p>
          <a:p>
            <a:pPr marL="484065" indent="-484065">
              <a:buFont typeface="+mj-lt"/>
              <a:buAutoNum type="arabicPeriod"/>
            </a:pPr>
            <a:r>
              <a:rPr lang="en-US" sz="2800" dirty="0">
                <a:solidFill>
                  <a:schemeClr val="bg2">
                    <a:lumMod val="10000"/>
                  </a:schemeClr>
                </a:solidFill>
              </a:rPr>
              <a:t>Under </a:t>
            </a:r>
            <a:r>
              <a:rPr lang="en-US" sz="2800" b="1" i="1" dirty="0">
                <a:solidFill>
                  <a:schemeClr val="bg2">
                    <a:lumMod val="10000"/>
                  </a:schemeClr>
                </a:solidFill>
              </a:rPr>
              <a:t>Element</a:t>
            </a:r>
            <a:r>
              <a:rPr lang="en-US" sz="2800" dirty="0">
                <a:solidFill>
                  <a:schemeClr val="bg2">
                    <a:lumMod val="10000"/>
                  </a:schemeClr>
                </a:solidFill>
              </a:rPr>
              <a:t> choose </a:t>
            </a:r>
            <a:r>
              <a:rPr lang="en-US" sz="2800" i="1" dirty="0">
                <a:solidFill>
                  <a:schemeClr val="bg2">
                    <a:lumMod val="10000"/>
                  </a:schemeClr>
                </a:solidFill>
              </a:rPr>
              <a:t>Contextual Device (Auto)</a:t>
            </a:r>
            <a:endParaRPr lang="en-US" sz="2800" dirty="0">
              <a:solidFill>
                <a:schemeClr val="bg2">
                  <a:lumMod val="10000"/>
                </a:schemeClr>
              </a:solidFill>
            </a:endParaRPr>
          </a:p>
          <a:p>
            <a:pPr marL="484065" indent="-484065">
              <a:buFont typeface="+mj-lt"/>
              <a:buAutoNum type="arabicPeriod"/>
            </a:pPr>
            <a:r>
              <a:rPr lang="en-US" sz="2800" dirty="0">
                <a:solidFill>
                  <a:schemeClr val="bg2">
                    <a:lumMod val="10000"/>
                  </a:schemeClr>
                </a:solidFill>
              </a:rPr>
              <a:t>Under </a:t>
            </a:r>
            <a:r>
              <a:rPr lang="en-US" sz="2800" b="1" i="1" dirty="0">
                <a:solidFill>
                  <a:schemeClr val="bg2">
                    <a:lumMod val="10000"/>
                  </a:schemeClr>
                </a:solidFill>
              </a:rPr>
              <a:t>Display Type</a:t>
            </a:r>
            <a:r>
              <a:rPr lang="en-US" sz="2800" dirty="0">
                <a:solidFill>
                  <a:schemeClr val="bg2">
                    <a:lumMod val="10000"/>
                  </a:schemeClr>
                </a:solidFill>
              </a:rPr>
              <a:t> select </a:t>
            </a:r>
            <a:r>
              <a:rPr lang="en-US" sz="2800" b="1" dirty="0">
                <a:solidFill>
                  <a:schemeClr val="bg2">
                    <a:lumMod val="10000"/>
                  </a:schemeClr>
                </a:solidFill>
              </a:rPr>
              <a:t>[Line]</a:t>
            </a:r>
            <a:endParaRPr lang="en-US" sz="2800" dirty="0">
              <a:solidFill>
                <a:schemeClr val="bg2">
                  <a:lumMod val="10000"/>
                </a:schemeClr>
              </a:solidFill>
            </a:endParaRPr>
          </a:p>
          <a:p>
            <a:pPr marL="484065" indent="-484065">
              <a:buFont typeface="+mj-lt"/>
              <a:buAutoNum type="arabicPeriod"/>
            </a:pPr>
            <a:r>
              <a:rPr lang="en-US" sz="2800" dirty="0">
                <a:solidFill>
                  <a:schemeClr val="bg2">
                    <a:lumMod val="10000"/>
                  </a:schemeClr>
                </a:solidFill>
              </a:rPr>
              <a:t>Click </a:t>
            </a:r>
            <a:r>
              <a:rPr lang="en-US" sz="2800" b="1" dirty="0">
                <a:solidFill>
                  <a:schemeClr val="bg2">
                    <a:lumMod val="10000"/>
                  </a:schemeClr>
                </a:solidFill>
              </a:rPr>
              <a:t>[Save]</a:t>
            </a:r>
          </a:p>
          <a:p>
            <a:pPr marL="484065" indent="-484065">
              <a:buFont typeface="+mj-lt"/>
              <a:buAutoNum type="arabicPeriod"/>
            </a:pPr>
            <a:r>
              <a:rPr lang="en-US" sz="2800" dirty="0">
                <a:solidFill>
                  <a:schemeClr val="bg2">
                    <a:lumMod val="10000"/>
                  </a:schemeClr>
                </a:solidFill>
              </a:rPr>
              <a:t>Position widget for best aesthetic affect</a:t>
            </a:r>
          </a:p>
          <a:p>
            <a:pPr marL="0" indent="0">
              <a:buNone/>
            </a:pPr>
            <a:endParaRPr lang="en-US" sz="2600" dirty="0"/>
          </a:p>
        </p:txBody>
      </p:sp>
      <p:sp>
        <p:nvSpPr>
          <p:cNvPr id="2" name="Title 1"/>
          <p:cNvSpPr>
            <a:spLocks noGrp="1"/>
          </p:cNvSpPr>
          <p:nvPr>
            <p:ph type="title"/>
          </p:nvPr>
        </p:nvSpPr>
        <p:spPr/>
        <p:txBody>
          <a:bodyPr/>
          <a:lstStyle/>
          <a:p>
            <a:r>
              <a:rPr lang="en-US" dirty="0" smtClean="0">
                <a:solidFill>
                  <a:schemeClr val="tx1">
                    <a:lumMod val="50000"/>
                  </a:schemeClr>
                </a:solidFill>
              </a:rPr>
              <a:t>Lab: Dashboards</a:t>
            </a:r>
            <a:endParaRPr lang="en-US" dirty="0">
              <a:solidFill>
                <a:schemeClr val="tx1">
                  <a:lumMod val="50000"/>
                </a:schemeClr>
              </a:solidFill>
            </a:endParaRPr>
          </a:p>
        </p:txBody>
      </p:sp>
      <p:sp>
        <p:nvSpPr>
          <p:cNvPr id="5" name="TextBox 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719450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normAutofit fontScale="62500" lnSpcReduction="20000"/>
          </a:bodyPr>
          <a:lstStyle/>
          <a:p>
            <a:pPr marL="0" indent="0">
              <a:buNone/>
            </a:pPr>
            <a:r>
              <a:rPr lang="en-US" sz="4400" kern="0" dirty="0">
                <a:solidFill>
                  <a:schemeClr val="bg2">
                    <a:lumMod val="10000"/>
                  </a:schemeClr>
                </a:solidFill>
              </a:rPr>
              <a:t>Add a (base) Gauge/Meter </a:t>
            </a:r>
            <a:r>
              <a:rPr lang="en-US" sz="4400" kern="0" dirty="0" smtClean="0">
                <a:solidFill>
                  <a:schemeClr val="bg2">
                    <a:lumMod val="10000"/>
                  </a:schemeClr>
                </a:solidFill>
              </a:rPr>
              <a:t>widget</a:t>
            </a:r>
          </a:p>
          <a:p>
            <a:pPr marL="0" indent="0">
              <a:buNone/>
            </a:pPr>
            <a:endParaRPr lang="en-US" kern="0" dirty="0">
              <a:solidFill>
                <a:schemeClr val="bg2">
                  <a:lumMod val="10000"/>
                </a:schemeClr>
              </a:solidFill>
            </a:endParaRPr>
          </a:p>
          <a:p>
            <a:pPr marL="484065" indent="-484065" defTabSz="430280">
              <a:buClr>
                <a:srgbClr val="3298D4"/>
              </a:buClr>
              <a:buSzPct val="100000"/>
              <a:buFont typeface="+mj-lt"/>
              <a:buAutoNum type="arabicPeriod"/>
            </a:pPr>
            <a:r>
              <a:rPr lang="en-US" dirty="0">
                <a:solidFill>
                  <a:schemeClr val="bg2">
                    <a:lumMod val="10000"/>
                  </a:schemeClr>
                </a:solidFill>
              </a:rPr>
              <a:t>Draw a medium sized box on the grid by clicking and dragging</a:t>
            </a:r>
          </a:p>
          <a:p>
            <a:pPr marL="484065" indent="-484065" defTabSz="430280">
              <a:buClr>
                <a:srgbClr val="3298D4"/>
              </a:buClr>
              <a:buSzPct val="100000"/>
              <a:buFont typeface="+mj-lt"/>
              <a:buAutoNum type="arabicPeriod"/>
            </a:pPr>
            <a:r>
              <a:rPr lang="en-US" dirty="0">
                <a:solidFill>
                  <a:schemeClr val="bg2">
                    <a:lumMod val="10000"/>
                  </a:schemeClr>
                </a:solidFill>
              </a:rPr>
              <a:t>Select [Single-Point], then choose [(base) </a:t>
            </a:r>
            <a:r>
              <a:rPr lang="en-US" dirty="0" smtClean="0">
                <a:solidFill>
                  <a:schemeClr val="bg2">
                    <a:lumMod val="10000"/>
                  </a:schemeClr>
                </a:solidFill>
              </a:rPr>
              <a:t>Gauge/Meter</a:t>
            </a:r>
            <a:r>
              <a:rPr lang="en-US" dirty="0">
                <a:solidFill>
                  <a:schemeClr val="bg2">
                    <a:lumMod val="10000"/>
                  </a:schemeClr>
                </a:solidFill>
              </a:rPr>
              <a:t>]</a:t>
            </a:r>
          </a:p>
          <a:p>
            <a:pPr marL="484065" indent="-484065" defTabSz="430280">
              <a:buClr>
                <a:srgbClr val="3298D4"/>
              </a:buClr>
              <a:buSzPct val="100000"/>
              <a:buFont typeface="+mj-lt"/>
              <a:buAutoNum type="arabicPeriod"/>
            </a:pPr>
            <a:r>
              <a:rPr lang="en-US" dirty="0">
                <a:solidFill>
                  <a:schemeClr val="bg2">
                    <a:lumMod val="10000"/>
                  </a:schemeClr>
                </a:solidFill>
              </a:rPr>
              <a:t>Under Element either a specific device or choose to have the widget driven by context as before</a:t>
            </a:r>
          </a:p>
          <a:p>
            <a:pPr marL="484065" indent="-484065" defTabSz="430280">
              <a:buClr>
                <a:srgbClr val="3298D4"/>
              </a:buClr>
              <a:buSzPct val="100000"/>
              <a:buFont typeface="+mj-lt"/>
              <a:buAutoNum type="arabicPeriod"/>
            </a:pPr>
            <a:r>
              <a:rPr lang="en-US" dirty="0">
                <a:solidFill>
                  <a:schemeClr val="bg2">
                    <a:lumMod val="10000"/>
                  </a:schemeClr>
                </a:solidFill>
              </a:rPr>
              <a:t>Under Display Type select [Gauge]</a:t>
            </a:r>
          </a:p>
          <a:p>
            <a:pPr marL="484065" indent="-484065" defTabSz="430280">
              <a:buClr>
                <a:srgbClr val="3298D4"/>
              </a:buClr>
              <a:buSzPct val="100000"/>
              <a:buFont typeface="+mj-lt"/>
              <a:buAutoNum type="arabicPeriod"/>
            </a:pPr>
            <a:r>
              <a:rPr lang="en-US" dirty="0">
                <a:solidFill>
                  <a:schemeClr val="bg2">
                    <a:lumMod val="10000"/>
                  </a:schemeClr>
                </a:solidFill>
              </a:rPr>
              <a:t>Click [Save]</a:t>
            </a:r>
          </a:p>
          <a:p>
            <a:pPr marL="484065" indent="-484065" defTabSz="430280">
              <a:buClr>
                <a:srgbClr val="3298D4"/>
              </a:buClr>
              <a:buSzPct val="100000"/>
              <a:buFont typeface="+mj-lt"/>
              <a:buAutoNum type="arabicPeriod"/>
            </a:pPr>
            <a:r>
              <a:rPr lang="en-US" dirty="0">
                <a:solidFill>
                  <a:schemeClr val="bg2">
                    <a:lumMod val="10000"/>
                  </a:schemeClr>
                </a:solidFill>
              </a:rPr>
              <a:t>Position widget for best aesthetic affect</a:t>
            </a:r>
          </a:p>
          <a:p>
            <a:pPr marL="0" indent="0" defTabSz="430280">
              <a:buClr>
                <a:srgbClr val="D72B31"/>
              </a:buClr>
              <a:buNone/>
            </a:pPr>
            <a:endParaRPr lang="en-US" dirty="0">
              <a:solidFill>
                <a:schemeClr val="bg2">
                  <a:lumMod val="10000"/>
                </a:schemeClr>
              </a:solidFill>
            </a:endParaRPr>
          </a:p>
          <a:p>
            <a:pPr marL="0" indent="0">
              <a:buNone/>
            </a:pPr>
            <a:r>
              <a:rPr lang="en-US" sz="4400" kern="0" dirty="0">
                <a:solidFill>
                  <a:schemeClr val="bg2">
                    <a:lumMod val="10000"/>
                  </a:schemeClr>
                </a:solidFill>
              </a:rPr>
              <a:t>Add a (base) Custom Table </a:t>
            </a:r>
            <a:r>
              <a:rPr lang="en-US" sz="4400" kern="0" dirty="0" smtClean="0">
                <a:solidFill>
                  <a:schemeClr val="bg2">
                    <a:lumMod val="10000"/>
                  </a:schemeClr>
                </a:solidFill>
              </a:rPr>
              <a:t>widget</a:t>
            </a:r>
          </a:p>
          <a:p>
            <a:pPr marL="0" indent="0">
              <a:buNone/>
            </a:pPr>
            <a:endParaRPr lang="en-US" kern="0" dirty="0">
              <a:solidFill>
                <a:schemeClr val="bg2">
                  <a:lumMod val="10000"/>
                </a:schemeClr>
              </a:solidFill>
            </a:endParaRPr>
          </a:p>
          <a:p>
            <a:pPr marL="484065" indent="-484065">
              <a:buFont typeface="+mj-lt"/>
              <a:buAutoNum type="arabicPeriod"/>
            </a:pPr>
            <a:r>
              <a:rPr lang="en-US" dirty="0">
                <a:solidFill>
                  <a:schemeClr val="bg2">
                    <a:lumMod val="10000"/>
                  </a:schemeClr>
                </a:solidFill>
              </a:rPr>
              <a:t>Draw a medium sized box on the grid by clicking and dragging</a:t>
            </a:r>
          </a:p>
          <a:p>
            <a:pPr marL="484065" indent="-484065">
              <a:buFont typeface="+mj-lt"/>
              <a:buAutoNum type="arabicPeriod"/>
            </a:pPr>
            <a:r>
              <a:rPr lang="en-US" dirty="0">
                <a:solidFill>
                  <a:schemeClr val="bg2">
                    <a:lumMod val="10000"/>
                  </a:schemeClr>
                </a:solidFill>
              </a:rPr>
              <a:t>Select </a:t>
            </a:r>
            <a:r>
              <a:rPr lang="en-US" b="1" dirty="0">
                <a:solidFill>
                  <a:schemeClr val="bg2">
                    <a:lumMod val="10000"/>
                  </a:schemeClr>
                </a:solidFill>
              </a:rPr>
              <a:t>[Custom Table]</a:t>
            </a:r>
            <a:r>
              <a:rPr lang="en-US" dirty="0">
                <a:solidFill>
                  <a:schemeClr val="bg2">
                    <a:lumMod val="10000"/>
                  </a:schemeClr>
                </a:solidFill>
              </a:rPr>
              <a:t>, then choose </a:t>
            </a:r>
            <a:r>
              <a:rPr lang="en-US" b="1" dirty="0">
                <a:solidFill>
                  <a:schemeClr val="bg2">
                    <a:lumMod val="10000"/>
                  </a:schemeClr>
                </a:solidFill>
              </a:rPr>
              <a:t>[(base) Custom Table]</a:t>
            </a:r>
            <a:endParaRPr lang="en-US" dirty="0">
              <a:solidFill>
                <a:schemeClr val="bg2">
                  <a:lumMod val="10000"/>
                </a:schemeClr>
              </a:solidFill>
            </a:endParaRPr>
          </a:p>
          <a:p>
            <a:pPr marL="484065" indent="-484065">
              <a:buFont typeface="+mj-lt"/>
              <a:buAutoNum type="arabicPeriod"/>
            </a:pPr>
            <a:r>
              <a:rPr lang="en-US" dirty="0">
                <a:solidFill>
                  <a:schemeClr val="bg2">
                    <a:lumMod val="10000"/>
                  </a:schemeClr>
                </a:solidFill>
              </a:rPr>
              <a:t>Under </a:t>
            </a:r>
            <a:r>
              <a:rPr lang="en-US" b="1" i="1" dirty="0">
                <a:solidFill>
                  <a:schemeClr val="bg2">
                    <a:lumMod val="10000"/>
                  </a:schemeClr>
                </a:solidFill>
              </a:rPr>
              <a:t>Entity Type</a:t>
            </a:r>
            <a:r>
              <a:rPr lang="en-US" dirty="0">
                <a:solidFill>
                  <a:schemeClr val="bg2">
                    <a:lumMod val="10000"/>
                  </a:schemeClr>
                </a:solidFill>
              </a:rPr>
              <a:t> choose </a:t>
            </a:r>
            <a:r>
              <a:rPr lang="en-US" i="1" dirty="0">
                <a:solidFill>
                  <a:schemeClr val="bg2">
                    <a:lumMod val="10000"/>
                  </a:schemeClr>
                </a:solidFill>
              </a:rPr>
              <a:t>Event</a:t>
            </a:r>
            <a:endParaRPr lang="en-US" dirty="0">
              <a:solidFill>
                <a:schemeClr val="bg2">
                  <a:lumMod val="10000"/>
                </a:schemeClr>
              </a:solidFill>
            </a:endParaRPr>
          </a:p>
          <a:p>
            <a:pPr marL="484065" indent="-484065">
              <a:buFont typeface="+mj-lt"/>
              <a:buAutoNum type="arabicPeriod"/>
            </a:pPr>
            <a:r>
              <a:rPr lang="en-US" dirty="0">
                <a:solidFill>
                  <a:schemeClr val="bg2">
                    <a:lumMod val="10000"/>
                  </a:schemeClr>
                </a:solidFill>
              </a:rPr>
              <a:t>Use the </a:t>
            </a:r>
            <a:r>
              <a:rPr lang="en-US" b="1" i="1" dirty="0">
                <a:solidFill>
                  <a:schemeClr val="bg2">
                    <a:lumMod val="10000"/>
                  </a:schemeClr>
                </a:solidFill>
              </a:rPr>
              <a:t>Layout Editor</a:t>
            </a:r>
            <a:r>
              <a:rPr lang="en-US" dirty="0">
                <a:solidFill>
                  <a:schemeClr val="bg2">
                    <a:lumMod val="10000"/>
                  </a:schemeClr>
                </a:solidFill>
              </a:rPr>
              <a:t> to determine the order and presence columns in the table</a:t>
            </a:r>
          </a:p>
          <a:p>
            <a:pPr marL="484065" indent="-484065">
              <a:buFont typeface="+mj-lt"/>
              <a:buAutoNum type="arabicPeriod"/>
            </a:pPr>
            <a:r>
              <a:rPr lang="en-US" dirty="0">
                <a:solidFill>
                  <a:schemeClr val="bg2">
                    <a:lumMod val="10000"/>
                  </a:schemeClr>
                </a:solidFill>
              </a:rPr>
              <a:t>Click </a:t>
            </a:r>
            <a:r>
              <a:rPr lang="en-US" b="1" dirty="0">
                <a:solidFill>
                  <a:schemeClr val="bg2">
                    <a:lumMod val="10000"/>
                  </a:schemeClr>
                </a:solidFill>
              </a:rPr>
              <a:t>[Save]</a:t>
            </a:r>
          </a:p>
          <a:p>
            <a:pPr marL="484065" indent="-484065">
              <a:buFont typeface="+mj-lt"/>
              <a:buAutoNum type="arabicPeriod"/>
            </a:pPr>
            <a:r>
              <a:rPr lang="en-US" dirty="0">
                <a:solidFill>
                  <a:schemeClr val="bg2">
                    <a:lumMod val="10000"/>
                  </a:schemeClr>
                </a:solidFill>
              </a:rPr>
              <a:t>Position widget for best aesthetic affect</a:t>
            </a:r>
          </a:p>
          <a:p>
            <a:pPr marL="484065" indent="-484065">
              <a:buFont typeface="+mj-lt"/>
              <a:buAutoNum type="arabicPeriod"/>
            </a:pPr>
            <a:endParaRPr lang="en-US" dirty="0">
              <a:solidFill>
                <a:schemeClr val="bg2">
                  <a:lumMod val="10000"/>
                </a:schemeClr>
              </a:solidFill>
            </a:endParaRPr>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Lab: Dashboards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4022219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fontScale="70000" lnSpcReduction="20000"/>
          </a:bodyPr>
          <a:lstStyle/>
          <a:p>
            <a:pPr marL="0" indent="0">
              <a:buNone/>
            </a:pPr>
            <a:r>
              <a:rPr lang="en-US" kern="0" dirty="0"/>
              <a:t>Add a Context Quick Selector widget</a:t>
            </a:r>
          </a:p>
          <a:p>
            <a:pPr marL="0" indent="0">
              <a:buNone/>
            </a:pPr>
            <a:endParaRPr lang="en-US" dirty="0"/>
          </a:p>
          <a:p>
            <a:pPr marL="484065" indent="-484065" defTabSz="430280">
              <a:buClr>
                <a:srgbClr val="3298D4"/>
              </a:buClr>
              <a:buSzPct val="100000"/>
              <a:buFont typeface="+mj-lt"/>
              <a:buAutoNum type="arabicPeriod"/>
            </a:pPr>
            <a:r>
              <a:rPr lang="en-US" dirty="0"/>
              <a:t>Draw a medium sized box on the grid by clicking and dragging</a:t>
            </a:r>
          </a:p>
          <a:p>
            <a:pPr marL="484065" indent="-484065" defTabSz="430280">
              <a:buClr>
                <a:srgbClr val="3298D4"/>
              </a:buClr>
              <a:buSzPct val="100000"/>
              <a:buFont typeface="+mj-lt"/>
              <a:buAutoNum type="arabicPeriod"/>
            </a:pPr>
            <a:r>
              <a:rPr lang="en-US" dirty="0"/>
              <a:t>Select [Custom], then [Filter/Controls], and choose [(base) Context Quick Selector]</a:t>
            </a:r>
          </a:p>
          <a:p>
            <a:pPr marL="484065" indent="-484065" defTabSz="430280">
              <a:buClr>
                <a:srgbClr val="3298D4"/>
              </a:buClr>
              <a:buSzPct val="100000"/>
              <a:buFont typeface="+mj-lt"/>
              <a:buAutoNum type="arabicPeriod"/>
            </a:pPr>
            <a:r>
              <a:rPr lang="en-US" dirty="0"/>
              <a:t>Under </a:t>
            </a:r>
            <a:r>
              <a:rPr lang="en-US" dirty="0" err="1"/>
              <a:t>Datetime</a:t>
            </a:r>
            <a:r>
              <a:rPr lang="en-US" dirty="0"/>
              <a:t> Options remove “30D, 90D”</a:t>
            </a:r>
          </a:p>
          <a:p>
            <a:pPr marL="484065" indent="-484065" defTabSz="430280">
              <a:buClr>
                <a:srgbClr val="3298D4"/>
              </a:buClr>
              <a:buSzPct val="100000"/>
              <a:buFont typeface="+mj-lt"/>
              <a:buAutoNum type="arabicPeriod"/>
            </a:pPr>
            <a:r>
              <a:rPr lang="en-US" dirty="0"/>
              <a:t>Under Context Selectors uncheck “Display IT Service Selector”</a:t>
            </a:r>
          </a:p>
          <a:p>
            <a:pPr marL="484065" indent="-484065" defTabSz="430280">
              <a:buClr>
                <a:srgbClr val="3298D4"/>
              </a:buClr>
              <a:buSzPct val="100000"/>
              <a:buFont typeface="+mj-lt"/>
              <a:buAutoNum type="arabicPeriod"/>
            </a:pPr>
            <a:r>
              <a:rPr lang="en-US" dirty="0"/>
              <a:t>Click [Save]</a:t>
            </a:r>
          </a:p>
          <a:p>
            <a:pPr marL="484065" indent="-484065" defTabSz="430280">
              <a:buClr>
                <a:srgbClr val="3298D4"/>
              </a:buClr>
              <a:buSzPct val="100000"/>
              <a:buFont typeface="+mj-lt"/>
              <a:buAutoNum type="arabicPeriod"/>
            </a:pPr>
            <a:r>
              <a:rPr lang="en-US" dirty="0"/>
              <a:t>Position widget for best aesthetic affect</a:t>
            </a:r>
          </a:p>
          <a:p>
            <a:pPr marL="484065" indent="-484065" defTabSz="430280">
              <a:buClr>
                <a:srgbClr val="3298D4"/>
              </a:buClr>
              <a:buSzPct val="100000"/>
              <a:buFont typeface="+mj-lt"/>
              <a:buAutoNum type="arabicPeriod"/>
            </a:pPr>
            <a:endParaRPr lang="en-US" dirty="0"/>
          </a:p>
          <a:p>
            <a:pPr marL="0" indent="0">
              <a:buNone/>
            </a:pPr>
            <a:r>
              <a:rPr lang="en-US" kern="0" dirty="0"/>
              <a:t>Add a (base) Dashboard Details widget</a:t>
            </a:r>
          </a:p>
          <a:p>
            <a:pPr marL="0" indent="0" defTabSz="430280">
              <a:buClr>
                <a:srgbClr val="D72B31"/>
              </a:buClr>
              <a:buNone/>
            </a:pPr>
            <a:endParaRPr lang="en-US" kern="0" dirty="0" smtClean="0"/>
          </a:p>
          <a:p>
            <a:pPr marL="484065" indent="-484065">
              <a:buFont typeface="+mj-lt"/>
              <a:buAutoNum type="arabicPeriod"/>
            </a:pPr>
            <a:r>
              <a:rPr lang="en-US" dirty="0"/>
              <a:t>Draw a medium sized box on the grid by clicking and dragging</a:t>
            </a:r>
          </a:p>
          <a:p>
            <a:pPr marL="484065" indent="-484065">
              <a:buFont typeface="+mj-lt"/>
              <a:buAutoNum type="arabicPeriod"/>
            </a:pPr>
            <a:r>
              <a:rPr lang="en-US" dirty="0"/>
              <a:t>Select </a:t>
            </a:r>
            <a:r>
              <a:rPr lang="en-US" b="1" dirty="0"/>
              <a:t>[Custom]</a:t>
            </a:r>
            <a:r>
              <a:rPr lang="en-US" dirty="0"/>
              <a:t>, then </a:t>
            </a:r>
            <a:r>
              <a:rPr lang="en-US" b="1" dirty="0"/>
              <a:t>[Summary]</a:t>
            </a:r>
            <a:r>
              <a:rPr lang="en-US" dirty="0"/>
              <a:t>, and choose </a:t>
            </a:r>
            <a:r>
              <a:rPr lang="en-US" b="1" dirty="0"/>
              <a:t>[(base) Dashboard Details]</a:t>
            </a:r>
            <a:endParaRPr lang="en-US" dirty="0"/>
          </a:p>
          <a:p>
            <a:pPr marL="484065" indent="-484065">
              <a:buFont typeface="+mj-lt"/>
              <a:buAutoNum type="arabicPeriod"/>
            </a:pPr>
            <a:r>
              <a:rPr lang="en-US" dirty="0"/>
              <a:t>Under </a:t>
            </a:r>
            <a:r>
              <a:rPr lang="en-US" b="1" i="1" dirty="0"/>
              <a:t>Detailed Description</a:t>
            </a:r>
            <a:r>
              <a:rPr lang="en-US" dirty="0"/>
              <a:t> enter “Training Lab Dashboard”</a:t>
            </a:r>
          </a:p>
          <a:p>
            <a:pPr marL="484065" indent="-484065">
              <a:buFont typeface="+mj-lt"/>
              <a:buAutoNum type="arabicPeriod"/>
            </a:pPr>
            <a:r>
              <a:rPr lang="en-US" dirty="0"/>
              <a:t>Click </a:t>
            </a:r>
            <a:r>
              <a:rPr lang="en-US" b="1" dirty="0"/>
              <a:t>[Save]</a:t>
            </a:r>
          </a:p>
          <a:p>
            <a:pPr marL="484065" indent="-484065">
              <a:buFont typeface="+mj-lt"/>
              <a:buAutoNum type="arabicPeriod"/>
            </a:pPr>
            <a:r>
              <a:rPr lang="en-US" dirty="0"/>
              <a:t>Position widget for best aesthetic affect</a:t>
            </a:r>
          </a:p>
          <a:p>
            <a:pPr marL="0" indent="0" defTabSz="430280">
              <a:buClr>
                <a:srgbClr val="D72B31"/>
              </a:buClr>
              <a:buNone/>
            </a:pPr>
            <a:endParaRPr lang="en-US" kern="0" dirty="0">
              <a:solidFill>
                <a:srgbClr val="0070C0"/>
              </a:solidFill>
            </a:endParaRPr>
          </a:p>
          <a:p>
            <a:pPr marL="0" indent="0" defTabSz="430280">
              <a:buClr>
                <a:srgbClr val="D72B31"/>
              </a:buClr>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Lab: Dashboards</a:t>
            </a:r>
            <a:endParaRPr lang="en-US" dirty="0">
              <a:solidFill>
                <a:schemeClr val="tx1">
                  <a:lumMod val="50000"/>
                </a:schemeClr>
              </a:solidFill>
            </a:endParaRPr>
          </a:p>
        </p:txBody>
      </p:sp>
      <p:sp>
        <p:nvSpPr>
          <p:cNvPr id="5" name="TextBox 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Dashboards</a:t>
            </a:r>
          </a:p>
        </p:txBody>
      </p:sp>
    </p:spTree>
    <p:extLst>
      <p:ext uri="{BB962C8B-B14F-4D97-AF65-F5344CB8AC3E}">
        <p14:creationId xmlns:p14="http://schemas.microsoft.com/office/powerpoint/2010/main" val="1837458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349" y="2111885"/>
            <a:ext cx="10308103" cy="5793865"/>
          </a:xfrm>
          <a:prstGeom prst="rect">
            <a:avLst/>
          </a:prstGeom>
        </p:spPr>
      </p:pic>
    </p:spTree>
    <p:extLst>
      <p:ext uri="{BB962C8B-B14F-4D97-AF65-F5344CB8AC3E}">
        <p14:creationId xmlns:p14="http://schemas.microsoft.com/office/powerpoint/2010/main" val="39839694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786" y="3229188"/>
            <a:ext cx="9248775" cy="3848100"/>
          </a:xfrm>
          <a:prstGeom prst="rect">
            <a:avLst/>
          </a:prstGeom>
          <a:ln>
            <a:solidFill>
              <a:schemeClr val="tx2"/>
            </a:solidFill>
          </a:ln>
        </p:spPr>
      </p:pic>
      <p:sp>
        <p:nvSpPr>
          <p:cNvPr id="2" name="Title 1"/>
          <p:cNvSpPr>
            <a:spLocks noGrp="1"/>
          </p:cNvSpPr>
          <p:nvPr>
            <p:ph type="title"/>
          </p:nvPr>
        </p:nvSpPr>
        <p:spPr>
          <a:xfrm>
            <a:off x="647701" y="11672"/>
            <a:ext cx="13405386" cy="1073370"/>
          </a:xfrm>
        </p:spPr>
        <p:txBody>
          <a:bodyPr/>
          <a:lstStyle/>
          <a:p>
            <a:r>
              <a:rPr lang="en-US" dirty="0" smtClean="0">
                <a:solidFill>
                  <a:schemeClr val="tx1">
                    <a:lumMod val="50000"/>
                  </a:schemeClr>
                </a:solidFill>
              </a:rPr>
              <a:t>Asset Record Manager: Properties</a:t>
            </a:r>
            <a:endParaRPr lang="en-US" dirty="0">
              <a:solidFill>
                <a:schemeClr val="tx1">
                  <a:lumMod val="50000"/>
                </a:schemeClr>
              </a:solidFill>
            </a:endParaRPr>
          </a:p>
        </p:txBody>
      </p:sp>
      <p:sp>
        <p:nvSpPr>
          <p:cNvPr id="4" name="Content Placeholder 3"/>
          <p:cNvSpPr>
            <a:spLocks noGrp="1"/>
          </p:cNvSpPr>
          <p:nvPr>
            <p:ph sz="quarter" idx="10"/>
          </p:nvPr>
        </p:nvSpPr>
        <p:spPr>
          <a:xfrm>
            <a:off x="647701" y="3168294"/>
            <a:ext cx="4048125" cy="4276812"/>
          </a:xfrm>
        </p:spPr>
        <p:txBody>
          <a:bodyPr>
            <a:normAutofit/>
          </a:bodyPr>
          <a:lstStyle/>
          <a:p>
            <a:pPr fontAlgn="base">
              <a:spcBef>
                <a:spcPct val="0"/>
              </a:spcBef>
              <a:spcAft>
                <a:spcPct val="0"/>
              </a:spcAft>
              <a:buSzPct val="100000"/>
              <a:buFont typeface="Arial" panose="020B0604020202020204" pitchFamily="34" charset="0"/>
              <a:buChar char="•"/>
            </a:pPr>
            <a:r>
              <a:rPr lang="en-US" sz="3200" dirty="0"/>
              <a:t>Model</a:t>
            </a:r>
          </a:p>
          <a:p>
            <a:pPr fontAlgn="base">
              <a:spcBef>
                <a:spcPct val="0"/>
              </a:spcBef>
              <a:spcAft>
                <a:spcPct val="0"/>
              </a:spcAft>
              <a:buSzPct val="100000"/>
              <a:buFont typeface="Arial" panose="020B0604020202020204" pitchFamily="34" charset="0"/>
              <a:buChar char="•"/>
            </a:pPr>
            <a:r>
              <a:rPr lang="en-US" sz="3200" dirty="0"/>
              <a:t>Serial Number</a:t>
            </a:r>
          </a:p>
          <a:p>
            <a:pPr fontAlgn="base">
              <a:spcBef>
                <a:spcPct val="0"/>
              </a:spcBef>
              <a:spcAft>
                <a:spcPct val="0"/>
              </a:spcAft>
              <a:buSzPct val="100000"/>
              <a:buFont typeface="Arial" panose="020B0604020202020204" pitchFamily="34" charset="0"/>
              <a:buChar char="•"/>
            </a:pPr>
            <a:r>
              <a:rPr lang="en-US" sz="3200" dirty="0"/>
              <a:t>Asset Tag</a:t>
            </a:r>
          </a:p>
          <a:p>
            <a:pPr fontAlgn="base">
              <a:spcBef>
                <a:spcPct val="0"/>
              </a:spcBef>
              <a:spcAft>
                <a:spcPct val="0"/>
              </a:spcAft>
              <a:buSzPct val="100000"/>
              <a:buFont typeface="Arial" panose="020B0604020202020204" pitchFamily="34" charset="0"/>
              <a:buChar char="•"/>
            </a:pPr>
            <a:r>
              <a:rPr lang="en-US" sz="3200" dirty="0"/>
              <a:t>Administrator</a:t>
            </a:r>
          </a:p>
          <a:p>
            <a:pPr fontAlgn="base">
              <a:spcBef>
                <a:spcPct val="0"/>
              </a:spcBef>
              <a:spcAft>
                <a:spcPct val="0"/>
              </a:spcAft>
              <a:buSzPct val="100000"/>
              <a:buFont typeface="Arial" panose="020B0604020202020204" pitchFamily="34" charset="0"/>
              <a:buChar char="•"/>
            </a:pPr>
            <a:r>
              <a:rPr lang="en-US" sz="3200" dirty="0"/>
              <a:t>Facility/Data Center location</a:t>
            </a:r>
          </a:p>
          <a:p>
            <a:pPr fontAlgn="base">
              <a:spcBef>
                <a:spcPct val="0"/>
              </a:spcBef>
              <a:spcAft>
                <a:spcPct val="0"/>
              </a:spcAft>
              <a:buSzPct val="100000"/>
              <a:buFont typeface="Arial" panose="020B0604020202020204" pitchFamily="34" charset="0"/>
              <a:buChar char="•"/>
            </a:pPr>
            <a:r>
              <a:rPr lang="en-US" sz="3200" dirty="0"/>
              <a:t>Rack/Cabinet</a:t>
            </a:r>
          </a:p>
        </p:txBody>
      </p:sp>
      <p:sp>
        <p:nvSpPr>
          <p:cNvPr id="5" name="Text Placeholder 4"/>
          <p:cNvSpPr>
            <a:spLocks noGrp="1"/>
          </p:cNvSpPr>
          <p:nvPr>
            <p:ph type="body" sz="quarter" idx="11"/>
          </p:nvPr>
        </p:nvSpPr>
        <p:spPr>
          <a:xfrm>
            <a:off x="647701" y="1283811"/>
            <a:ext cx="14384335" cy="642620"/>
          </a:xfrm>
        </p:spPr>
        <p:txBody>
          <a:bodyPr>
            <a:normAutofit fontScale="85000" lnSpcReduction="20000"/>
          </a:bodyPr>
          <a:lstStyle/>
          <a:p>
            <a:r>
              <a:rPr lang="en-GB" dirty="0" smtClean="0">
                <a:solidFill>
                  <a:schemeClr val="accent1"/>
                </a:solidFill>
              </a:rPr>
              <a:t>Registry &gt; Assets &gt; Asset Manager &gt; Wrench icon &gt; Properties Tab</a:t>
            </a:r>
            <a:endParaRPr lang="en-US" dirty="0">
              <a:solidFill>
                <a:schemeClr val="accent1"/>
              </a:solidFill>
            </a:endParaRPr>
          </a:p>
        </p:txBody>
      </p:sp>
      <p:sp>
        <p:nvSpPr>
          <p:cNvPr id="3" name="TextBox 2"/>
          <p:cNvSpPr txBox="1"/>
          <p:nvPr/>
        </p:nvSpPr>
        <p:spPr>
          <a:xfrm>
            <a:off x="647701" y="7487921"/>
            <a:ext cx="13876860" cy="1625060"/>
          </a:xfrm>
          <a:prstGeom prst="rect">
            <a:avLst/>
          </a:prstGeom>
          <a:noFill/>
        </p:spPr>
        <p:txBody>
          <a:bodyPr wrap="square" lIns="146304" tIns="73152" rIns="146304" bIns="73152" rtlCol="0">
            <a:spAutoFit/>
          </a:bodyPr>
          <a:lstStyle/>
          <a:p>
            <a:r>
              <a:rPr lang="en-GB" sz="3200" dirty="0">
                <a:solidFill>
                  <a:schemeClr val="tx1">
                    <a:lumMod val="50000"/>
                  </a:schemeClr>
                </a:solidFill>
                <a:latin typeface="Futura Lt BT" pitchFamily="34" charset="0"/>
                <a:cs typeface="Futura Lt BT" pitchFamily="34" charset="0"/>
              </a:rPr>
              <a:t>If you see a plus-sign (+) next to a field, you can add an additional entry to the drop-down list. This entry will then be available as a choice for all subsequent users.</a:t>
            </a:r>
            <a:endParaRPr lang="en-US" sz="3200" dirty="0">
              <a:solidFill>
                <a:schemeClr val="tx1">
                  <a:lumMod val="50000"/>
                </a:schemeClr>
              </a:solidFill>
              <a:latin typeface="Futura Lt BT" pitchFamily="34" charset="0"/>
              <a:cs typeface="Futura Lt BT" pitchFamily="34" charset="0"/>
            </a:endParaRPr>
          </a:p>
        </p:txBody>
      </p:sp>
      <p:sp>
        <p:nvSpPr>
          <p:cNvPr id="11" name="TextBox 10"/>
          <p:cNvSpPr txBox="1"/>
          <p:nvPr/>
        </p:nvSpPr>
        <p:spPr>
          <a:xfrm>
            <a:off x="647701" y="2123440"/>
            <a:ext cx="13876860" cy="640175"/>
          </a:xfrm>
          <a:prstGeom prst="rect">
            <a:avLst/>
          </a:prstGeom>
          <a:noFill/>
        </p:spPr>
        <p:txBody>
          <a:bodyPr wrap="square" lIns="146304" tIns="73152" rIns="146304" bIns="73152" rtlCol="0">
            <a:spAutoFit/>
          </a:bodyPr>
          <a:lstStyle/>
          <a:p>
            <a:r>
              <a:rPr lang="en-GB" sz="3200" dirty="0">
                <a:solidFill>
                  <a:schemeClr val="tx1">
                    <a:lumMod val="50000"/>
                  </a:schemeClr>
                </a:solidFill>
              </a:rPr>
              <a:t>Properties page displays overview information about an asset</a:t>
            </a:r>
            <a:endParaRPr lang="en-US" sz="3200" dirty="0">
              <a:solidFill>
                <a:schemeClr val="tx1">
                  <a:lumMod val="50000"/>
                </a:schemeClr>
              </a:solidFill>
            </a:endParaRPr>
          </a:p>
        </p:txBody>
      </p:sp>
      <p:sp>
        <p:nvSpPr>
          <p:cNvPr id="10" name="TextBox 9"/>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cxnSp>
        <p:nvCxnSpPr>
          <p:cNvPr id="8" name="Straight Arrow Connector 7"/>
          <p:cNvCxnSpPr/>
          <p:nvPr/>
        </p:nvCxnSpPr>
        <p:spPr>
          <a:xfrm>
            <a:off x="6605752" y="2763615"/>
            <a:ext cx="204951" cy="4046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3096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871" y="3053327"/>
            <a:ext cx="9239250" cy="3800475"/>
          </a:xfrm>
          <a:prstGeom prst="rect">
            <a:avLst/>
          </a:prstGeom>
          <a:ln>
            <a:solidFill>
              <a:schemeClr val="tx2"/>
            </a:solidFill>
          </a:ln>
        </p:spPr>
      </p:pic>
      <p:sp>
        <p:nvSpPr>
          <p:cNvPr id="2" name="Title 1"/>
          <p:cNvSpPr>
            <a:spLocks noGrp="1"/>
          </p:cNvSpPr>
          <p:nvPr>
            <p:ph type="title"/>
          </p:nvPr>
        </p:nvSpPr>
        <p:spPr/>
        <p:txBody>
          <a:bodyPr/>
          <a:lstStyle/>
          <a:p>
            <a:r>
              <a:rPr lang="en-US" dirty="0" smtClean="0">
                <a:solidFill>
                  <a:schemeClr val="tx1">
                    <a:lumMod val="50000"/>
                  </a:schemeClr>
                </a:solidFill>
              </a:rPr>
              <a:t>Asset Record Manager: Maintenance</a:t>
            </a:r>
            <a:endParaRPr lang="en-US" dirty="0">
              <a:solidFill>
                <a:schemeClr val="tx1">
                  <a:lumMod val="50000"/>
                </a:schemeClr>
              </a:solidFill>
            </a:endParaRPr>
          </a:p>
        </p:txBody>
      </p:sp>
      <p:sp>
        <p:nvSpPr>
          <p:cNvPr id="3" name="Content Placeholder 2"/>
          <p:cNvSpPr>
            <a:spLocks noGrp="1"/>
          </p:cNvSpPr>
          <p:nvPr>
            <p:ph sz="quarter" idx="10"/>
          </p:nvPr>
        </p:nvSpPr>
        <p:spPr>
          <a:xfrm>
            <a:off x="747097" y="3241039"/>
            <a:ext cx="3934778" cy="4023361"/>
          </a:xfrm>
        </p:spPr>
        <p:txBody>
          <a:bodyPr>
            <a:noAutofit/>
          </a:bodyPr>
          <a:lstStyle/>
          <a:p>
            <a:pPr fontAlgn="base">
              <a:spcBef>
                <a:spcPct val="0"/>
              </a:spcBef>
              <a:spcAft>
                <a:spcPct val="0"/>
              </a:spcAft>
              <a:buSzPct val="100000"/>
              <a:buFont typeface="Arial" panose="020B0604020202020204" pitchFamily="34" charset="0"/>
              <a:buChar char="•"/>
            </a:pPr>
            <a:r>
              <a:rPr lang="en-US" sz="2200" dirty="0">
                <a:solidFill>
                  <a:schemeClr val="bg2">
                    <a:lumMod val="10000"/>
                  </a:schemeClr>
                </a:solidFill>
              </a:rPr>
              <a:t>Vendor Information is obtained from Registry &gt; Accounts &gt; Vendors</a:t>
            </a:r>
          </a:p>
          <a:p>
            <a:pPr fontAlgn="base">
              <a:spcBef>
                <a:spcPct val="0"/>
              </a:spcBef>
              <a:spcAft>
                <a:spcPct val="0"/>
              </a:spcAft>
              <a:buSzPct val="100000"/>
              <a:buFont typeface="Arial" panose="020B0604020202020204" pitchFamily="34" charset="0"/>
              <a:buChar char="•"/>
            </a:pPr>
            <a:r>
              <a:rPr lang="en-US" sz="2200" dirty="0">
                <a:solidFill>
                  <a:schemeClr val="bg2">
                    <a:lumMod val="10000"/>
                  </a:schemeClr>
                </a:solidFill>
              </a:rPr>
              <a:t>Warranty and Service Expiration policy settings. To configure these settings you must have a vendor selected</a:t>
            </a:r>
            <a:endParaRPr lang="en-US" sz="1900" dirty="0">
              <a:solidFill>
                <a:schemeClr val="bg2">
                  <a:lumMod val="10000"/>
                </a:schemeClr>
              </a:solidFill>
            </a:endParaRPr>
          </a:p>
        </p:txBody>
      </p:sp>
      <p:sp>
        <p:nvSpPr>
          <p:cNvPr id="7" name="Text Placeholder 6"/>
          <p:cNvSpPr>
            <a:spLocks noGrp="1"/>
          </p:cNvSpPr>
          <p:nvPr>
            <p:ph type="body" sz="quarter" idx="11"/>
          </p:nvPr>
        </p:nvSpPr>
        <p:spPr>
          <a:xfrm>
            <a:off x="747097" y="1298136"/>
            <a:ext cx="14519275" cy="642620"/>
          </a:xfrm>
        </p:spPr>
        <p:txBody>
          <a:bodyPr>
            <a:normAutofit fontScale="85000" lnSpcReduction="20000"/>
          </a:bodyPr>
          <a:lstStyle/>
          <a:p>
            <a:r>
              <a:rPr lang="en-GB" dirty="0">
                <a:solidFill>
                  <a:schemeClr val="accent1"/>
                </a:solidFill>
              </a:rPr>
              <a:t>Registry &gt; Assets &gt; Asset Manager &gt; Wrench icon &gt; </a:t>
            </a:r>
            <a:r>
              <a:rPr lang="en-US" dirty="0" smtClean="0">
                <a:solidFill>
                  <a:schemeClr val="accent1"/>
                </a:solidFill>
              </a:rPr>
              <a:t>Maintenance Tab</a:t>
            </a:r>
            <a:endParaRPr lang="en-US" dirty="0">
              <a:solidFill>
                <a:schemeClr val="accent1"/>
              </a:solidFill>
            </a:endParaRPr>
          </a:p>
        </p:txBody>
      </p:sp>
      <p:sp>
        <p:nvSpPr>
          <p:cNvPr id="10" name="TextBox 9"/>
          <p:cNvSpPr txBox="1"/>
          <p:nvPr/>
        </p:nvSpPr>
        <p:spPr>
          <a:xfrm>
            <a:off x="777240" y="7264401"/>
            <a:ext cx="13970971" cy="1348061"/>
          </a:xfrm>
          <a:prstGeom prst="rect">
            <a:avLst/>
          </a:prstGeom>
          <a:noFill/>
        </p:spPr>
        <p:txBody>
          <a:bodyPr wrap="square" lIns="146304" tIns="73152" rIns="146304" bIns="73152" rtlCol="0">
            <a:spAutoFit/>
          </a:bodyPr>
          <a:lstStyle/>
          <a:p>
            <a:pPr fontAlgn="base">
              <a:spcBef>
                <a:spcPct val="0"/>
              </a:spcBef>
              <a:spcAft>
                <a:spcPct val="0"/>
              </a:spcAft>
              <a:buClr>
                <a:schemeClr val="accent1"/>
              </a:buClr>
              <a:buSzPct val="100000"/>
            </a:pPr>
            <a:r>
              <a:rPr lang="en-GB" sz="2600" dirty="0">
                <a:solidFill>
                  <a:schemeClr val="accent1"/>
                </a:solidFill>
                <a:latin typeface="Futura Lt BT" panose="020B0402020204020303"/>
              </a:rPr>
              <a:t>System &gt; Settings &gt; Behavior &gt; Asset Warranty Expiry </a:t>
            </a:r>
            <a:r>
              <a:rPr lang="en-GB" sz="2600" dirty="0">
                <a:solidFill>
                  <a:schemeClr val="bg2">
                    <a:lumMod val="10000"/>
                  </a:schemeClr>
                </a:solidFill>
                <a:latin typeface="Futura Lt BT" panose="020B0402020204020303"/>
              </a:rPr>
              <a:t>specifies a threshold for when EM7 should spawn an event for an asset's warranty or service policy that is about to expire. The choices range from 1 day to 9 months.</a:t>
            </a:r>
            <a:endParaRPr lang="en-US" sz="2600" dirty="0">
              <a:solidFill>
                <a:schemeClr val="bg2">
                  <a:lumMod val="10000"/>
                </a:schemeClr>
              </a:solidFill>
              <a:latin typeface="Futura Lt BT" panose="020B0402020204020303"/>
            </a:endParaRPr>
          </a:p>
        </p:txBody>
      </p:sp>
      <p:sp>
        <p:nvSpPr>
          <p:cNvPr id="8" name="Oval 7"/>
          <p:cNvSpPr/>
          <p:nvPr/>
        </p:nvSpPr>
        <p:spPr>
          <a:xfrm>
            <a:off x="8523732" y="4941543"/>
            <a:ext cx="3238500" cy="69203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14" name="TextBox 13"/>
          <p:cNvSpPr txBox="1"/>
          <p:nvPr/>
        </p:nvSpPr>
        <p:spPr>
          <a:xfrm>
            <a:off x="777241" y="1976899"/>
            <a:ext cx="14489132" cy="1040285"/>
          </a:xfrm>
          <a:prstGeom prst="rect">
            <a:avLst/>
          </a:prstGeom>
          <a:noFill/>
        </p:spPr>
        <p:txBody>
          <a:bodyPr wrap="square" lIns="146304" tIns="73152" rIns="146304" bIns="73152" rtlCol="0">
            <a:spAutoFit/>
          </a:bodyPr>
          <a:lstStyle/>
          <a:p>
            <a:r>
              <a:rPr lang="en-US" dirty="0">
                <a:solidFill>
                  <a:schemeClr val="tx1">
                    <a:lumMod val="50000"/>
                  </a:schemeClr>
                </a:solidFill>
                <a:latin typeface="Futura Lt BT" panose="020B0402020204020303"/>
              </a:rPr>
              <a:t>Asset </a:t>
            </a:r>
            <a:r>
              <a:rPr lang="en-US" dirty="0" smtClean="0">
                <a:solidFill>
                  <a:schemeClr val="tx1">
                    <a:lumMod val="50000"/>
                  </a:schemeClr>
                </a:solidFill>
                <a:latin typeface="Futura Lt BT" panose="020B0402020204020303"/>
              </a:rPr>
              <a:t>Warranty &amp;</a:t>
            </a:r>
            <a:r>
              <a:rPr lang="en-US" dirty="0">
                <a:solidFill>
                  <a:schemeClr val="tx1">
                    <a:lumMod val="50000"/>
                  </a:schemeClr>
                </a:solidFill>
                <a:latin typeface="Futura Lt BT" panose="020B0402020204020303"/>
              </a:rPr>
              <a:t> Service </a:t>
            </a:r>
            <a:r>
              <a:rPr lang="en-US" dirty="0" smtClean="0">
                <a:solidFill>
                  <a:schemeClr val="tx1">
                    <a:lumMod val="50000"/>
                  </a:schemeClr>
                </a:solidFill>
                <a:latin typeface="Futura Lt BT" panose="020B0402020204020303"/>
              </a:rPr>
              <a:t>policy expiration setting allows </a:t>
            </a:r>
            <a:r>
              <a:rPr lang="en-US" dirty="0">
                <a:solidFill>
                  <a:schemeClr val="tx1">
                    <a:lumMod val="50000"/>
                  </a:schemeClr>
                </a:solidFill>
                <a:latin typeface="Futura Lt BT" panose="020B0402020204020303"/>
              </a:rPr>
              <a:t>for </a:t>
            </a:r>
            <a:r>
              <a:rPr lang="en-US" dirty="0" smtClean="0">
                <a:solidFill>
                  <a:schemeClr val="tx1">
                    <a:lumMod val="50000"/>
                  </a:schemeClr>
                </a:solidFill>
                <a:latin typeface="Futura Lt BT" panose="020B0402020204020303"/>
              </a:rPr>
              <a:t>an event to occur when an asset is about to or has expired</a:t>
            </a:r>
            <a:endParaRPr lang="en-US" dirty="0">
              <a:solidFill>
                <a:schemeClr val="tx1">
                  <a:lumMod val="50000"/>
                </a:schemeClr>
              </a:solidFill>
              <a:latin typeface="Futura Lt BT" panose="020B0402020204020303"/>
            </a:endParaRPr>
          </a:p>
        </p:txBody>
      </p:sp>
      <p:sp>
        <p:nvSpPr>
          <p:cNvPr id="11" name="TextBox 10"/>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cxnSp>
        <p:nvCxnSpPr>
          <p:cNvPr id="9" name="Straight Arrow Connector 8"/>
          <p:cNvCxnSpPr/>
          <p:nvPr/>
        </p:nvCxnSpPr>
        <p:spPr>
          <a:xfrm>
            <a:off x="7415164" y="2695903"/>
            <a:ext cx="199581" cy="3212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6007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Asset Record Events</a:t>
            </a:r>
            <a:endParaRPr lang="en-US" dirty="0">
              <a:solidFill>
                <a:schemeClr val="tx1">
                  <a:lumMod val="50000"/>
                </a:schemeClr>
              </a:solidFill>
            </a:endParaRPr>
          </a:p>
        </p:txBody>
      </p:sp>
      <p:sp>
        <p:nvSpPr>
          <p:cNvPr id="5" name="Content Placeholder 4"/>
          <p:cNvSpPr>
            <a:spLocks noGrp="1"/>
          </p:cNvSpPr>
          <p:nvPr>
            <p:ph sz="quarter" idx="10"/>
          </p:nvPr>
        </p:nvSpPr>
        <p:spPr>
          <a:xfrm>
            <a:off x="777240" y="1881046"/>
            <a:ext cx="14378940" cy="3931410"/>
          </a:xfrm>
        </p:spPr>
        <p:txBody>
          <a:bodyPr>
            <a:noAutofit/>
          </a:bodyPr>
          <a:lstStyle/>
          <a:p>
            <a:pPr marL="0" indent="0">
              <a:buNone/>
            </a:pPr>
            <a:r>
              <a:rPr lang="en-US" sz="2600" dirty="0">
                <a:solidFill>
                  <a:schemeClr val="bg2">
                    <a:lumMod val="10000"/>
                  </a:schemeClr>
                </a:solidFill>
              </a:rPr>
              <a:t>There are 4 internal events for Maintenance Service and Warranty expiration.</a:t>
            </a:r>
          </a:p>
          <a:p>
            <a:pPr>
              <a:buSzPct val="100000"/>
            </a:pPr>
            <a:r>
              <a:rPr lang="en-US" sz="2600" dirty="0">
                <a:solidFill>
                  <a:schemeClr val="bg2">
                    <a:lumMod val="10000"/>
                  </a:schemeClr>
                </a:solidFill>
              </a:rPr>
              <a:t>About to expire – This notice severity event is generated based on the Asset Warranty Expiry setting in System &gt; Settings &gt; Behavior &gt; Asset Warranty Expiry</a:t>
            </a:r>
          </a:p>
          <a:p>
            <a:pPr>
              <a:buSzPct val="100000"/>
            </a:pPr>
            <a:r>
              <a:rPr lang="en-US" sz="2600" dirty="0">
                <a:solidFill>
                  <a:schemeClr val="bg2">
                    <a:lumMod val="10000"/>
                  </a:schemeClr>
                </a:solidFill>
              </a:rPr>
              <a:t>Expiring Imminently – This minor severity event is generated when an Asset Record is within 7 days of its Service or Warranty expiration date</a:t>
            </a:r>
          </a:p>
          <a:p>
            <a:pPr>
              <a:buSzPct val="100000"/>
            </a:pPr>
            <a:r>
              <a:rPr lang="en-US" sz="2600" dirty="0">
                <a:solidFill>
                  <a:schemeClr val="bg2">
                    <a:lumMod val="10000"/>
                  </a:schemeClr>
                </a:solidFill>
              </a:rPr>
              <a:t>Has Expired – This major severity event is generated once the Asset Record has exceeded its Service or Warranty expiration date</a:t>
            </a:r>
          </a:p>
          <a:p>
            <a:pPr>
              <a:buSzPct val="100000"/>
            </a:pPr>
            <a:r>
              <a:rPr lang="en-US" sz="2600" dirty="0">
                <a:solidFill>
                  <a:schemeClr val="bg2">
                    <a:lumMod val="10000"/>
                  </a:schemeClr>
                </a:solidFill>
              </a:rPr>
              <a:t>Has been renewed  - This healthy severity event is generated when an Asset Record was within the Expiry threshold and now has been renewed</a:t>
            </a:r>
          </a:p>
        </p:txBody>
      </p:sp>
      <p:sp>
        <p:nvSpPr>
          <p:cNvPr id="7" name="Text Placeholder 6"/>
          <p:cNvSpPr>
            <a:spLocks noGrp="1"/>
          </p:cNvSpPr>
          <p:nvPr>
            <p:ph type="body" sz="quarter" idx="11"/>
          </p:nvPr>
        </p:nvSpPr>
        <p:spPr>
          <a:xfrm>
            <a:off x="777240" y="1213611"/>
            <a:ext cx="14519275" cy="642620"/>
          </a:xfrm>
        </p:spPr>
        <p:txBody>
          <a:bodyPr>
            <a:normAutofit fontScale="85000" lnSpcReduction="20000"/>
          </a:bodyPr>
          <a:lstStyle/>
          <a:p>
            <a:r>
              <a:rPr lang="en-GB" dirty="0">
                <a:solidFill>
                  <a:schemeClr val="accent1"/>
                </a:solidFill>
              </a:rPr>
              <a:t>Registry &gt; </a:t>
            </a:r>
            <a:r>
              <a:rPr lang="en-GB" dirty="0" smtClean="0">
                <a:solidFill>
                  <a:schemeClr val="accent1"/>
                </a:solidFill>
              </a:rPr>
              <a:t>Events </a:t>
            </a:r>
            <a:r>
              <a:rPr lang="en-GB" dirty="0">
                <a:solidFill>
                  <a:schemeClr val="accent1"/>
                </a:solidFill>
              </a:rPr>
              <a:t>&gt; </a:t>
            </a:r>
            <a:r>
              <a:rPr lang="en-US" dirty="0" smtClean="0">
                <a:solidFill>
                  <a:schemeClr val="accent1"/>
                </a:solidFill>
              </a:rPr>
              <a:t>Event Manager</a:t>
            </a:r>
            <a:endParaRPr lang="en-US" dirty="0">
              <a:solidFill>
                <a:schemeClr val="accent1"/>
              </a:solidFill>
            </a:endParaRPr>
          </a:p>
        </p:txBody>
      </p:sp>
      <p:sp>
        <p:nvSpPr>
          <p:cNvPr id="3" name="TextBox 2"/>
          <p:cNvSpPr txBox="1"/>
          <p:nvPr/>
        </p:nvSpPr>
        <p:spPr>
          <a:xfrm>
            <a:off x="10877249" y="6320670"/>
            <a:ext cx="3886200" cy="2822311"/>
          </a:xfrm>
          <a:prstGeom prst="rect">
            <a:avLst/>
          </a:prstGeom>
          <a:noFill/>
        </p:spPr>
        <p:txBody>
          <a:bodyPr wrap="square" lIns="146304" tIns="73152" rIns="146304" bIns="73152" rtlCol="0">
            <a:spAutoFit/>
          </a:bodyPr>
          <a:lstStyle/>
          <a:p>
            <a:pPr marL="548640" indent="-548640">
              <a:lnSpc>
                <a:spcPct val="110000"/>
              </a:lnSpc>
              <a:spcBef>
                <a:spcPct val="20000"/>
              </a:spcBef>
              <a:buClr>
                <a:schemeClr val="accent1"/>
              </a:buClr>
              <a:buSzPct val="100000"/>
              <a:buFont typeface="Arial"/>
              <a:buChar char="•"/>
            </a:pPr>
            <a:r>
              <a:rPr lang="en-US" sz="2200" dirty="0">
                <a:solidFill>
                  <a:schemeClr val="bg2">
                    <a:lumMod val="10000"/>
                  </a:schemeClr>
                </a:solidFill>
                <a:latin typeface="Futura Lt BT" pitchFamily="34" charset="0"/>
                <a:cs typeface="Futura Lt BT" pitchFamily="34" charset="0"/>
              </a:rPr>
              <a:t>Asset Warranty Expiry check is run once a day (maint_daily.py)</a:t>
            </a:r>
          </a:p>
          <a:p>
            <a:pPr marL="548640" indent="-548640">
              <a:lnSpc>
                <a:spcPct val="110000"/>
              </a:lnSpc>
              <a:spcBef>
                <a:spcPct val="20000"/>
              </a:spcBef>
              <a:buClr>
                <a:schemeClr val="accent1"/>
              </a:buClr>
              <a:buSzPct val="100000"/>
              <a:buFont typeface="Arial"/>
              <a:buChar char="•"/>
            </a:pPr>
            <a:r>
              <a:rPr lang="en-US" sz="2200" dirty="0">
                <a:solidFill>
                  <a:schemeClr val="bg2">
                    <a:lumMod val="10000"/>
                  </a:schemeClr>
                </a:solidFill>
                <a:latin typeface="Futura Lt BT" pitchFamily="34" charset="0"/>
                <a:cs typeface="Futura Lt BT" pitchFamily="34" charset="0"/>
              </a:rPr>
              <a:t>Event Polices are set for 2160min (36 hours) expiry since the check runs just once a day</a:t>
            </a:r>
          </a:p>
        </p:txBody>
      </p:sp>
      <p:sp>
        <p:nvSpPr>
          <p:cNvPr id="10" name="TextBox 9"/>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1" y="6750750"/>
            <a:ext cx="10010775" cy="1962150"/>
          </a:xfrm>
          <a:prstGeom prst="rect">
            <a:avLst/>
          </a:prstGeom>
        </p:spPr>
      </p:pic>
      <p:sp>
        <p:nvSpPr>
          <p:cNvPr id="4" name="Rectangle 3"/>
          <p:cNvSpPr/>
          <p:nvPr/>
        </p:nvSpPr>
        <p:spPr>
          <a:xfrm rot="5400000">
            <a:off x="8714575" y="7636071"/>
            <a:ext cx="1676400" cy="5382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186085032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2">
                    <a:lumMod val="10000"/>
                  </a:schemeClr>
                </a:solidFill>
              </a:rPr>
              <a:t>DAY 2 Agenda</a:t>
            </a:r>
            <a:endParaRPr lang="en-US" dirty="0">
              <a:solidFill>
                <a:schemeClr val="bg2">
                  <a:lumMod val="1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24584162"/>
              </p:ext>
            </p:extLst>
          </p:nvPr>
        </p:nvGraphicFramePr>
        <p:xfrm>
          <a:off x="1190626" y="1524001"/>
          <a:ext cx="13163549" cy="7699323"/>
        </p:xfrm>
        <a:graphic>
          <a:graphicData uri="http://schemas.openxmlformats.org/drawingml/2006/table">
            <a:tbl>
              <a:tblPr firstRow="1" firstCol="1" bandRow="1">
                <a:tableStyleId>{5C22544A-7EE6-4342-B048-85BDC9FD1C3A}</a:tableStyleId>
              </a:tblPr>
              <a:tblGrid>
                <a:gridCol w="3651479"/>
                <a:gridCol w="5424656"/>
                <a:gridCol w="4087414"/>
              </a:tblGrid>
              <a:tr h="312051">
                <a:tc>
                  <a:txBody>
                    <a:bodyPr/>
                    <a:lstStyle/>
                    <a:p>
                      <a:pPr marL="0" marR="0" algn="ctr">
                        <a:spcBef>
                          <a:spcPts val="0"/>
                        </a:spcBef>
                        <a:spcAft>
                          <a:spcPts val="0"/>
                        </a:spcAft>
                      </a:pPr>
                      <a:r>
                        <a:rPr lang="en-US" sz="1800" kern="50" dirty="0">
                          <a:effectLst/>
                          <a:latin typeface="Futura Lt BT"/>
                        </a:rPr>
                        <a:t>Topic</a:t>
                      </a:r>
                      <a:endParaRPr lang="en-US" sz="1800" kern="50" dirty="0">
                        <a:effectLst/>
                        <a:latin typeface="Futura Lt BT"/>
                        <a:ea typeface="DejaVu Sans"/>
                        <a:cs typeface="DejaVu Sans"/>
                      </a:endParaRPr>
                    </a:p>
                  </a:txBody>
                  <a:tcPr marL="68580" marR="68580" marT="0" marB="0"/>
                </a:tc>
                <a:tc>
                  <a:txBody>
                    <a:bodyPr/>
                    <a:lstStyle/>
                    <a:p>
                      <a:pPr marL="0" marR="0" algn="ctr">
                        <a:spcBef>
                          <a:spcPts val="0"/>
                        </a:spcBef>
                        <a:spcAft>
                          <a:spcPts val="0"/>
                        </a:spcAft>
                      </a:pPr>
                      <a:r>
                        <a:rPr lang="en-US" sz="1800" kern="50">
                          <a:effectLst/>
                          <a:latin typeface="Futura Lt BT"/>
                        </a:rPr>
                        <a:t>Topic Description</a:t>
                      </a:r>
                      <a:endParaRPr lang="en-US" sz="1800" kern="50">
                        <a:effectLst/>
                        <a:latin typeface="Futura Lt BT"/>
                        <a:ea typeface="DejaVu Sans"/>
                        <a:cs typeface="DejaVu Sans"/>
                      </a:endParaRPr>
                    </a:p>
                  </a:txBody>
                  <a:tcPr marL="68580" marR="68580" marT="0" marB="0"/>
                </a:tc>
                <a:tc>
                  <a:txBody>
                    <a:bodyPr/>
                    <a:lstStyle/>
                    <a:p>
                      <a:pPr marL="0" marR="0" algn="ctr">
                        <a:spcBef>
                          <a:spcPts val="0"/>
                        </a:spcBef>
                        <a:spcAft>
                          <a:spcPts val="0"/>
                        </a:spcAft>
                      </a:pPr>
                      <a:r>
                        <a:rPr lang="en-US" sz="1800" kern="50">
                          <a:effectLst/>
                          <a:latin typeface="Futura Lt BT"/>
                        </a:rPr>
                        <a:t>Estimated Time</a:t>
                      </a:r>
                      <a:endParaRPr lang="en-US" sz="1800" kern="50">
                        <a:effectLst/>
                        <a:latin typeface="Futura Lt BT"/>
                        <a:ea typeface="DejaVu Sans"/>
                        <a:cs typeface="DejaVu Sans"/>
                      </a:endParaRPr>
                    </a:p>
                  </a:txBody>
                  <a:tcPr marL="68580" marR="68580" marT="0" marB="0"/>
                </a:tc>
              </a:tr>
              <a:tr h="683379">
                <a:tc>
                  <a:txBody>
                    <a:bodyPr/>
                    <a:lstStyle/>
                    <a:p>
                      <a:pPr marL="0" marR="0">
                        <a:spcBef>
                          <a:spcPts val="0"/>
                        </a:spcBef>
                        <a:spcAft>
                          <a:spcPts val="0"/>
                        </a:spcAft>
                      </a:pPr>
                      <a:r>
                        <a:rPr lang="en-US" sz="1800" kern="50" dirty="0">
                          <a:effectLst/>
                          <a:latin typeface="Futura Lt BT"/>
                        </a:rPr>
                        <a:t>Traps and Syslogs</a:t>
                      </a:r>
                      <a:endParaRPr lang="en-US" sz="18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tabLst>
                          <a:tab pos="457200" algn="l"/>
                        </a:tabLst>
                      </a:pPr>
                      <a:r>
                        <a:rPr lang="en-US" sz="1800" kern="50" dirty="0">
                          <a:solidFill>
                            <a:schemeClr val="bg2">
                              <a:lumMod val="10000"/>
                            </a:schemeClr>
                          </a:solidFill>
                          <a:effectLst/>
                          <a:latin typeface="Futura Lt BT"/>
                        </a:rPr>
                        <a:t>Requirements for SNMP Trap and Syslog monitoring</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a:solidFill>
                            <a:schemeClr val="bg2">
                              <a:lumMod val="10000"/>
                            </a:schemeClr>
                          </a:solidFill>
                          <a:effectLst/>
                          <a:latin typeface="Futura Lt BT"/>
                        </a:rPr>
                        <a:t>9 am – 9:30</a:t>
                      </a:r>
                      <a:endParaRPr lang="en-US" sz="18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83379">
                <a:tc>
                  <a:txBody>
                    <a:bodyPr/>
                    <a:lstStyle/>
                    <a:p>
                      <a:pPr marL="0" marR="0">
                        <a:spcBef>
                          <a:spcPts val="0"/>
                        </a:spcBef>
                        <a:spcAft>
                          <a:spcPts val="0"/>
                        </a:spcAft>
                      </a:pPr>
                      <a:r>
                        <a:rPr lang="en-US" sz="1800" kern="50" dirty="0">
                          <a:effectLst/>
                          <a:latin typeface="Futura Lt BT"/>
                        </a:rPr>
                        <a:t>Assets</a:t>
                      </a:r>
                      <a:endParaRPr lang="en-US" sz="18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tabLst>
                          <a:tab pos="457200" algn="l"/>
                        </a:tabLst>
                      </a:pPr>
                      <a:r>
                        <a:rPr lang="en-US" sz="1800" kern="50" dirty="0">
                          <a:solidFill>
                            <a:schemeClr val="bg2">
                              <a:lumMod val="10000"/>
                            </a:schemeClr>
                          </a:solidFill>
                          <a:effectLst/>
                          <a:latin typeface="Futura Lt BT"/>
                        </a:rPr>
                        <a:t>How to create assets in your environment</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a:solidFill>
                            <a:schemeClr val="bg2">
                              <a:lumMod val="10000"/>
                            </a:schemeClr>
                          </a:solidFill>
                          <a:effectLst/>
                          <a:latin typeface="Futura Lt BT"/>
                        </a:rPr>
                        <a:t>9:30 - 10:00</a:t>
                      </a:r>
                      <a:endParaRPr lang="en-US" sz="18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83379">
                <a:tc>
                  <a:txBody>
                    <a:bodyPr/>
                    <a:lstStyle/>
                    <a:p>
                      <a:pPr marL="0" marR="0">
                        <a:spcBef>
                          <a:spcPts val="0"/>
                        </a:spcBef>
                        <a:spcAft>
                          <a:spcPts val="0"/>
                        </a:spcAft>
                      </a:pPr>
                      <a:r>
                        <a:rPr lang="en-US" sz="1800" kern="50" dirty="0">
                          <a:effectLst/>
                          <a:latin typeface="Futura Lt BT"/>
                        </a:rPr>
                        <a:t>Views</a:t>
                      </a:r>
                      <a:endParaRPr lang="en-US" sz="18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tabLst>
                          <a:tab pos="457200" algn="l"/>
                        </a:tabLst>
                      </a:pPr>
                      <a:r>
                        <a:rPr lang="en-US" sz="1800" kern="50" dirty="0">
                          <a:solidFill>
                            <a:schemeClr val="bg2">
                              <a:lumMod val="10000"/>
                            </a:schemeClr>
                          </a:solidFill>
                          <a:effectLst/>
                          <a:latin typeface="Futura Lt BT"/>
                        </a:rPr>
                        <a:t>Explore the views tab</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a:solidFill>
                            <a:schemeClr val="bg2">
                              <a:lumMod val="10000"/>
                            </a:schemeClr>
                          </a:solidFill>
                          <a:effectLst/>
                          <a:latin typeface="Futura Lt BT"/>
                        </a:rPr>
                        <a:t>10:00 – 10:30</a:t>
                      </a:r>
                      <a:endParaRPr lang="en-US" sz="18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83379">
                <a:tc>
                  <a:txBody>
                    <a:bodyPr/>
                    <a:lstStyle/>
                    <a:p>
                      <a:pPr marL="0" marR="0">
                        <a:spcBef>
                          <a:spcPts val="0"/>
                        </a:spcBef>
                        <a:spcAft>
                          <a:spcPts val="0"/>
                        </a:spcAft>
                      </a:pPr>
                      <a:r>
                        <a:rPr lang="en-US" sz="1800" kern="50" dirty="0">
                          <a:effectLst/>
                          <a:latin typeface="Futura Lt BT"/>
                        </a:rPr>
                        <a:t>BREAK</a:t>
                      </a:r>
                      <a:endParaRPr lang="en-US" sz="1800" kern="50" dirty="0">
                        <a:effectLst/>
                        <a:latin typeface="Futura Lt BT"/>
                        <a:ea typeface="DejaVu Sans"/>
                        <a:cs typeface="DejaVu Sans"/>
                      </a:endParaRPr>
                    </a:p>
                  </a:txBody>
                  <a:tcPr marL="68580" marR="68580" marT="0" marB="0"/>
                </a:tc>
                <a:tc>
                  <a:txBody>
                    <a:bodyPr/>
                    <a:lstStyle/>
                    <a:p>
                      <a:pPr marL="457200" marR="0">
                        <a:spcBef>
                          <a:spcPts val="0"/>
                        </a:spcBef>
                        <a:spcAft>
                          <a:spcPts val="0"/>
                        </a:spcAft>
                      </a:pPr>
                      <a:r>
                        <a:rPr lang="en-US" sz="1800" kern="50" dirty="0">
                          <a:solidFill>
                            <a:schemeClr val="bg2">
                              <a:lumMod val="10000"/>
                            </a:schemeClr>
                          </a:solidFill>
                          <a:effectLst/>
                          <a:latin typeface="Futura Lt BT"/>
                        </a:rPr>
                        <a:t> </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a:solidFill>
                            <a:schemeClr val="bg2">
                              <a:lumMod val="10000"/>
                            </a:schemeClr>
                          </a:solidFill>
                          <a:effectLst/>
                          <a:latin typeface="Futura Lt BT"/>
                        </a:rPr>
                        <a:t>10:30 – 10:45</a:t>
                      </a:r>
                      <a:endParaRPr lang="en-US" sz="18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1073724">
                <a:tc>
                  <a:txBody>
                    <a:bodyPr/>
                    <a:lstStyle/>
                    <a:p>
                      <a:pPr marL="0" marR="0">
                        <a:spcBef>
                          <a:spcPts val="0"/>
                        </a:spcBef>
                        <a:spcAft>
                          <a:spcPts val="0"/>
                        </a:spcAft>
                      </a:pPr>
                      <a:r>
                        <a:rPr lang="en-US" sz="1800" kern="50" dirty="0">
                          <a:effectLst/>
                          <a:latin typeface="Futura Lt BT"/>
                        </a:rPr>
                        <a:t>Event and Ticket Console Overview</a:t>
                      </a:r>
                      <a:endParaRPr lang="en-US" sz="18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tabLst>
                          <a:tab pos="457200" algn="l"/>
                        </a:tabLst>
                      </a:pPr>
                      <a:r>
                        <a:rPr lang="en-US" sz="1800" kern="50" dirty="0">
                          <a:solidFill>
                            <a:schemeClr val="bg2">
                              <a:lumMod val="10000"/>
                            </a:schemeClr>
                          </a:solidFill>
                          <a:effectLst/>
                          <a:latin typeface="Futura Lt BT"/>
                        </a:rPr>
                        <a:t>Customizing, acknowledge, and clearing using the console</a:t>
                      </a:r>
                    </a:p>
                    <a:p>
                      <a:pPr marL="342900" marR="0" lvl="0" indent="-342900">
                        <a:spcBef>
                          <a:spcPts val="0"/>
                        </a:spcBef>
                        <a:spcAft>
                          <a:spcPts val="0"/>
                        </a:spcAft>
                        <a:buFont typeface="Symbol" panose="05050102010706020507" pitchFamily="18" charset="2"/>
                        <a:buChar char=""/>
                        <a:tabLst>
                          <a:tab pos="457200" algn="l"/>
                        </a:tabLst>
                      </a:pPr>
                      <a:r>
                        <a:rPr lang="en-US" sz="1800" kern="50" dirty="0">
                          <a:solidFill>
                            <a:schemeClr val="bg2">
                              <a:lumMod val="10000"/>
                            </a:schemeClr>
                          </a:solidFill>
                          <a:effectLst/>
                          <a:latin typeface="Futura Lt BT"/>
                        </a:rPr>
                        <a:t>Customizing, viewing, and creating using the console</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a:solidFill>
                            <a:schemeClr val="bg2">
                              <a:lumMod val="10000"/>
                            </a:schemeClr>
                          </a:solidFill>
                          <a:effectLst/>
                          <a:latin typeface="Futura Lt BT"/>
                        </a:rPr>
                        <a:t>10:45 – 12:00</a:t>
                      </a:r>
                      <a:endParaRPr lang="en-US" sz="18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83379">
                <a:tc>
                  <a:txBody>
                    <a:bodyPr/>
                    <a:lstStyle/>
                    <a:p>
                      <a:pPr marL="0" marR="0">
                        <a:spcBef>
                          <a:spcPts val="0"/>
                        </a:spcBef>
                        <a:spcAft>
                          <a:spcPts val="0"/>
                        </a:spcAft>
                      </a:pPr>
                      <a:r>
                        <a:rPr lang="en-US" sz="1800" kern="50" dirty="0">
                          <a:effectLst/>
                          <a:latin typeface="Futura Lt BT"/>
                        </a:rPr>
                        <a:t>LUNCH</a:t>
                      </a:r>
                      <a:endParaRPr lang="en-US" sz="1800" kern="50" dirty="0">
                        <a:effectLst/>
                        <a:latin typeface="Futura Lt BT"/>
                        <a:ea typeface="DejaVu Sans"/>
                        <a:cs typeface="DejaVu Sans"/>
                      </a:endParaRPr>
                    </a:p>
                  </a:txBody>
                  <a:tcPr marL="68580" marR="68580" marT="0" marB="0"/>
                </a:tc>
                <a:tc>
                  <a:txBody>
                    <a:bodyPr/>
                    <a:lstStyle/>
                    <a:p>
                      <a:pPr marL="457200" marR="0">
                        <a:spcBef>
                          <a:spcPts val="0"/>
                        </a:spcBef>
                        <a:spcAft>
                          <a:spcPts val="0"/>
                        </a:spcAft>
                      </a:pPr>
                      <a:r>
                        <a:rPr lang="en-US" sz="1800" kern="50" dirty="0">
                          <a:solidFill>
                            <a:schemeClr val="bg2">
                              <a:lumMod val="10000"/>
                            </a:schemeClr>
                          </a:solidFill>
                          <a:effectLst/>
                          <a:latin typeface="Futura Lt BT"/>
                        </a:rPr>
                        <a:t> </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a:solidFill>
                            <a:schemeClr val="bg2">
                              <a:lumMod val="10000"/>
                            </a:schemeClr>
                          </a:solidFill>
                          <a:effectLst/>
                          <a:latin typeface="Futura Lt BT"/>
                        </a:rPr>
                        <a:t>12:00 – 1:00</a:t>
                      </a:r>
                      <a:endParaRPr lang="en-US" sz="18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83379">
                <a:tc>
                  <a:txBody>
                    <a:bodyPr/>
                    <a:lstStyle/>
                    <a:p>
                      <a:pPr marL="0" marR="0">
                        <a:spcBef>
                          <a:spcPts val="0"/>
                        </a:spcBef>
                        <a:spcAft>
                          <a:spcPts val="0"/>
                        </a:spcAft>
                      </a:pPr>
                      <a:r>
                        <a:rPr lang="en-US" sz="1800" kern="50" dirty="0">
                          <a:effectLst/>
                          <a:latin typeface="Futura Lt BT"/>
                        </a:rPr>
                        <a:t>Reports</a:t>
                      </a:r>
                      <a:endParaRPr lang="en-US" sz="18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tabLst>
                          <a:tab pos="457200" algn="l"/>
                        </a:tabLst>
                      </a:pPr>
                      <a:r>
                        <a:rPr lang="en-US" sz="1800" kern="50" dirty="0">
                          <a:solidFill>
                            <a:schemeClr val="bg2">
                              <a:lumMod val="10000"/>
                            </a:schemeClr>
                          </a:solidFill>
                          <a:effectLst/>
                          <a:latin typeface="Futura Lt BT"/>
                        </a:rPr>
                        <a:t>Create and schedule reports within EM7</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a:solidFill>
                            <a:schemeClr val="bg2">
                              <a:lumMod val="10000"/>
                            </a:schemeClr>
                          </a:solidFill>
                          <a:effectLst/>
                          <a:latin typeface="Futura Lt BT"/>
                        </a:rPr>
                        <a:t>1:00 – 1:45</a:t>
                      </a:r>
                      <a:endParaRPr lang="en-US" sz="18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805292">
                <a:tc>
                  <a:txBody>
                    <a:bodyPr/>
                    <a:lstStyle/>
                    <a:p>
                      <a:pPr marL="0" marR="0">
                        <a:spcBef>
                          <a:spcPts val="0"/>
                        </a:spcBef>
                        <a:spcAft>
                          <a:spcPts val="0"/>
                        </a:spcAft>
                      </a:pPr>
                      <a:r>
                        <a:rPr lang="en-US" sz="1800" kern="50" dirty="0">
                          <a:effectLst/>
                          <a:latin typeface="Futura Lt BT"/>
                        </a:rPr>
                        <a:t>Run Book</a:t>
                      </a:r>
                      <a:endParaRPr lang="en-US" sz="1800" kern="50" dirty="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tabLst>
                          <a:tab pos="457200" algn="l"/>
                        </a:tabLst>
                      </a:pPr>
                      <a:r>
                        <a:rPr lang="en-US" sz="1800" kern="50" dirty="0">
                          <a:solidFill>
                            <a:schemeClr val="bg2">
                              <a:lumMod val="10000"/>
                            </a:schemeClr>
                          </a:solidFill>
                          <a:effectLst/>
                          <a:latin typeface="Futura Lt BT"/>
                        </a:rPr>
                        <a:t>Create an action from an automation to automatically have EM7 perform actions based on events.</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a:solidFill>
                            <a:schemeClr val="bg2">
                              <a:lumMod val="10000"/>
                            </a:schemeClr>
                          </a:solidFill>
                          <a:effectLst/>
                          <a:latin typeface="Futura Lt BT"/>
                        </a:rPr>
                        <a:t>1:45 – 2:15</a:t>
                      </a:r>
                      <a:endParaRPr lang="en-US" sz="18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83379">
                <a:tc>
                  <a:txBody>
                    <a:bodyPr/>
                    <a:lstStyle/>
                    <a:p>
                      <a:pPr marL="0" marR="0">
                        <a:spcBef>
                          <a:spcPts val="0"/>
                        </a:spcBef>
                        <a:spcAft>
                          <a:spcPts val="0"/>
                        </a:spcAft>
                      </a:pPr>
                      <a:r>
                        <a:rPr lang="en-US" sz="1800" kern="50" dirty="0">
                          <a:effectLst/>
                          <a:latin typeface="Futura Lt BT"/>
                        </a:rPr>
                        <a:t>BREAK</a:t>
                      </a:r>
                      <a:endParaRPr lang="en-US" sz="1800" kern="50" dirty="0">
                        <a:effectLst/>
                        <a:latin typeface="Futura Lt BT"/>
                        <a:ea typeface="DejaVu Sans"/>
                        <a:cs typeface="DejaVu Sans"/>
                      </a:endParaRPr>
                    </a:p>
                  </a:txBody>
                  <a:tcPr marL="68580" marR="68580" marT="0" marB="0"/>
                </a:tc>
                <a:tc>
                  <a:txBody>
                    <a:bodyPr/>
                    <a:lstStyle/>
                    <a:p>
                      <a:pPr marL="457200" marR="0">
                        <a:spcBef>
                          <a:spcPts val="0"/>
                        </a:spcBef>
                        <a:spcAft>
                          <a:spcPts val="0"/>
                        </a:spcAft>
                      </a:pPr>
                      <a:r>
                        <a:rPr lang="en-US" sz="1800" kern="50" dirty="0">
                          <a:solidFill>
                            <a:schemeClr val="bg2">
                              <a:lumMod val="10000"/>
                            </a:schemeClr>
                          </a:solidFill>
                          <a:effectLst/>
                          <a:latin typeface="Futura Lt BT"/>
                        </a:rPr>
                        <a:t> </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dirty="0">
                          <a:solidFill>
                            <a:schemeClr val="bg2">
                              <a:lumMod val="10000"/>
                            </a:schemeClr>
                          </a:solidFill>
                          <a:effectLst/>
                          <a:latin typeface="Futura Lt BT"/>
                        </a:rPr>
                        <a:t>2:15 – 2:30</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r>
              <a:tr h="683379">
                <a:tc>
                  <a:txBody>
                    <a:bodyPr/>
                    <a:lstStyle/>
                    <a:p>
                      <a:pPr marL="0" marR="0">
                        <a:spcBef>
                          <a:spcPts val="0"/>
                        </a:spcBef>
                        <a:spcAft>
                          <a:spcPts val="0"/>
                        </a:spcAft>
                      </a:pPr>
                      <a:r>
                        <a:rPr lang="en-US" sz="1800" kern="50">
                          <a:effectLst/>
                          <a:latin typeface="Futura Lt BT"/>
                        </a:rPr>
                        <a:t>Dashboards</a:t>
                      </a:r>
                      <a:endParaRPr lang="en-US" sz="1800" kern="5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tabLst>
                          <a:tab pos="457200" algn="l"/>
                        </a:tabLst>
                      </a:pPr>
                      <a:r>
                        <a:rPr lang="en-US" sz="1800" kern="50" dirty="0">
                          <a:solidFill>
                            <a:schemeClr val="bg2">
                              <a:lumMod val="10000"/>
                            </a:schemeClr>
                          </a:solidFill>
                          <a:effectLst/>
                          <a:latin typeface="Futura Lt BT"/>
                        </a:rPr>
                        <a:t>Create visual dashboards within the EM7 platform</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1800" kern="50" dirty="0">
                          <a:solidFill>
                            <a:schemeClr val="bg2">
                              <a:lumMod val="10000"/>
                            </a:schemeClr>
                          </a:solidFill>
                          <a:effectLst/>
                          <a:latin typeface="Futura Lt BT"/>
                        </a:rPr>
                        <a:t>2:30 – 4:00</a:t>
                      </a:r>
                      <a:endParaRPr lang="en-US" sz="18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r>
            </a:tbl>
          </a:graphicData>
        </a:graphic>
      </p:graphicFrame>
    </p:spTree>
    <p:extLst>
      <p:ext uri="{BB962C8B-B14F-4D97-AF65-F5344CB8AC3E}">
        <p14:creationId xmlns:p14="http://schemas.microsoft.com/office/powerpoint/2010/main" val="1638110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354" y="3228247"/>
            <a:ext cx="9239250" cy="5467350"/>
          </a:xfrm>
          <a:prstGeom prst="rect">
            <a:avLst/>
          </a:prstGeom>
          <a:ln>
            <a:solidFill>
              <a:schemeClr val="tx2"/>
            </a:solidFill>
          </a:ln>
        </p:spPr>
      </p:pic>
      <p:sp>
        <p:nvSpPr>
          <p:cNvPr id="2" name="Title 1"/>
          <p:cNvSpPr>
            <a:spLocks noGrp="1"/>
          </p:cNvSpPr>
          <p:nvPr>
            <p:ph type="title"/>
          </p:nvPr>
        </p:nvSpPr>
        <p:spPr/>
        <p:txBody>
          <a:bodyPr/>
          <a:lstStyle/>
          <a:p>
            <a:r>
              <a:rPr lang="en-US" dirty="0" smtClean="0">
                <a:solidFill>
                  <a:schemeClr val="tx1">
                    <a:lumMod val="50000"/>
                  </a:schemeClr>
                </a:solidFill>
              </a:rPr>
              <a:t>Asset Record Manager: Configuration</a:t>
            </a:r>
            <a:endParaRPr lang="en-US" dirty="0">
              <a:solidFill>
                <a:schemeClr val="tx1">
                  <a:lumMod val="50000"/>
                </a:schemeClr>
              </a:solidFill>
            </a:endParaRPr>
          </a:p>
        </p:txBody>
      </p:sp>
      <p:sp>
        <p:nvSpPr>
          <p:cNvPr id="4" name="Content Placeholder 3"/>
          <p:cNvSpPr>
            <a:spLocks noGrp="1"/>
          </p:cNvSpPr>
          <p:nvPr>
            <p:ph sz="quarter" idx="10"/>
          </p:nvPr>
        </p:nvSpPr>
        <p:spPr>
          <a:xfrm>
            <a:off x="777240" y="3660141"/>
            <a:ext cx="4112895" cy="4624070"/>
          </a:xfrm>
        </p:spPr>
        <p:txBody>
          <a:bodyPr>
            <a:normAutofit/>
          </a:bodyPr>
          <a:lstStyle/>
          <a:p>
            <a:pPr fontAlgn="base">
              <a:spcBef>
                <a:spcPct val="0"/>
              </a:spcBef>
              <a:spcAft>
                <a:spcPct val="0"/>
              </a:spcAft>
              <a:buSzPct val="100000"/>
              <a:buFont typeface="Arial" panose="020B0604020202020204" pitchFamily="34" charset="0"/>
              <a:buChar char="•"/>
            </a:pPr>
            <a:r>
              <a:rPr lang="en-US" sz="3200" dirty="0"/>
              <a:t>Displays Function</a:t>
            </a:r>
          </a:p>
          <a:p>
            <a:pPr fontAlgn="base">
              <a:spcBef>
                <a:spcPct val="0"/>
              </a:spcBef>
              <a:spcAft>
                <a:spcPct val="0"/>
              </a:spcAft>
              <a:buSzPct val="100000"/>
              <a:buFont typeface="Arial" panose="020B0604020202020204" pitchFamily="34" charset="0"/>
              <a:buChar char="•"/>
            </a:pPr>
            <a:r>
              <a:rPr lang="en-US" sz="3200" dirty="0"/>
              <a:t>BIOS/EPROM</a:t>
            </a:r>
          </a:p>
          <a:p>
            <a:pPr fontAlgn="base">
              <a:spcBef>
                <a:spcPct val="0"/>
              </a:spcBef>
              <a:spcAft>
                <a:spcPct val="0"/>
              </a:spcAft>
              <a:buSzPct val="100000"/>
              <a:buFont typeface="Arial" panose="020B0604020202020204" pitchFamily="34" charset="0"/>
              <a:buChar char="•"/>
            </a:pPr>
            <a:r>
              <a:rPr lang="en-US" sz="3200" dirty="0"/>
              <a:t>Host ID</a:t>
            </a:r>
          </a:p>
          <a:p>
            <a:pPr fontAlgn="base">
              <a:spcBef>
                <a:spcPct val="0"/>
              </a:spcBef>
              <a:spcAft>
                <a:spcPct val="0"/>
              </a:spcAft>
              <a:buSzPct val="100000"/>
              <a:buFont typeface="Arial" panose="020B0604020202020204" pitchFamily="34" charset="0"/>
              <a:buChar char="•"/>
            </a:pPr>
            <a:r>
              <a:rPr lang="en-US" sz="3200" dirty="0"/>
              <a:t>DNS info</a:t>
            </a:r>
          </a:p>
          <a:p>
            <a:pPr fontAlgn="base">
              <a:spcBef>
                <a:spcPct val="0"/>
              </a:spcBef>
              <a:spcAft>
                <a:spcPct val="0"/>
              </a:spcAft>
              <a:buSzPct val="100000"/>
              <a:buFont typeface="Arial" panose="020B0604020202020204" pitchFamily="34" charset="0"/>
              <a:buChar char="•"/>
            </a:pPr>
            <a:r>
              <a:rPr lang="en-US" sz="3200" dirty="0"/>
              <a:t>Installed Memory</a:t>
            </a:r>
          </a:p>
          <a:p>
            <a:pPr fontAlgn="base">
              <a:spcBef>
                <a:spcPct val="0"/>
              </a:spcBef>
              <a:spcAft>
                <a:spcPct val="0"/>
              </a:spcAft>
              <a:buSzPct val="100000"/>
              <a:buFont typeface="Arial" panose="020B0604020202020204" pitchFamily="34" charset="0"/>
              <a:buChar char="•"/>
            </a:pPr>
            <a:r>
              <a:rPr lang="en-US" sz="3200" dirty="0"/>
              <a:t>CPU Count, type, speed</a:t>
            </a:r>
          </a:p>
          <a:p>
            <a:pPr fontAlgn="base">
              <a:spcBef>
                <a:spcPct val="0"/>
              </a:spcBef>
              <a:spcAft>
                <a:spcPct val="0"/>
              </a:spcAft>
              <a:buSzPct val="100000"/>
              <a:buFont typeface="Arial" panose="020B0604020202020204" pitchFamily="34" charset="0"/>
              <a:buChar char="•"/>
            </a:pPr>
            <a:r>
              <a:rPr lang="en-US" sz="3200" dirty="0"/>
              <a:t>Disk size</a:t>
            </a:r>
            <a:endParaRPr lang="en-US" dirty="0"/>
          </a:p>
        </p:txBody>
      </p:sp>
      <p:sp>
        <p:nvSpPr>
          <p:cNvPr id="7" name="Text Placeholder 6"/>
          <p:cNvSpPr>
            <a:spLocks noGrp="1"/>
          </p:cNvSpPr>
          <p:nvPr>
            <p:ph type="body" sz="quarter" idx="11"/>
          </p:nvPr>
        </p:nvSpPr>
        <p:spPr>
          <a:xfrm>
            <a:off x="777240" y="1351432"/>
            <a:ext cx="14519275" cy="642620"/>
          </a:xfrm>
        </p:spPr>
        <p:txBody>
          <a:bodyPr>
            <a:normAutofit fontScale="85000" lnSpcReduction="20000"/>
          </a:bodyPr>
          <a:lstStyle/>
          <a:p>
            <a:r>
              <a:rPr lang="en-GB" dirty="0">
                <a:solidFill>
                  <a:schemeClr val="accent1"/>
                </a:solidFill>
              </a:rPr>
              <a:t>Registry &gt; Assets &gt; Asset Manager &gt; Wrench icon &gt; Configuration Tab</a:t>
            </a:r>
            <a:endParaRPr lang="en-US" dirty="0">
              <a:solidFill>
                <a:schemeClr val="accent1"/>
              </a:solidFill>
            </a:endParaRPr>
          </a:p>
          <a:p>
            <a:endParaRPr lang="en-US" dirty="0"/>
          </a:p>
        </p:txBody>
      </p:sp>
      <p:sp>
        <p:nvSpPr>
          <p:cNvPr id="3" name="Rectangular Callout 2"/>
          <p:cNvSpPr/>
          <p:nvPr/>
        </p:nvSpPr>
        <p:spPr>
          <a:xfrm>
            <a:off x="12643574" y="4917440"/>
            <a:ext cx="2383065" cy="2570480"/>
          </a:xfrm>
          <a:prstGeom prst="wedgeRectCallout">
            <a:avLst>
              <a:gd name="adj1" fmla="val -132818"/>
              <a:gd name="adj2" fmla="val -60133"/>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fontAlgn="base">
              <a:spcBef>
                <a:spcPct val="0"/>
              </a:spcBef>
              <a:spcAft>
                <a:spcPct val="0"/>
              </a:spcAft>
            </a:pPr>
            <a:r>
              <a:rPr lang="en-US" sz="1900" dirty="0">
                <a:solidFill>
                  <a:schemeClr val="bg2">
                    <a:lumMod val="10000"/>
                  </a:schemeClr>
                </a:solidFill>
                <a:latin typeface="Futura Lt BT"/>
              </a:rPr>
              <a:t>Custom Defined fields are Form Fields created for Asset Records and appear under the Configuration Tab</a:t>
            </a:r>
          </a:p>
        </p:txBody>
      </p:sp>
      <p:sp>
        <p:nvSpPr>
          <p:cNvPr id="11" name="TextBox 10"/>
          <p:cNvSpPr txBox="1"/>
          <p:nvPr/>
        </p:nvSpPr>
        <p:spPr>
          <a:xfrm>
            <a:off x="777240" y="2053953"/>
            <a:ext cx="14489132" cy="1040285"/>
          </a:xfrm>
          <a:prstGeom prst="rect">
            <a:avLst/>
          </a:prstGeom>
          <a:noFill/>
        </p:spPr>
        <p:txBody>
          <a:bodyPr wrap="square" lIns="146304" tIns="73152" rIns="146304" bIns="73152" rtlCol="0">
            <a:spAutoFit/>
          </a:bodyPr>
          <a:lstStyle/>
          <a:p>
            <a:pPr fontAlgn="base">
              <a:spcBef>
                <a:spcPct val="0"/>
              </a:spcBef>
              <a:spcAft>
                <a:spcPct val="0"/>
              </a:spcAft>
            </a:pPr>
            <a:r>
              <a:rPr lang="en-GB" dirty="0">
                <a:solidFill>
                  <a:schemeClr val="bg2">
                    <a:lumMod val="10000"/>
                  </a:schemeClr>
                </a:solidFill>
                <a:latin typeface="Futura Lt BT"/>
              </a:rPr>
              <a:t>Configuration tab has technical information about the hardware and system  </a:t>
            </a:r>
            <a:r>
              <a:rPr lang="en-US" dirty="0" smtClean="0">
                <a:solidFill>
                  <a:schemeClr val="bg2">
                    <a:lumMod val="10000"/>
                  </a:schemeClr>
                </a:solidFill>
                <a:latin typeface="Futura Lt BT"/>
              </a:rPr>
              <a:t>configuration.</a:t>
            </a:r>
            <a:endParaRPr lang="en-US" dirty="0">
              <a:solidFill>
                <a:schemeClr val="bg2">
                  <a:lumMod val="10000"/>
                </a:schemeClr>
              </a:solidFill>
              <a:latin typeface="Futura Lt BT"/>
            </a:endParaRPr>
          </a:p>
        </p:txBody>
      </p:sp>
      <p:sp>
        <p:nvSpPr>
          <p:cNvPr id="10" name="TextBox 9"/>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cxnSp>
        <p:nvCxnSpPr>
          <p:cNvPr id="9" name="Straight Arrow Connector 8"/>
          <p:cNvCxnSpPr/>
          <p:nvPr/>
        </p:nvCxnSpPr>
        <p:spPr>
          <a:xfrm>
            <a:off x="8466083" y="2859599"/>
            <a:ext cx="283779" cy="3273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8464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50000"/>
                  </a:schemeClr>
                </a:solidFill>
              </a:rPr>
              <a:t>Asset Record: Reports</a:t>
            </a:r>
            <a:endParaRPr lang="en-US" dirty="0">
              <a:solidFill>
                <a:schemeClr val="tx1">
                  <a:lumMod val="50000"/>
                </a:schemeClr>
              </a:solidFill>
            </a:endParaRPr>
          </a:p>
        </p:txBody>
      </p:sp>
      <p:sp>
        <p:nvSpPr>
          <p:cNvPr id="3" name="Content Placeholder 2"/>
          <p:cNvSpPr>
            <a:spLocks noGrp="1"/>
          </p:cNvSpPr>
          <p:nvPr>
            <p:ph sz="quarter" idx="10"/>
          </p:nvPr>
        </p:nvSpPr>
        <p:spPr>
          <a:xfrm>
            <a:off x="777240" y="3805969"/>
            <a:ext cx="14519275" cy="5328083"/>
          </a:xfrm>
        </p:spPr>
        <p:txBody>
          <a:bodyPr/>
          <a:lstStyle/>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Displays Function</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BIOS/EPROM</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Host ID</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DNS info</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Installed Memory</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CPU Count, type, speed</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Disk size</a:t>
            </a:r>
          </a:p>
          <a:p>
            <a:endParaRPr lang="en-US" dirty="0">
              <a:solidFill>
                <a:schemeClr val="bg2">
                  <a:lumMod val="10000"/>
                </a:schemeClr>
              </a:solidFill>
            </a:endParaRPr>
          </a:p>
        </p:txBody>
      </p:sp>
      <p:sp>
        <p:nvSpPr>
          <p:cNvPr id="7" name="Text Placeholder 6"/>
          <p:cNvSpPr>
            <a:spLocks noGrp="1"/>
          </p:cNvSpPr>
          <p:nvPr>
            <p:ph type="body" sz="quarter" idx="11"/>
          </p:nvPr>
        </p:nvSpPr>
        <p:spPr/>
        <p:txBody>
          <a:bodyPr>
            <a:normAutofit fontScale="85000" lnSpcReduction="20000"/>
          </a:bodyPr>
          <a:lstStyle/>
          <a:p>
            <a:r>
              <a:rPr lang="en-US" kern="0" dirty="0">
                <a:solidFill>
                  <a:schemeClr val="accent1"/>
                </a:solidFill>
              </a:rPr>
              <a:t>Registry &gt; Assets &gt; Assets Manager</a:t>
            </a:r>
          </a:p>
          <a:p>
            <a:endParaRPr lang="en-US" dirty="0"/>
          </a:p>
        </p:txBody>
      </p:sp>
      <p:cxnSp>
        <p:nvCxnSpPr>
          <p:cNvPr id="4" name="Straight Arrow Connector 3"/>
          <p:cNvCxnSpPr/>
          <p:nvPr/>
        </p:nvCxnSpPr>
        <p:spPr>
          <a:xfrm flipH="1">
            <a:off x="13458054" y="3195165"/>
            <a:ext cx="686939" cy="468766"/>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2270492"/>
            <a:ext cx="14025177" cy="851573"/>
          </a:xfrm>
          <a:prstGeom prst="rect">
            <a:avLst/>
          </a:prstGeom>
        </p:spPr>
      </p:pic>
      <p:sp>
        <p:nvSpPr>
          <p:cNvPr id="2" name="Rectangle 1"/>
          <p:cNvSpPr/>
          <p:nvPr/>
        </p:nvSpPr>
        <p:spPr>
          <a:xfrm>
            <a:off x="14238201" y="2860744"/>
            <a:ext cx="230627" cy="261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2881" y="3663931"/>
            <a:ext cx="3583864" cy="2049635"/>
          </a:xfrm>
          <a:prstGeom prst="rect">
            <a:avLst/>
          </a:prstGeom>
        </p:spPr>
      </p:pic>
    </p:spTree>
    <p:extLst>
      <p:ext uri="{BB962C8B-B14F-4D97-AF65-F5344CB8AC3E}">
        <p14:creationId xmlns:p14="http://schemas.microsoft.com/office/powerpoint/2010/main" val="189926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50000"/>
                  </a:schemeClr>
                </a:solidFill>
              </a:rPr>
              <a:t>Asset Record: Reports</a:t>
            </a:r>
            <a:endParaRPr lang="en-US" dirty="0">
              <a:solidFill>
                <a:schemeClr val="tx1">
                  <a:lumMod val="50000"/>
                </a:schemeClr>
              </a:solidFill>
            </a:endParaRPr>
          </a:p>
        </p:txBody>
      </p:sp>
      <p:sp>
        <p:nvSpPr>
          <p:cNvPr id="2" name="Content Placeholder 1"/>
          <p:cNvSpPr>
            <a:spLocks noGrp="1"/>
          </p:cNvSpPr>
          <p:nvPr>
            <p:ph sz="quarter" idx="10"/>
          </p:nvPr>
        </p:nvSpPr>
        <p:spPr>
          <a:xfrm>
            <a:off x="777240" y="2747357"/>
            <a:ext cx="5116830" cy="5830223"/>
          </a:xfrm>
        </p:spPr>
        <p:txBody>
          <a:bodyPr>
            <a:normAutofit/>
          </a:bodyPr>
          <a:lstStyle/>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Displays Function</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BIOS/EPROM</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Host ID</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DNS info</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Installed Memory</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CPU Count, type, speed</a:t>
            </a:r>
          </a:p>
          <a:p>
            <a:pPr fontAlgn="base">
              <a:spcBef>
                <a:spcPct val="0"/>
              </a:spcBef>
              <a:spcAft>
                <a:spcPct val="0"/>
              </a:spcAft>
              <a:buSzPct val="100000"/>
              <a:buFont typeface="Arial" panose="020B0604020202020204" pitchFamily="34" charset="0"/>
              <a:buChar char="•"/>
            </a:pPr>
            <a:r>
              <a:rPr lang="en-US" sz="3200" dirty="0">
                <a:solidFill>
                  <a:schemeClr val="bg2">
                    <a:lumMod val="10000"/>
                  </a:schemeClr>
                </a:solidFill>
              </a:rPr>
              <a:t>Disk size</a:t>
            </a:r>
          </a:p>
          <a:p>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accent1"/>
                </a:solidFill>
              </a:rPr>
              <a:t>Reports &gt; Quick Reports</a:t>
            </a:r>
          </a:p>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923" y="2714798"/>
            <a:ext cx="8808722" cy="2472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spTree>
    <p:extLst>
      <p:ext uri="{BB962C8B-B14F-4D97-AF65-F5344CB8AC3E}">
        <p14:creationId xmlns:p14="http://schemas.microsoft.com/office/powerpoint/2010/main" val="1244446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lumMod val="50000"/>
                  </a:schemeClr>
                </a:solidFill>
              </a:rPr>
              <a:t>Asset Record: Delete</a:t>
            </a:r>
            <a:endParaRPr lang="en-US" dirty="0">
              <a:solidFill>
                <a:schemeClr val="tx1">
                  <a:lumMod val="50000"/>
                </a:schemeClr>
              </a:solidFill>
            </a:endParaRPr>
          </a:p>
        </p:txBody>
      </p:sp>
      <p:sp>
        <p:nvSpPr>
          <p:cNvPr id="3" name="Content Placeholder 2"/>
          <p:cNvSpPr>
            <a:spLocks noGrp="1"/>
          </p:cNvSpPr>
          <p:nvPr>
            <p:ph sz="quarter" idx="10"/>
          </p:nvPr>
        </p:nvSpPr>
        <p:spPr>
          <a:xfrm>
            <a:off x="749744" y="3688571"/>
            <a:ext cx="10649776" cy="5513817"/>
          </a:xfrm>
        </p:spPr>
        <p:txBody>
          <a:bodyPr/>
          <a:lstStyle/>
          <a:p>
            <a:pPr marL="0" indent="0">
              <a:buNone/>
            </a:pPr>
            <a:r>
              <a:rPr lang="en-US" sz="2900" dirty="0">
                <a:solidFill>
                  <a:schemeClr val="bg2">
                    <a:lumMod val="10000"/>
                  </a:schemeClr>
                </a:solidFill>
                <a:latin typeface="Futura Lt BT"/>
                <a:cs typeface="+mn-cs"/>
              </a:rPr>
              <a:t>Tip – Deleting an Asset Record that has a “device-link” to a Device Record will not delete the Device Record.</a:t>
            </a:r>
          </a:p>
          <a:p>
            <a:endParaRPr lang="en-US" dirty="0">
              <a:solidFill>
                <a:schemeClr val="bg2">
                  <a:lumMod val="10000"/>
                </a:schemeClr>
              </a:solidFill>
              <a:latin typeface="Futura Lt BT"/>
            </a:endParaRPr>
          </a:p>
        </p:txBody>
      </p:sp>
      <p:sp>
        <p:nvSpPr>
          <p:cNvPr id="7" name="Text Placeholder 6"/>
          <p:cNvSpPr>
            <a:spLocks noGrp="1"/>
          </p:cNvSpPr>
          <p:nvPr>
            <p:ph type="body" sz="quarter" idx="11"/>
          </p:nvPr>
        </p:nvSpPr>
        <p:spPr/>
        <p:txBody>
          <a:bodyPr>
            <a:normAutofit fontScale="85000" lnSpcReduction="20000"/>
          </a:bodyPr>
          <a:lstStyle/>
          <a:p>
            <a:r>
              <a:rPr lang="en-US" dirty="0" smtClean="0">
                <a:solidFill>
                  <a:schemeClr val="accent1"/>
                </a:solidFill>
              </a:rPr>
              <a:t>Registry &gt; Assets &gt; Asset Manager</a:t>
            </a:r>
            <a:endParaRPr lang="en-US" dirty="0">
              <a:solidFill>
                <a:schemeClr val="accent1"/>
              </a:solidFill>
            </a:endParaRPr>
          </a:p>
        </p:txBody>
      </p:sp>
      <p:sp>
        <p:nvSpPr>
          <p:cNvPr id="11" name="TextBox 10"/>
          <p:cNvSpPr txBox="1"/>
          <p:nvPr/>
        </p:nvSpPr>
        <p:spPr>
          <a:xfrm>
            <a:off x="1548311" y="5497527"/>
            <a:ext cx="7751802" cy="2071336"/>
          </a:xfrm>
          <a:prstGeom prst="rect">
            <a:avLst/>
          </a:prstGeom>
          <a:noFill/>
        </p:spPr>
        <p:txBody>
          <a:bodyPr wrap="none" lIns="146304" tIns="73152" rIns="146304" bIns="73152" rtlCol="0">
            <a:spAutoFit/>
          </a:bodyPr>
          <a:lstStyle/>
          <a:p>
            <a:pPr marL="548640" indent="-548640" fontAlgn="base">
              <a:spcBef>
                <a:spcPct val="0"/>
              </a:spcBef>
              <a:spcAft>
                <a:spcPct val="0"/>
              </a:spcAft>
              <a:buClr>
                <a:schemeClr val="accent1"/>
              </a:buClr>
              <a:buSzPct val="100000"/>
              <a:buFontTx/>
              <a:buAutoNum type="arabicPeriod"/>
            </a:pPr>
            <a:r>
              <a:rPr lang="en-US" sz="3200" dirty="0">
                <a:solidFill>
                  <a:schemeClr val="bg2">
                    <a:lumMod val="10000"/>
                  </a:schemeClr>
                </a:solidFill>
                <a:latin typeface="Futura Lt BT"/>
              </a:rPr>
              <a:t>Select the Checkbox next to the Asset</a:t>
            </a:r>
          </a:p>
          <a:p>
            <a:pPr marL="548640" indent="-548640" fontAlgn="base">
              <a:spcBef>
                <a:spcPct val="0"/>
              </a:spcBef>
              <a:spcAft>
                <a:spcPct val="0"/>
              </a:spcAft>
              <a:buClr>
                <a:schemeClr val="accent1"/>
              </a:buClr>
              <a:buSzPct val="100000"/>
              <a:buFontTx/>
              <a:buAutoNum type="arabicPeriod"/>
            </a:pPr>
            <a:r>
              <a:rPr lang="en-US" sz="3200" i="1" dirty="0">
                <a:solidFill>
                  <a:schemeClr val="bg2">
                    <a:lumMod val="10000"/>
                  </a:schemeClr>
                </a:solidFill>
                <a:latin typeface="Futura Lt BT"/>
              </a:rPr>
              <a:t>Select Action: Delete Selected Assets</a:t>
            </a:r>
          </a:p>
          <a:p>
            <a:pPr marL="548640" indent="-548640" fontAlgn="base">
              <a:spcBef>
                <a:spcPct val="0"/>
              </a:spcBef>
              <a:spcAft>
                <a:spcPct val="0"/>
              </a:spcAft>
              <a:buClr>
                <a:schemeClr val="accent1"/>
              </a:buClr>
              <a:buSzPct val="100000"/>
              <a:buFontTx/>
              <a:buAutoNum type="arabicPeriod"/>
            </a:pPr>
            <a:r>
              <a:rPr lang="en-US" sz="3200" dirty="0">
                <a:solidFill>
                  <a:schemeClr val="bg2">
                    <a:lumMod val="10000"/>
                  </a:schemeClr>
                </a:solidFill>
                <a:latin typeface="Futura Lt BT"/>
              </a:rPr>
              <a:t>Click </a:t>
            </a:r>
            <a:r>
              <a:rPr lang="en-US" sz="3200" b="1" dirty="0">
                <a:solidFill>
                  <a:schemeClr val="bg2">
                    <a:lumMod val="10000"/>
                  </a:schemeClr>
                </a:solidFill>
                <a:latin typeface="Futura Lt BT"/>
              </a:rPr>
              <a:t>[Go]</a:t>
            </a:r>
          </a:p>
          <a:p>
            <a:pPr marL="548640" indent="-548640" fontAlgn="base">
              <a:spcBef>
                <a:spcPct val="0"/>
              </a:spcBef>
              <a:spcAft>
                <a:spcPct val="0"/>
              </a:spcAft>
              <a:buFontTx/>
              <a:buAutoNum type="arabicPeriod"/>
            </a:pPr>
            <a:endParaRPr lang="en-US" dirty="0">
              <a:solidFill>
                <a:schemeClr val="bg2">
                  <a:lumMod val="10000"/>
                </a:schemeClr>
              </a:solidFill>
              <a:latin typeface="Futura Lt BT"/>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2866" y="4421151"/>
            <a:ext cx="3586153" cy="3760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5" y="2034198"/>
            <a:ext cx="14070396" cy="1323264"/>
          </a:xfrm>
          <a:prstGeom prst="rect">
            <a:avLst/>
          </a:prstGeom>
          <a:ln>
            <a:solidFill>
              <a:schemeClr val="tx2"/>
            </a:solidFill>
          </a:ln>
        </p:spPr>
      </p:pic>
    </p:spTree>
    <p:extLst>
      <p:ext uri="{BB962C8B-B14F-4D97-AF65-F5344CB8AC3E}">
        <p14:creationId xmlns:p14="http://schemas.microsoft.com/office/powerpoint/2010/main" val="485459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10000"/>
          </a:bodyPr>
          <a:lstStyle/>
          <a:p>
            <a:pPr marL="0" indent="0">
              <a:buNone/>
            </a:pPr>
            <a:r>
              <a:rPr lang="en-US" sz="3200" dirty="0">
                <a:solidFill>
                  <a:schemeClr val="bg2">
                    <a:lumMod val="10000"/>
                  </a:schemeClr>
                </a:solidFill>
              </a:rPr>
              <a:t>An Asset record is an independent record.</a:t>
            </a:r>
          </a:p>
          <a:p>
            <a:pPr marL="0" indent="0">
              <a:buNone/>
            </a:pPr>
            <a:endParaRPr lang="en-US" sz="3200" dirty="0">
              <a:solidFill>
                <a:schemeClr val="bg2">
                  <a:lumMod val="10000"/>
                </a:schemeClr>
              </a:solidFill>
            </a:endParaRPr>
          </a:p>
          <a:p>
            <a:pPr marL="0" indent="0">
              <a:buNone/>
            </a:pPr>
            <a:r>
              <a:rPr lang="en-US" sz="3200" dirty="0">
                <a:solidFill>
                  <a:schemeClr val="bg2">
                    <a:lumMod val="10000"/>
                  </a:schemeClr>
                </a:solidFill>
              </a:rPr>
              <a:t>What is a “Device-Link”? </a:t>
            </a:r>
          </a:p>
          <a:p>
            <a:pPr marL="0" indent="0">
              <a:buNone/>
            </a:pPr>
            <a:r>
              <a:rPr lang="en-US" sz="3200" dirty="0">
                <a:solidFill>
                  <a:schemeClr val="bg2">
                    <a:lumMod val="10000"/>
                  </a:schemeClr>
                </a:solidFill>
              </a:rPr>
              <a:t>A device-link is formed when an Asset record is created from a managed device or component.</a:t>
            </a:r>
          </a:p>
          <a:p>
            <a:pPr marL="0" indent="0">
              <a:buNone/>
            </a:pPr>
            <a:endParaRPr lang="en-US" sz="3200" dirty="0">
              <a:solidFill>
                <a:schemeClr val="bg2">
                  <a:lumMod val="10000"/>
                </a:schemeClr>
              </a:solidFill>
            </a:endParaRPr>
          </a:p>
          <a:p>
            <a:pPr marL="0" indent="0">
              <a:buNone/>
            </a:pPr>
            <a:r>
              <a:rPr lang="en-US" sz="3200" dirty="0">
                <a:solidFill>
                  <a:schemeClr val="bg2">
                    <a:lumMod val="10000"/>
                  </a:schemeClr>
                </a:solidFill>
              </a:rPr>
              <a:t>An Asset record can be linked to a single device record and viewed as “device-link” within the Asset Manager.</a:t>
            </a:r>
          </a:p>
          <a:p>
            <a:pPr marL="0" indent="0">
              <a:buNone/>
            </a:pPr>
            <a:endParaRPr lang="en-US" sz="3200" dirty="0">
              <a:solidFill>
                <a:schemeClr val="bg2">
                  <a:lumMod val="10000"/>
                </a:schemeClr>
              </a:solidFill>
            </a:endParaRPr>
          </a:p>
          <a:p>
            <a:pPr marL="0" indent="0">
              <a:buNone/>
            </a:pPr>
            <a:r>
              <a:rPr lang="en-US" sz="3200" dirty="0">
                <a:solidFill>
                  <a:schemeClr val="bg2">
                    <a:lumMod val="10000"/>
                  </a:schemeClr>
                </a:solidFill>
              </a:rPr>
              <a:t>An Asset is an element that is associated with an organization. This organization can be different from the “device-link” device record.</a:t>
            </a:r>
          </a:p>
          <a:p>
            <a:pPr marL="0" indent="0">
              <a:buNone/>
            </a:pPr>
            <a:endParaRPr lang="en-US" sz="3200" dirty="0">
              <a:solidFill>
                <a:schemeClr val="bg2">
                  <a:lumMod val="10000"/>
                </a:schemeClr>
              </a:solidFill>
            </a:endParaRPr>
          </a:p>
          <a:p>
            <a:pPr marL="0" indent="0">
              <a:buNone/>
            </a:pPr>
            <a:r>
              <a:rPr lang="en-US" sz="3200" dirty="0">
                <a:solidFill>
                  <a:schemeClr val="bg2">
                    <a:lumMod val="10000"/>
                  </a:schemeClr>
                </a:solidFill>
              </a:rPr>
              <a:t>When deleting an Asset record that has a “device-link” the device record is not deleted and vice versa.</a:t>
            </a:r>
          </a:p>
        </p:txBody>
      </p:sp>
      <p:sp>
        <p:nvSpPr>
          <p:cNvPr id="2" name="Title 1"/>
          <p:cNvSpPr>
            <a:spLocks noGrp="1"/>
          </p:cNvSpPr>
          <p:nvPr>
            <p:ph type="title"/>
          </p:nvPr>
        </p:nvSpPr>
        <p:spPr/>
        <p:txBody>
          <a:bodyPr/>
          <a:lstStyle/>
          <a:p>
            <a:r>
              <a:rPr lang="en-US" dirty="0" smtClean="0">
                <a:solidFill>
                  <a:schemeClr val="tx1">
                    <a:lumMod val="50000"/>
                  </a:schemeClr>
                </a:solidFill>
              </a:rPr>
              <a:t>Asset: Pro Tip	</a:t>
            </a:r>
            <a:endParaRPr lang="en-US" dirty="0">
              <a:solidFill>
                <a:schemeClr val="tx1">
                  <a:lumMod val="50000"/>
                </a:schemeClr>
              </a:solidFill>
            </a:endParaRPr>
          </a:p>
        </p:txBody>
      </p:sp>
      <p:sp>
        <p:nvSpPr>
          <p:cNvPr id="6" name="TextBox 5"/>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637" y="430074"/>
            <a:ext cx="2476500" cy="2333625"/>
          </a:xfrm>
          <a:prstGeom prst="rect">
            <a:avLst/>
          </a:prstGeom>
        </p:spPr>
      </p:pic>
    </p:spTree>
    <p:extLst>
      <p:ext uri="{BB962C8B-B14F-4D97-AF65-F5344CB8AC3E}">
        <p14:creationId xmlns:p14="http://schemas.microsoft.com/office/powerpoint/2010/main" val="2895123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p:txBody>
          <a:bodyPr/>
          <a:lstStyle/>
          <a:p>
            <a:pPr>
              <a:buNone/>
            </a:pPr>
            <a:endParaRPr lang="en-US" dirty="0" smtClean="0"/>
          </a:p>
          <a:p>
            <a:pPr>
              <a:buSzPct val="100000"/>
              <a:buFont typeface="Arial" panose="020B0604020202020204" pitchFamily="34" charset="0"/>
              <a:buChar char="•"/>
            </a:pPr>
            <a:r>
              <a:rPr lang="en-US" dirty="0"/>
              <a:t>Asset Management and Vendors  Manual</a:t>
            </a:r>
          </a:p>
          <a:p>
            <a:pPr>
              <a:buSzPct val="100000"/>
              <a:buFont typeface="Arial" panose="020B0604020202020204" pitchFamily="34" charset="0"/>
              <a:buChar char="•"/>
            </a:pPr>
            <a:r>
              <a:rPr lang="pt-BR" dirty="0"/>
              <a:t>Guide Button within EM7</a:t>
            </a:r>
          </a:p>
          <a:p>
            <a:pPr>
              <a:buClr>
                <a:srgbClr val="C00000"/>
              </a:buClr>
              <a:buFont typeface="Wingdings" pitchFamily="2" charset="2"/>
              <a:buChar char="l"/>
            </a:pPr>
            <a:endParaRPr lang="pt-BR" dirty="0"/>
          </a:p>
          <a:p>
            <a:pPr>
              <a:buFont typeface="Wingdings" pitchFamily="26" charset="2"/>
              <a:buNone/>
            </a:pPr>
            <a:r>
              <a:rPr lang="en-US" dirty="0">
                <a:ea typeface="ＭＳ ゴシック" pitchFamily="26" charset="-128"/>
              </a:rPr>
              <a:t>All manuals are available on the Customer Portal:</a:t>
            </a:r>
          </a:p>
          <a:p>
            <a:pPr>
              <a:buNone/>
            </a:pPr>
            <a:r>
              <a:rPr lang="en-US" dirty="0">
                <a:ea typeface="ＭＳ ゴシック" pitchFamily="26" charset="-128"/>
              </a:rPr>
              <a:t>http://portal.sciencelogic.com</a:t>
            </a:r>
          </a:p>
          <a:p>
            <a:pPr marL="0" indent="0">
              <a:buClr>
                <a:srgbClr val="C00000"/>
              </a:buClr>
              <a:buNone/>
            </a:pPr>
            <a:endParaRPr lang="pt-BR" dirty="0" smtClean="0"/>
          </a:p>
          <a:p>
            <a:pPr>
              <a:buClrTx/>
              <a:buSzPct val="100000"/>
              <a:buNone/>
            </a:pPr>
            <a:endParaRPr lang="en-US" dirty="0" smtClean="0"/>
          </a:p>
          <a:p>
            <a:pPr>
              <a:buFont typeface="Wingdings" pitchFamily="26" charset="2"/>
              <a:buNone/>
            </a:pPr>
            <a:endParaRPr lang="en-US" dirty="0" smtClean="0">
              <a:latin typeface="ＭＳ ゴシック" pitchFamily="26" charset="-128"/>
              <a:ea typeface="ＭＳ ゴシック" pitchFamily="26" charset="-128"/>
            </a:endParaRPr>
          </a:p>
          <a:p>
            <a:pPr>
              <a:buClrTx/>
              <a:buSzPct val="100000"/>
              <a:buFont typeface="Wingdings" pitchFamily="26" charset="2"/>
              <a:buNone/>
            </a:pPr>
            <a:endParaRPr lang="en-US" dirty="0" smtClean="0"/>
          </a:p>
          <a:p>
            <a:pPr>
              <a:buFont typeface="Wingdings" pitchFamily="26" charset="2"/>
              <a:buNone/>
            </a:pPr>
            <a:endParaRPr lang="en-US" dirty="0" smtClean="0"/>
          </a:p>
          <a:p>
            <a:pPr>
              <a:buFont typeface="Wingdings" pitchFamily="26" charset="2"/>
              <a:buNone/>
            </a:pPr>
            <a:endParaRPr lang="en-US" dirty="0" smtClean="0">
              <a:latin typeface="Wingdings" pitchFamily="26" charset="2"/>
            </a:endParaRPr>
          </a:p>
          <a:p>
            <a:endParaRPr lang="en-US" dirty="0" smtClean="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68" y="1310853"/>
            <a:ext cx="13487365" cy="619337"/>
          </a:xfrm>
        </p:spPr>
        <p:txBody>
          <a:bodyPr>
            <a:normAutofit fontScale="850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sz="3500" dirty="0">
              <a:solidFill>
                <a:srgbClr val="4D4D4D"/>
              </a:solidFill>
            </a:endParaRPr>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319067" y="1605279"/>
            <a:ext cx="1589809" cy="1524000"/>
          </a:xfrm>
          <a:prstGeom prst="rect">
            <a:avLst/>
          </a:prstGeom>
        </p:spPr>
      </p:pic>
      <p:sp>
        <p:nvSpPr>
          <p:cNvPr id="8" name="TextBox 7"/>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7913" y="5806966"/>
            <a:ext cx="2143125" cy="2133600"/>
          </a:xfrm>
          <a:prstGeom prst="rect">
            <a:avLst/>
          </a:prstGeom>
        </p:spPr>
      </p:pic>
    </p:spTree>
    <p:extLst>
      <p:ext uri="{BB962C8B-B14F-4D97-AF65-F5344CB8AC3E}">
        <p14:creationId xmlns:p14="http://schemas.microsoft.com/office/powerpoint/2010/main" val="747177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3800" dirty="0">
                <a:solidFill>
                  <a:schemeClr val="bg2">
                    <a:lumMod val="10000"/>
                  </a:schemeClr>
                </a:solidFill>
              </a:rPr>
              <a:t>Create an Asset from the Device Registry</a:t>
            </a:r>
          </a:p>
          <a:p>
            <a:r>
              <a:rPr lang="en-US" sz="3800" dirty="0">
                <a:solidFill>
                  <a:schemeClr val="bg2">
                    <a:lumMod val="10000"/>
                  </a:schemeClr>
                </a:solidFill>
              </a:rPr>
              <a:t>Configure Maintenance Expiration information</a:t>
            </a:r>
          </a:p>
          <a:p>
            <a:r>
              <a:rPr lang="en-US" sz="3800" dirty="0">
                <a:solidFill>
                  <a:schemeClr val="bg2">
                    <a:lumMod val="10000"/>
                  </a:schemeClr>
                </a:solidFill>
              </a:rPr>
              <a:t>Configure Service Status</a:t>
            </a:r>
          </a:p>
          <a:p>
            <a:r>
              <a:rPr lang="en-US" sz="3800" dirty="0">
                <a:solidFill>
                  <a:schemeClr val="bg2">
                    <a:lumMod val="10000"/>
                  </a:schemeClr>
                </a:solidFill>
              </a:rPr>
              <a:t>Add a License to the record</a:t>
            </a:r>
          </a:p>
          <a:p>
            <a:r>
              <a:rPr lang="en-US" sz="3800" dirty="0">
                <a:solidFill>
                  <a:schemeClr val="bg2">
                    <a:lumMod val="10000"/>
                  </a:schemeClr>
                </a:solidFill>
              </a:rPr>
              <a:t>View the Warranty Expiration Report</a:t>
            </a:r>
          </a:p>
          <a:p>
            <a:endParaRPr lang="en-US" sz="3800" dirty="0">
              <a:solidFill>
                <a:schemeClr val="bg2">
                  <a:lumMod val="10000"/>
                </a:schemeClr>
              </a:solidFill>
            </a:endParaRPr>
          </a:p>
        </p:txBody>
      </p:sp>
      <p:sp>
        <p:nvSpPr>
          <p:cNvPr id="2" name="Title 1"/>
          <p:cNvSpPr>
            <a:spLocks noGrp="1"/>
          </p:cNvSpPr>
          <p:nvPr>
            <p:ph type="title"/>
          </p:nvPr>
        </p:nvSpPr>
        <p:spPr/>
        <p:txBody>
          <a:bodyPr/>
          <a:lstStyle/>
          <a:p>
            <a:r>
              <a:rPr lang="en-US" dirty="0" smtClean="0">
                <a:solidFill>
                  <a:schemeClr val="tx1">
                    <a:lumMod val="50000"/>
                  </a:schemeClr>
                </a:solidFill>
              </a:rPr>
              <a:t>Asset Lab Goals</a:t>
            </a:r>
            <a:endParaRPr lang="en-US" dirty="0">
              <a:solidFill>
                <a:schemeClr val="tx1">
                  <a:lumMod val="50000"/>
                </a:schemeClr>
              </a:solidFill>
            </a:endParaRPr>
          </a:p>
        </p:txBody>
      </p:sp>
      <p:sp>
        <p:nvSpPr>
          <p:cNvPr id="5" name="TextBox 4"/>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pic>
        <p:nvPicPr>
          <p:cNvPr id="6" name="Picture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17998" y="115666"/>
            <a:ext cx="1007533" cy="865381"/>
          </a:xfrm>
          <a:prstGeom prst="rect">
            <a:avLst/>
          </a:prstGeom>
        </p:spPr>
      </p:pic>
    </p:spTree>
    <p:extLst>
      <p:ext uri="{BB962C8B-B14F-4D97-AF65-F5344CB8AC3E}">
        <p14:creationId xmlns:p14="http://schemas.microsoft.com/office/powerpoint/2010/main" val="3712620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Lab: Assets</a:t>
            </a:r>
            <a:endParaRPr lang="en-US" dirty="0">
              <a:solidFill>
                <a:schemeClr val="bg2">
                  <a:lumMod val="10000"/>
                </a:schemeClr>
              </a:solidFill>
            </a:endParaRPr>
          </a:p>
        </p:txBody>
      </p:sp>
      <p:sp>
        <p:nvSpPr>
          <p:cNvPr id="4" name="Content Placeholder 3"/>
          <p:cNvSpPr>
            <a:spLocks noGrp="1"/>
          </p:cNvSpPr>
          <p:nvPr>
            <p:ph sz="quarter" idx="10"/>
          </p:nvPr>
        </p:nvSpPr>
        <p:spPr/>
        <p:txBody>
          <a:bodyPr>
            <a:normAutofit/>
          </a:bodyPr>
          <a:lstStyle/>
          <a:p>
            <a:pPr marL="822960" indent="-822960">
              <a:buFont typeface="+mj-lt"/>
              <a:buAutoNum type="arabicPeriod"/>
            </a:pPr>
            <a:r>
              <a:rPr lang="en-US" sz="3200" dirty="0">
                <a:solidFill>
                  <a:schemeClr val="bg2">
                    <a:lumMod val="10000"/>
                  </a:schemeClr>
                </a:solidFill>
              </a:rPr>
              <a:t>Go to </a:t>
            </a:r>
            <a:r>
              <a:rPr lang="en-US" sz="3200" b="1" i="1" dirty="0">
                <a:solidFill>
                  <a:schemeClr val="bg2">
                    <a:lumMod val="10000"/>
                  </a:schemeClr>
                </a:solidFill>
              </a:rPr>
              <a:t>Registry &gt; Device Manager</a:t>
            </a:r>
          </a:p>
          <a:p>
            <a:pPr marL="822960" indent="-822960">
              <a:buFont typeface="+mj-lt"/>
              <a:buAutoNum type="arabicPeriod"/>
            </a:pPr>
            <a:r>
              <a:rPr lang="en-US" sz="3200" dirty="0">
                <a:solidFill>
                  <a:schemeClr val="bg2">
                    <a:lumMod val="10000"/>
                  </a:schemeClr>
                </a:solidFill>
              </a:rPr>
              <a:t>Select the CHI-WEB-01 device and click the     tag icon</a:t>
            </a:r>
          </a:p>
          <a:p>
            <a:pPr marL="822960" indent="-822960">
              <a:buFont typeface="+mj-lt"/>
              <a:buAutoNum type="arabicPeriod"/>
            </a:pPr>
            <a:r>
              <a:rPr lang="en-US" sz="3200" dirty="0">
                <a:solidFill>
                  <a:schemeClr val="bg2">
                    <a:lumMod val="10000"/>
                  </a:schemeClr>
                </a:solidFill>
              </a:rPr>
              <a:t>For </a:t>
            </a:r>
            <a:r>
              <a:rPr lang="en-US" sz="3200" b="1" i="1" dirty="0">
                <a:solidFill>
                  <a:schemeClr val="bg2">
                    <a:lumMod val="10000"/>
                  </a:schemeClr>
                </a:solidFill>
              </a:rPr>
              <a:t>Asset Tag</a:t>
            </a:r>
            <a:r>
              <a:rPr lang="en-US" sz="3200" dirty="0">
                <a:solidFill>
                  <a:schemeClr val="bg2">
                    <a:lumMod val="10000"/>
                  </a:schemeClr>
                </a:solidFill>
              </a:rPr>
              <a:t> fill in “SN84749”</a:t>
            </a:r>
          </a:p>
          <a:p>
            <a:pPr marL="822960" indent="-822960">
              <a:buFont typeface="+mj-lt"/>
              <a:buAutoNum type="arabicPeriod"/>
            </a:pPr>
            <a:r>
              <a:rPr lang="en-US" sz="3200" dirty="0">
                <a:solidFill>
                  <a:schemeClr val="bg2">
                    <a:lumMod val="10000"/>
                  </a:schemeClr>
                </a:solidFill>
              </a:rPr>
              <a:t>For </a:t>
            </a:r>
            <a:r>
              <a:rPr lang="en-US" sz="3200" b="1" i="1" dirty="0">
                <a:solidFill>
                  <a:schemeClr val="bg2">
                    <a:lumMod val="10000"/>
                  </a:schemeClr>
                </a:solidFill>
              </a:rPr>
              <a:t>Facility/Data Center</a:t>
            </a:r>
            <a:r>
              <a:rPr lang="en-US" sz="3200" dirty="0">
                <a:solidFill>
                  <a:schemeClr val="bg2">
                    <a:lumMod val="10000"/>
                  </a:schemeClr>
                </a:solidFill>
              </a:rPr>
              <a:t> click the red + sign, put you cursor in the text area and enter “Chicago Data Center”</a:t>
            </a:r>
          </a:p>
          <a:p>
            <a:pPr marL="822960" indent="-822960">
              <a:buFont typeface="+mj-lt"/>
              <a:buAutoNum type="arabicPeriod"/>
            </a:pPr>
            <a:r>
              <a:rPr lang="en-US" sz="3200" dirty="0">
                <a:solidFill>
                  <a:schemeClr val="bg2">
                    <a:lumMod val="10000"/>
                  </a:schemeClr>
                </a:solidFill>
              </a:rPr>
              <a:t>For </a:t>
            </a:r>
            <a:r>
              <a:rPr lang="en-US" sz="3200" b="1" i="1" dirty="0">
                <a:solidFill>
                  <a:schemeClr val="bg2">
                    <a:lumMod val="10000"/>
                  </a:schemeClr>
                </a:solidFill>
              </a:rPr>
              <a:t>Floor/Level</a:t>
            </a:r>
            <a:r>
              <a:rPr lang="en-US" sz="3200" dirty="0">
                <a:solidFill>
                  <a:schemeClr val="bg2">
                    <a:lumMod val="10000"/>
                  </a:schemeClr>
                </a:solidFill>
              </a:rPr>
              <a:t> choose </a:t>
            </a:r>
            <a:r>
              <a:rPr lang="en-US" sz="3200" i="1" dirty="0">
                <a:solidFill>
                  <a:schemeClr val="bg2">
                    <a:lumMod val="10000"/>
                  </a:schemeClr>
                </a:solidFill>
              </a:rPr>
              <a:t>1</a:t>
            </a:r>
          </a:p>
          <a:p>
            <a:pPr marL="822960" indent="-822960">
              <a:buFont typeface="+mj-lt"/>
              <a:buAutoNum type="arabicPeriod"/>
            </a:pPr>
            <a:r>
              <a:rPr lang="en-US" sz="3200" dirty="0">
                <a:solidFill>
                  <a:schemeClr val="bg2">
                    <a:lumMod val="10000"/>
                  </a:schemeClr>
                </a:solidFill>
              </a:rPr>
              <a:t>Select </a:t>
            </a:r>
            <a:r>
              <a:rPr lang="en-US" sz="3200" b="1" i="1" dirty="0">
                <a:solidFill>
                  <a:schemeClr val="bg2">
                    <a:lumMod val="10000"/>
                  </a:schemeClr>
                </a:solidFill>
              </a:rPr>
              <a:t>Rack/Cabinet</a:t>
            </a:r>
            <a:r>
              <a:rPr lang="en-US" sz="3200" dirty="0">
                <a:solidFill>
                  <a:schemeClr val="bg2">
                    <a:lumMod val="10000"/>
                  </a:schemeClr>
                </a:solidFill>
              </a:rPr>
              <a:t> of </a:t>
            </a:r>
            <a:r>
              <a:rPr lang="en-US" sz="3200" i="1" dirty="0">
                <a:solidFill>
                  <a:schemeClr val="bg2">
                    <a:lumMod val="10000"/>
                  </a:schemeClr>
                </a:solidFill>
              </a:rPr>
              <a:t>Rack_12</a:t>
            </a:r>
            <a:endParaRPr lang="en-US" sz="3200" dirty="0">
              <a:solidFill>
                <a:schemeClr val="bg2">
                  <a:lumMod val="10000"/>
                </a:schemeClr>
              </a:solidFill>
            </a:endParaRPr>
          </a:p>
          <a:p>
            <a:pPr marL="822960" indent="-822960">
              <a:buFont typeface="+mj-lt"/>
              <a:buAutoNum type="arabicPeriod"/>
            </a:pPr>
            <a:r>
              <a:rPr lang="en-US" sz="3200" dirty="0">
                <a:solidFill>
                  <a:schemeClr val="bg2">
                    <a:lumMod val="10000"/>
                  </a:schemeClr>
                </a:solidFill>
              </a:rPr>
              <a:t>Click </a:t>
            </a:r>
            <a:r>
              <a:rPr lang="en-US" sz="3200" b="1" dirty="0">
                <a:solidFill>
                  <a:schemeClr val="bg2">
                    <a:lumMod val="10000"/>
                  </a:schemeClr>
                </a:solidFill>
              </a:rPr>
              <a:t>[Save</a:t>
            </a:r>
            <a:r>
              <a:rPr lang="en-US" sz="3200" b="1" dirty="0" smtClean="0">
                <a:solidFill>
                  <a:schemeClr val="bg2">
                    <a:lumMod val="10000"/>
                  </a:schemeClr>
                </a:solidFill>
              </a:rPr>
              <a:t>]</a:t>
            </a:r>
            <a:endParaRPr lang="en-US" sz="3200" dirty="0">
              <a:solidFill>
                <a:schemeClr val="bg2">
                  <a:lumMod val="10000"/>
                </a:schemeClr>
              </a:solidFill>
            </a:endParaRPr>
          </a:p>
        </p:txBody>
      </p:sp>
      <p:sp>
        <p:nvSpPr>
          <p:cNvPr id="5" name="Text Placeholder 4"/>
          <p:cNvSpPr>
            <a:spLocks noGrp="1"/>
          </p:cNvSpPr>
          <p:nvPr>
            <p:ph type="body" sz="quarter" idx="11"/>
          </p:nvPr>
        </p:nvSpPr>
        <p:spPr/>
        <p:txBody>
          <a:bodyPr>
            <a:normAutofit fontScale="85000" lnSpcReduction="20000"/>
          </a:bodyPr>
          <a:lstStyle/>
          <a:p>
            <a:r>
              <a:rPr lang="en-US" dirty="0" smtClean="0">
                <a:solidFill>
                  <a:schemeClr val="bg2">
                    <a:lumMod val="10000"/>
                  </a:schemeClr>
                </a:solidFill>
              </a:rPr>
              <a:t>Create an Asset from the Device Manager</a:t>
            </a:r>
            <a:endParaRPr lang="en-US" dirty="0">
              <a:solidFill>
                <a:schemeClr val="bg2">
                  <a:lumMod val="10000"/>
                </a:scheme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1589" y="2746735"/>
            <a:ext cx="432461" cy="35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spTree>
    <p:extLst>
      <p:ext uri="{BB962C8B-B14F-4D97-AF65-F5344CB8AC3E}">
        <p14:creationId xmlns:p14="http://schemas.microsoft.com/office/powerpoint/2010/main" val="2052461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Lab: Assets</a:t>
            </a:r>
            <a:endParaRPr lang="en-US" dirty="0">
              <a:solidFill>
                <a:schemeClr val="tx1">
                  <a:lumMod val="50000"/>
                </a:schemeClr>
              </a:solidFill>
            </a:endParaRPr>
          </a:p>
        </p:txBody>
      </p:sp>
      <p:sp>
        <p:nvSpPr>
          <p:cNvPr id="4" name="Content Placeholder 3"/>
          <p:cNvSpPr>
            <a:spLocks noGrp="1"/>
          </p:cNvSpPr>
          <p:nvPr>
            <p:ph sz="quarter" idx="10"/>
          </p:nvPr>
        </p:nvSpPr>
        <p:spPr/>
        <p:txBody>
          <a:bodyPr>
            <a:normAutofit fontScale="92500"/>
          </a:bodyPr>
          <a:lstStyle/>
          <a:p>
            <a:pPr marL="822960" indent="-822960">
              <a:buFont typeface="+mj-lt"/>
              <a:buAutoNum type="arabicPeriod"/>
            </a:pPr>
            <a:r>
              <a:rPr lang="en-US" sz="3200" dirty="0">
                <a:solidFill>
                  <a:schemeClr val="bg2">
                    <a:lumMod val="10000"/>
                  </a:schemeClr>
                </a:solidFill>
              </a:rPr>
              <a:t>Click </a:t>
            </a:r>
            <a:r>
              <a:rPr lang="en-US" sz="3200" b="1" dirty="0">
                <a:solidFill>
                  <a:schemeClr val="bg2">
                    <a:lumMod val="10000"/>
                  </a:schemeClr>
                </a:solidFill>
              </a:rPr>
              <a:t>[Maintenance]</a:t>
            </a:r>
            <a:r>
              <a:rPr lang="en-US" sz="3200" i="1" dirty="0">
                <a:solidFill>
                  <a:schemeClr val="bg2">
                    <a:lumMod val="10000"/>
                  </a:schemeClr>
                </a:solidFill>
              </a:rPr>
              <a:t> </a:t>
            </a:r>
            <a:r>
              <a:rPr lang="en-US" sz="3200" dirty="0">
                <a:solidFill>
                  <a:schemeClr val="bg2">
                    <a:lumMod val="10000"/>
                  </a:schemeClr>
                </a:solidFill>
              </a:rPr>
              <a:t>in the Asset Record </a:t>
            </a:r>
            <a:r>
              <a:rPr lang="en-US" sz="3200" i="1" dirty="0">
                <a:solidFill>
                  <a:schemeClr val="bg2">
                    <a:lumMod val="10000"/>
                  </a:schemeClr>
                </a:solidFill>
              </a:rPr>
              <a:t>CHI-WEB-01</a:t>
            </a:r>
            <a:endParaRPr lang="en-US" sz="3200" dirty="0">
              <a:solidFill>
                <a:schemeClr val="bg2">
                  <a:lumMod val="10000"/>
                </a:schemeClr>
              </a:solidFill>
            </a:endParaRPr>
          </a:p>
          <a:p>
            <a:pPr marL="822960" indent="-822960">
              <a:buFont typeface="+mj-lt"/>
              <a:buAutoNum type="arabicPeriod"/>
            </a:pPr>
            <a:r>
              <a:rPr lang="en-US" sz="3200" dirty="0">
                <a:solidFill>
                  <a:schemeClr val="bg2">
                    <a:lumMod val="10000"/>
                  </a:schemeClr>
                </a:solidFill>
              </a:rPr>
              <a:t>In the </a:t>
            </a:r>
            <a:r>
              <a:rPr lang="en-US" sz="3200" b="1" i="1" dirty="0">
                <a:solidFill>
                  <a:schemeClr val="bg2">
                    <a:lumMod val="10000"/>
                  </a:schemeClr>
                </a:solidFill>
              </a:rPr>
              <a:t>Warranty Policy</a:t>
            </a:r>
            <a:r>
              <a:rPr lang="en-US" sz="3200" dirty="0">
                <a:solidFill>
                  <a:schemeClr val="bg2">
                    <a:lumMod val="10000"/>
                  </a:schemeClr>
                </a:solidFill>
              </a:rPr>
              <a:t> area use the </a:t>
            </a:r>
            <a:r>
              <a:rPr lang="en-US" sz="3200" i="1" dirty="0">
                <a:solidFill>
                  <a:schemeClr val="bg2">
                    <a:lumMod val="10000"/>
                  </a:schemeClr>
                </a:solidFill>
              </a:rPr>
              <a:t>Vendor</a:t>
            </a:r>
            <a:r>
              <a:rPr lang="en-US" sz="3200" dirty="0">
                <a:solidFill>
                  <a:schemeClr val="bg2">
                    <a:lumMod val="10000"/>
                  </a:schemeClr>
                </a:solidFill>
              </a:rPr>
              <a:t> dropdown to choose “ScienceLogic, </a:t>
            </a:r>
            <a:r>
              <a:rPr lang="en-US" sz="3200" dirty="0" err="1">
                <a:solidFill>
                  <a:schemeClr val="bg2">
                    <a:lumMod val="10000"/>
                  </a:schemeClr>
                </a:solidFill>
              </a:rPr>
              <a:t>Inc</a:t>
            </a:r>
            <a:r>
              <a:rPr lang="en-US" sz="3200" dirty="0">
                <a:solidFill>
                  <a:schemeClr val="bg2">
                    <a:lumMod val="10000"/>
                  </a:schemeClr>
                </a:solidFill>
              </a:rPr>
              <a:t>”</a:t>
            </a:r>
          </a:p>
          <a:p>
            <a:pPr marL="822960" indent="-822960">
              <a:buFont typeface="+mj-lt"/>
              <a:buAutoNum type="arabicPeriod"/>
            </a:pPr>
            <a:r>
              <a:rPr lang="en-US" sz="3200" dirty="0">
                <a:solidFill>
                  <a:schemeClr val="bg2">
                    <a:lumMod val="10000"/>
                  </a:schemeClr>
                </a:solidFill>
              </a:rPr>
              <a:t>Select a </a:t>
            </a:r>
            <a:r>
              <a:rPr lang="en-US" sz="3200" b="1" i="1" dirty="0">
                <a:solidFill>
                  <a:schemeClr val="bg2">
                    <a:lumMod val="10000"/>
                  </a:schemeClr>
                </a:solidFill>
              </a:rPr>
              <a:t>Warranty Policy Policy Expiration </a:t>
            </a:r>
            <a:r>
              <a:rPr lang="en-US" sz="3200" dirty="0">
                <a:solidFill>
                  <a:schemeClr val="bg2">
                    <a:lumMod val="10000"/>
                  </a:schemeClr>
                </a:solidFill>
              </a:rPr>
              <a:t>date of on week from todays date</a:t>
            </a:r>
          </a:p>
          <a:p>
            <a:pPr marL="822960" indent="-822960">
              <a:buFont typeface="+mj-lt"/>
              <a:buAutoNum type="arabicPeriod"/>
            </a:pPr>
            <a:r>
              <a:rPr lang="en-US" sz="3200" dirty="0">
                <a:solidFill>
                  <a:schemeClr val="bg2">
                    <a:lumMod val="10000"/>
                  </a:schemeClr>
                </a:solidFill>
              </a:rPr>
              <a:t>In the </a:t>
            </a:r>
            <a:r>
              <a:rPr lang="en-US" sz="3200" b="1" i="1" dirty="0">
                <a:solidFill>
                  <a:schemeClr val="bg2">
                    <a:lumMod val="10000"/>
                  </a:schemeClr>
                </a:solidFill>
              </a:rPr>
              <a:t>Service Policy</a:t>
            </a:r>
            <a:r>
              <a:rPr lang="en-US" sz="3200" dirty="0">
                <a:solidFill>
                  <a:schemeClr val="bg2">
                    <a:lumMod val="10000"/>
                  </a:schemeClr>
                </a:solidFill>
              </a:rPr>
              <a:t> area use the </a:t>
            </a:r>
            <a:r>
              <a:rPr lang="en-US" sz="3200" i="1" dirty="0">
                <a:solidFill>
                  <a:schemeClr val="bg2">
                    <a:lumMod val="10000"/>
                  </a:schemeClr>
                </a:solidFill>
              </a:rPr>
              <a:t>Vendor</a:t>
            </a:r>
            <a:r>
              <a:rPr lang="en-US" sz="3200" dirty="0">
                <a:solidFill>
                  <a:schemeClr val="bg2">
                    <a:lumMod val="10000"/>
                  </a:schemeClr>
                </a:solidFill>
              </a:rPr>
              <a:t> dropdown to choose “ScienceLogic, </a:t>
            </a:r>
            <a:r>
              <a:rPr lang="en-US" sz="3200" dirty="0" err="1">
                <a:solidFill>
                  <a:schemeClr val="bg2">
                    <a:lumMod val="10000"/>
                  </a:schemeClr>
                </a:solidFill>
              </a:rPr>
              <a:t>Inc</a:t>
            </a:r>
            <a:r>
              <a:rPr lang="en-US" sz="3200" dirty="0">
                <a:solidFill>
                  <a:schemeClr val="bg2">
                    <a:lumMod val="10000"/>
                  </a:schemeClr>
                </a:solidFill>
              </a:rPr>
              <a:t>”</a:t>
            </a:r>
          </a:p>
          <a:p>
            <a:pPr marL="822960" indent="-822960">
              <a:buFont typeface="+mj-lt"/>
              <a:buAutoNum type="arabicPeriod"/>
            </a:pPr>
            <a:r>
              <a:rPr lang="en-US" sz="3200" dirty="0">
                <a:solidFill>
                  <a:schemeClr val="bg2">
                    <a:lumMod val="10000"/>
                  </a:schemeClr>
                </a:solidFill>
              </a:rPr>
              <a:t>Select a </a:t>
            </a:r>
            <a:r>
              <a:rPr lang="en-US" sz="3200" b="1" i="1" dirty="0">
                <a:solidFill>
                  <a:schemeClr val="bg2">
                    <a:lumMod val="10000"/>
                  </a:schemeClr>
                </a:solidFill>
              </a:rPr>
              <a:t>Service Policy Policy Expiration </a:t>
            </a:r>
            <a:r>
              <a:rPr lang="en-US" sz="3200" dirty="0">
                <a:solidFill>
                  <a:schemeClr val="bg2">
                    <a:lumMod val="10000"/>
                  </a:schemeClr>
                </a:solidFill>
              </a:rPr>
              <a:t>date of </a:t>
            </a:r>
            <a:r>
              <a:rPr lang="en-US" sz="3200" dirty="0" smtClean="0">
                <a:solidFill>
                  <a:schemeClr val="bg2">
                    <a:lumMod val="10000"/>
                  </a:schemeClr>
                </a:solidFill>
              </a:rPr>
              <a:t>one </a:t>
            </a:r>
            <a:r>
              <a:rPr lang="en-US" sz="3200" dirty="0">
                <a:solidFill>
                  <a:schemeClr val="bg2">
                    <a:lumMod val="10000"/>
                  </a:schemeClr>
                </a:solidFill>
              </a:rPr>
              <a:t>week from todays date</a:t>
            </a:r>
          </a:p>
          <a:p>
            <a:pPr marL="822960" indent="-822960">
              <a:buFont typeface="+mj-lt"/>
              <a:buAutoNum type="arabicPeriod"/>
            </a:pPr>
            <a:r>
              <a:rPr lang="en-US" sz="3200" dirty="0">
                <a:solidFill>
                  <a:schemeClr val="bg2">
                    <a:lumMod val="10000"/>
                  </a:schemeClr>
                </a:solidFill>
              </a:rPr>
              <a:t>Click </a:t>
            </a:r>
            <a:r>
              <a:rPr lang="en-US" sz="3200" b="1" dirty="0">
                <a:solidFill>
                  <a:schemeClr val="bg2">
                    <a:lumMod val="10000"/>
                  </a:schemeClr>
                </a:solidFill>
              </a:rPr>
              <a:t>[Save]</a:t>
            </a:r>
            <a:endParaRPr lang="en-US" sz="3200" dirty="0">
              <a:solidFill>
                <a:schemeClr val="bg2">
                  <a:lumMod val="10000"/>
                </a:schemeClr>
              </a:solidFill>
            </a:endParaRPr>
          </a:p>
          <a:p>
            <a:pPr marL="822960" indent="-822960">
              <a:buFont typeface="+mj-lt"/>
              <a:buAutoNum type="arabicPeriod"/>
            </a:pPr>
            <a:r>
              <a:rPr lang="en-US" sz="3200" dirty="0">
                <a:solidFill>
                  <a:schemeClr val="bg2">
                    <a:lumMod val="10000"/>
                  </a:schemeClr>
                </a:solidFill>
              </a:rPr>
              <a:t>Your instructor will run the process that checks for Policy Expirations so that the event will come in.</a:t>
            </a:r>
          </a:p>
          <a:p>
            <a:pPr marL="822960" indent="-822960">
              <a:buFont typeface="+mj-lt"/>
              <a:buAutoNum type="arabicPeriod"/>
            </a:pPr>
            <a:r>
              <a:rPr lang="en-US" sz="3200" dirty="0">
                <a:solidFill>
                  <a:schemeClr val="bg2">
                    <a:lumMod val="10000"/>
                  </a:schemeClr>
                </a:solidFill>
              </a:rPr>
              <a:t>Observe the Event on the Event Console</a:t>
            </a:r>
          </a:p>
        </p:txBody>
      </p:sp>
      <p:sp>
        <p:nvSpPr>
          <p:cNvPr id="5" name="Text Placeholder 4"/>
          <p:cNvSpPr>
            <a:spLocks noGrp="1"/>
          </p:cNvSpPr>
          <p:nvPr>
            <p:ph type="body" sz="quarter" idx="11"/>
          </p:nvPr>
        </p:nvSpPr>
        <p:spPr/>
        <p:txBody>
          <a:bodyPr>
            <a:normAutofit fontScale="85000" lnSpcReduction="20000"/>
          </a:bodyPr>
          <a:lstStyle/>
          <a:p>
            <a:r>
              <a:rPr lang="en-US" dirty="0" smtClean="0">
                <a:solidFill>
                  <a:schemeClr val="bg2">
                    <a:lumMod val="10000"/>
                  </a:schemeClr>
                </a:solidFill>
              </a:rPr>
              <a:t>Enter Maintenance Information for the Asset Record</a:t>
            </a:r>
            <a:endParaRPr lang="en-US" dirty="0">
              <a:solidFill>
                <a:schemeClr val="bg2">
                  <a:lumMod val="10000"/>
                </a:schemeClr>
              </a:solidFill>
            </a:endParaRPr>
          </a:p>
        </p:txBody>
      </p:sp>
      <p:sp>
        <p:nvSpPr>
          <p:cNvPr id="6" name="TextBox 5"/>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spTree>
    <p:extLst>
      <p:ext uri="{BB962C8B-B14F-4D97-AF65-F5344CB8AC3E}">
        <p14:creationId xmlns:p14="http://schemas.microsoft.com/office/powerpoint/2010/main" val="1528336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Lab: Assets</a:t>
            </a:r>
            <a:endParaRPr lang="en-US" dirty="0">
              <a:solidFill>
                <a:schemeClr val="tx1">
                  <a:lumMod val="50000"/>
                </a:schemeClr>
              </a:solidFill>
            </a:endParaRPr>
          </a:p>
        </p:txBody>
      </p:sp>
      <p:sp>
        <p:nvSpPr>
          <p:cNvPr id="4" name="Content Placeholder 3"/>
          <p:cNvSpPr>
            <a:spLocks noGrp="1"/>
          </p:cNvSpPr>
          <p:nvPr>
            <p:ph sz="quarter" idx="10"/>
          </p:nvPr>
        </p:nvSpPr>
        <p:spPr/>
        <p:txBody>
          <a:bodyPr/>
          <a:lstStyle/>
          <a:p>
            <a:pPr marL="822960" indent="-822960">
              <a:buFont typeface="+mj-lt"/>
              <a:buAutoNum type="arabicPeriod"/>
            </a:pPr>
            <a:r>
              <a:rPr lang="en-US" sz="3200" dirty="0">
                <a:solidFill>
                  <a:schemeClr val="bg2">
                    <a:lumMod val="10000"/>
                  </a:schemeClr>
                </a:solidFill>
              </a:rPr>
              <a:t>Click </a:t>
            </a:r>
            <a:r>
              <a:rPr lang="en-US" sz="3200" b="1" dirty="0">
                <a:solidFill>
                  <a:schemeClr val="bg2">
                    <a:lumMod val="10000"/>
                  </a:schemeClr>
                </a:solidFill>
              </a:rPr>
              <a:t>[Configuration]</a:t>
            </a:r>
            <a:r>
              <a:rPr lang="en-US" sz="3200" i="1" dirty="0">
                <a:solidFill>
                  <a:schemeClr val="bg2">
                    <a:lumMod val="10000"/>
                  </a:schemeClr>
                </a:solidFill>
              </a:rPr>
              <a:t> </a:t>
            </a:r>
            <a:r>
              <a:rPr lang="en-US" sz="3200" dirty="0">
                <a:solidFill>
                  <a:schemeClr val="bg2">
                    <a:lumMod val="10000"/>
                  </a:schemeClr>
                </a:solidFill>
              </a:rPr>
              <a:t>tab in the Asset Record </a:t>
            </a:r>
            <a:r>
              <a:rPr lang="en-US" sz="3200" i="1" dirty="0">
                <a:solidFill>
                  <a:schemeClr val="bg2">
                    <a:lumMod val="10000"/>
                  </a:schemeClr>
                </a:solidFill>
              </a:rPr>
              <a:t>CHI-WEB-01</a:t>
            </a:r>
            <a:endParaRPr lang="en-US" sz="3200" dirty="0">
              <a:solidFill>
                <a:schemeClr val="bg2">
                  <a:lumMod val="10000"/>
                </a:schemeClr>
              </a:solidFill>
            </a:endParaRPr>
          </a:p>
          <a:p>
            <a:pPr marL="822960" indent="-822960">
              <a:buFont typeface="+mj-lt"/>
              <a:buAutoNum type="arabicPeriod"/>
            </a:pPr>
            <a:r>
              <a:rPr lang="en-US" sz="3200" dirty="0">
                <a:solidFill>
                  <a:schemeClr val="bg2">
                    <a:lumMod val="10000"/>
                  </a:schemeClr>
                </a:solidFill>
              </a:rPr>
              <a:t>In the </a:t>
            </a:r>
            <a:r>
              <a:rPr lang="en-US" sz="3200" b="1" i="1" dirty="0">
                <a:solidFill>
                  <a:schemeClr val="bg2">
                    <a:lumMod val="10000"/>
                  </a:schemeClr>
                </a:solidFill>
              </a:rPr>
              <a:t>Classification</a:t>
            </a:r>
            <a:r>
              <a:rPr lang="en-US" sz="3200" dirty="0">
                <a:solidFill>
                  <a:schemeClr val="bg2">
                    <a:lumMod val="10000"/>
                  </a:schemeClr>
                </a:solidFill>
              </a:rPr>
              <a:t> section set the </a:t>
            </a:r>
            <a:r>
              <a:rPr lang="en-US" sz="3200" b="1" i="1" dirty="0">
                <a:solidFill>
                  <a:schemeClr val="bg2">
                    <a:lumMod val="10000"/>
                  </a:schemeClr>
                </a:solidFill>
              </a:rPr>
              <a:t>Service Status</a:t>
            </a:r>
            <a:r>
              <a:rPr lang="en-US" sz="3200" dirty="0">
                <a:solidFill>
                  <a:schemeClr val="bg2">
                    <a:lumMod val="10000"/>
                  </a:schemeClr>
                </a:solidFill>
              </a:rPr>
              <a:t> to </a:t>
            </a:r>
            <a:r>
              <a:rPr lang="en-US" sz="3200" i="1" dirty="0">
                <a:solidFill>
                  <a:schemeClr val="bg2">
                    <a:lumMod val="10000"/>
                  </a:schemeClr>
                </a:solidFill>
              </a:rPr>
              <a:t>Production</a:t>
            </a:r>
            <a:endParaRPr lang="en-US" sz="3200" dirty="0">
              <a:solidFill>
                <a:schemeClr val="bg2">
                  <a:lumMod val="10000"/>
                </a:schemeClr>
              </a:solidFill>
            </a:endParaRPr>
          </a:p>
          <a:p>
            <a:pPr marL="822960" indent="-822960">
              <a:buFont typeface="+mj-lt"/>
              <a:buAutoNum type="arabicPeriod"/>
            </a:pPr>
            <a:r>
              <a:rPr lang="en-US" sz="3200" dirty="0">
                <a:solidFill>
                  <a:schemeClr val="bg2">
                    <a:lumMod val="10000"/>
                  </a:schemeClr>
                </a:solidFill>
              </a:rPr>
              <a:t>Click </a:t>
            </a:r>
            <a:r>
              <a:rPr lang="en-US" sz="3200" b="1" dirty="0">
                <a:solidFill>
                  <a:schemeClr val="bg2">
                    <a:lumMod val="10000"/>
                  </a:schemeClr>
                </a:solidFill>
              </a:rPr>
              <a:t>[Save]</a:t>
            </a:r>
            <a:endParaRPr lang="en-US" sz="3200" dirty="0">
              <a:solidFill>
                <a:schemeClr val="bg2">
                  <a:lumMod val="10000"/>
                </a:schemeClr>
              </a:solidFill>
            </a:endParaRPr>
          </a:p>
          <a:p>
            <a:pPr marL="822960" indent="-822960">
              <a:buFont typeface="+mj-lt"/>
              <a:buAutoNum type="arabicPeriod"/>
            </a:pPr>
            <a:r>
              <a:rPr lang="en-US" sz="3200" dirty="0">
                <a:solidFill>
                  <a:schemeClr val="bg2">
                    <a:lumMod val="10000"/>
                  </a:schemeClr>
                </a:solidFill>
              </a:rPr>
              <a:t>Observe that this is information that is reflected on the </a:t>
            </a:r>
            <a:r>
              <a:rPr lang="en-US" sz="3200" b="1" i="1" dirty="0">
                <a:solidFill>
                  <a:schemeClr val="bg2">
                    <a:lumMod val="10000"/>
                  </a:schemeClr>
                </a:solidFill>
              </a:rPr>
              <a:t>Registry &gt; Assets &gt; Asset Manager</a:t>
            </a:r>
            <a:r>
              <a:rPr lang="en-US" sz="3200" dirty="0">
                <a:solidFill>
                  <a:schemeClr val="bg2">
                    <a:lumMod val="10000"/>
                  </a:schemeClr>
                </a:solidFill>
              </a:rPr>
              <a:t> registry page.</a:t>
            </a:r>
          </a:p>
          <a:p>
            <a:pPr marL="822960" indent="-822960">
              <a:buFont typeface="+mj-lt"/>
              <a:buAutoNum type="arabicPeriod"/>
            </a:pPr>
            <a:r>
              <a:rPr lang="en-US" sz="3200" dirty="0">
                <a:solidFill>
                  <a:schemeClr val="bg2">
                    <a:lumMod val="10000"/>
                  </a:schemeClr>
                </a:solidFill>
              </a:rPr>
              <a:t>Click the </a:t>
            </a:r>
            <a:r>
              <a:rPr lang="en-US" sz="3200" b="1" dirty="0">
                <a:solidFill>
                  <a:schemeClr val="bg2">
                    <a:lumMod val="10000"/>
                  </a:schemeClr>
                </a:solidFill>
              </a:rPr>
              <a:t>[Licenses]</a:t>
            </a:r>
            <a:r>
              <a:rPr lang="en-US" sz="3200" dirty="0">
                <a:solidFill>
                  <a:schemeClr val="bg2">
                    <a:lumMod val="10000"/>
                  </a:schemeClr>
                </a:solidFill>
              </a:rPr>
              <a:t> tab</a:t>
            </a:r>
          </a:p>
          <a:p>
            <a:pPr marL="822960" indent="-822960">
              <a:buFont typeface="+mj-lt"/>
              <a:buAutoNum type="arabicPeriod"/>
            </a:pPr>
            <a:r>
              <a:rPr lang="en-US" sz="3200" dirty="0">
                <a:solidFill>
                  <a:schemeClr val="bg2">
                    <a:lumMod val="10000"/>
                  </a:schemeClr>
                </a:solidFill>
              </a:rPr>
              <a:t>Choose the </a:t>
            </a:r>
            <a:r>
              <a:rPr lang="en-US" sz="3200" i="1" dirty="0">
                <a:solidFill>
                  <a:schemeClr val="bg2">
                    <a:lumMod val="10000"/>
                  </a:schemeClr>
                </a:solidFill>
              </a:rPr>
              <a:t>F-</a:t>
            </a:r>
            <a:r>
              <a:rPr lang="en-US" sz="3200" i="1" dirty="0" err="1">
                <a:solidFill>
                  <a:schemeClr val="bg2">
                    <a:lumMod val="10000"/>
                  </a:schemeClr>
                </a:solidFill>
              </a:rPr>
              <a:t>Prot</a:t>
            </a:r>
            <a:r>
              <a:rPr lang="en-US" sz="3200" i="1" dirty="0">
                <a:solidFill>
                  <a:schemeClr val="bg2">
                    <a:lumMod val="10000"/>
                  </a:schemeClr>
                </a:solidFill>
              </a:rPr>
              <a:t> Antivirus</a:t>
            </a:r>
            <a:r>
              <a:rPr lang="en-US" sz="3200" dirty="0">
                <a:solidFill>
                  <a:schemeClr val="bg2">
                    <a:lumMod val="10000"/>
                  </a:schemeClr>
                </a:solidFill>
              </a:rPr>
              <a:t> from </a:t>
            </a:r>
            <a:r>
              <a:rPr lang="en-US" sz="3200" b="1" i="1" dirty="0">
                <a:solidFill>
                  <a:schemeClr val="bg2">
                    <a:lumMod val="10000"/>
                  </a:schemeClr>
                </a:solidFill>
              </a:rPr>
              <a:t>Software Title/Product</a:t>
            </a:r>
          </a:p>
          <a:p>
            <a:pPr marL="822960" indent="-822960">
              <a:buFont typeface="+mj-lt"/>
              <a:buAutoNum type="arabicPeriod"/>
            </a:pPr>
            <a:r>
              <a:rPr lang="en-US" sz="3200" dirty="0">
                <a:solidFill>
                  <a:schemeClr val="bg2">
                    <a:lumMod val="10000"/>
                  </a:schemeClr>
                </a:solidFill>
              </a:rPr>
              <a:t>Enter made up information for the </a:t>
            </a:r>
            <a:r>
              <a:rPr lang="en-US" sz="3200" b="1" i="1" dirty="0">
                <a:solidFill>
                  <a:schemeClr val="bg2">
                    <a:lumMod val="10000"/>
                  </a:schemeClr>
                </a:solidFill>
              </a:rPr>
              <a:t>Version, Serial Number, Software Key, </a:t>
            </a:r>
            <a:r>
              <a:rPr lang="en-US" sz="3200" dirty="0">
                <a:solidFill>
                  <a:schemeClr val="bg2">
                    <a:lumMod val="10000"/>
                  </a:schemeClr>
                </a:solidFill>
              </a:rPr>
              <a:t>and</a:t>
            </a:r>
            <a:r>
              <a:rPr lang="en-US" sz="3200" b="1" i="1" dirty="0">
                <a:solidFill>
                  <a:schemeClr val="bg2">
                    <a:lumMod val="10000"/>
                  </a:schemeClr>
                </a:solidFill>
              </a:rPr>
              <a:t> Memo</a:t>
            </a:r>
          </a:p>
          <a:p>
            <a:pPr marL="822960" indent="-822960">
              <a:buFont typeface="+mj-lt"/>
              <a:buAutoNum type="arabicPeriod"/>
            </a:pPr>
            <a:r>
              <a:rPr lang="en-US" sz="3200" dirty="0">
                <a:solidFill>
                  <a:schemeClr val="bg2">
                    <a:lumMod val="10000"/>
                  </a:schemeClr>
                </a:solidFill>
              </a:rPr>
              <a:t>Click </a:t>
            </a:r>
            <a:r>
              <a:rPr lang="en-US" sz="3200" b="1" dirty="0">
                <a:solidFill>
                  <a:schemeClr val="bg2">
                    <a:lumMod val="10000"/>
                  </a:schemeClr>
                </a:solidFill>
              </a:rPr>
              <a:t>[Save]</a:t>
            </a:r>
            <a:endParaRPr lang="en-US" sz="3200" dirty="0">
              <a:solidFill>
                <a:schemeClr val="bg2">
                  <a:lumMod val="10000"/>
                </a:schemeClr>
              </a:solidFill>
            </a:endParaRPr>
          </a:p>
        </p:txBody>
      </p:sp>
      <p:sp>
        <p:nvSpPr>
          <p:cNvPr id="5" name="Text Placeholder 4"/>
          <p:cNvSpPr>
            <a:spLocks noGrp="1"/>
          </p:cNvSpPr>
          <p:nvPr>
            <p:ph type="body" sz="quarter" idx="11"/>
          </p:nvPr>
        </p:nvSpPr>
        <p:spPr/>
        <p:txBody>
          <a:bodyPr>
            <a:normAutofit fontScale="85000" lnSpcReduction="20000"/>
          </a:bodyPr>
          <a:lstStyle/>
          <a:p>
            <a:r>
              <a:rPr lang="en-US" dirty="0" smtClean="0">
                <a:solidFill>
                  <a:schemeClr val="bg2">
                    <a:lumMod val="10000"/>
                  </a:schemeClr>
                </a:solidFill>
              </a:rPr>
              <a:t>Enter Configuration information and a License record</a:t>
            </a:r>
            <a:endParaRPr lang="en-US" dirty="0">
              <a:solidFill>
                <a:schemeClr val="bg2">
                  <a:lumMod val="10000"/>
                </a:schemeClr>
              </a:solidFill>
            </a:endParaRPr>
          </a:p>
        </p:txBody>
      </p:sp>
      <p:sp>
        <p:nvSpPr>
          <p:cNvPr id="6" name="TextBox 5"/>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spTree>
    <p:extLst>
      <p:ext uri="{BB962C8B-B14F-4D97-AF65-F5344CB8AC3E}">
        <p14:creationId xmlns:p14="http://schemas.microsoft.com/office/powerpoint/2010/main" val="4171131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2786459" y="2372750"/>
            <a:ext cx="9971882" cy="1153598"/>
          </a:xfrm>
        </p:spPr>
        <p:txBody>
          <a:bodyPr>
            <a:normAutofit/>
          </a:bodyPr>
          <a:lstStyle/>
          <a:p>
            <a:pPr algn="ctr"/>
            <a:r>
              <a:rPr lang="en-US" sz="5100" dirty="0" smtClean="0">
                <a:solidFill>
                  <a:schemeClr val="tx1">
                    <a:lumMod val="50000"/>
                  </a:schemeClr>
                </a:solidFill>
              </a:rPr>
              <a:t>Traps &amp; Syslogs</a:t>
            </a:r>
            <a:endParaRPr lang="en-US" sz="5100" dirty="0">
              <a:solidFill>
                <a:schemeClr val="tx1">
                  <a:lumMod val="50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372" y="3678995"/>
            <a:ext cx="9156057" cy="175720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269" y="5436201"/>
            <a:ext cx="7328263" cy="2626725"/>
          </a:xfrm>
          <a:prstGeom prst="rect">
            <a:avLst/>
          </a:prstGeom>
        </p:spPr>
      </p:pic>
    </p:spTree>
    <p:extLst>
      <p:ext uri="{BB962C8B-B14F-4D97-AF65-F5344CB8AC3E}">
        <p14:creationId xmlns:p14="http://schemas.microsoft.com/office/powerpoint/2010/main" val="319985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Lab: Assets</a:t>
            </a:r>
            <a:endParaRPr lang="en-US" dirty="0">
              <a:solidFill>
                <a:schemeClr val="tx1">
                  <a:lumMod val="50000"/>
                </a:schemeClr>
              </a:solidFill>
            </a:endParaRPr>
          </a:p>
        </p:txBody>
      </p:sp>
      <p:sp>
        <p:nvSpPr>
          <p:cNvPr id="4" name="Content Placeholder 3"/>
          <p:cNvSpPr>
            <a:spLocks noGrp="1"/>
          </p:cNvSpPr>
          <p:nvPr>
            <p:ph sz="quarter" idx="10"/>
          </p:nvPr>
        </p:nvSpPr>
        <p:spPr/>
        <p:txBody>
          <a:bodyPr/>
          <a:lstStyle/>
          <a:p>
            <a:pPr marL="822960" indent="-822960">
              <a:buFont typeface="+mj-lt"/>
              <a:buAutoNum type="arabicPeriod"/>
            </a:pPr>
            <a:r>
              <a:rPr lang="en-US" sz="3800" dirty="0">
                <a:solidFill>
                  <a:schemeClr val="bg2">
                    <a:lumMod val="10000"/>
                  </a:schemeClr>
                </a:solidFill>
              </a:rPr>
              <a:t>Using what you just learned, create another asset with minimal information for the purpose of deleting it</a:t>
            </a:r>
          </a:p>
          <a:p>
            <a:pPr marL="822960" indent="-822960">
              <a:buFont typeface="+mj-lt"/>
              <a:buAutoNum type="arabicPeriod"/>
            </a:pPr>
            <a:r>
              <a:rPr lang="en-US" sz="3800" dirty="0">
                <a:solidFill>
                  <a:schemeClr val="bg2">
                    <a:lumMod val="10000"/>
                  </a:schemeClr>
                </a:solidFill>
              </a:rPr>
              <a:t>Click </a:t>
            </a:r>
            <a:r>
              <a:rPr lang="en-US" sz="3800" b="1" i="1" dirty="0">
                <a:solidFill>
                  <a:schemeClr val="bg2">
                    <a:lumMod val="10000"/>
                  </a:schemeClr>
                </a:solidFill>
              </a:rPr>
              <a:t>Registry &gt; Assets &gt; Asset Manager</a:t>
            </a:r>
          </a:p>
          <a:p>
            <a:pPr marL="822960" indent="-822960">
              <a:buFont typeface="+mj-lt"/>
              <a:buAutoNum type="arabicPeriod"/>
            </a:pPr>
            <a:r>
              <a:rPr lang="en-US" sz="3800" dirty="0">
                <a:solidFill>
                  <a:schemeClr val="bg2">
                    <a:lumMod val="10000"/>
                  </a:schemeClr>
                </a:solidFill>
              </a:rPr>
              <a:t>Select the new minimal Asset and highlight/check it</a:t>
            </a:r>
          </a:p>
          <a:p>
            <a:pPr marL="822960" indent="-822960">
              <a:buFont typeface="+mj-lt"/>
              <a:buAutoNum type="arabicPeriod"/>
            </a:pPr>
            <a:r>
              <a:rPr lang="en-US" sz="3800" dirty="0">
                <a:solidFill>
                  <a:schemeClr val="bg2">
                    <a:lumMod val="10000"/>
                  </a:schemeClr>
                </a:solidFill>
              </a:rPr>
              <a:t>Select </a:t>
            </a:r>
            <a:r>
              <a:rPr lang="en-US" sz="3800" i="1" dirty="0">
                <a:solidFill>
                  <a:schemeClr val="bg2">
                    <a:lumMod val="10000"/>
                  </a:schemeClr>
                </a:solidFill>
              </a:rPr>
              <a:t>DELETE Selected Assets </a:t>
            </a:r>
            <a:r>
              <a:rPr lang="en-US" sz="3800" dirty="0">
                <a:solidFill>
                  <a:schemeClr val="bg2">
                    <a:lumMod val="10000"/>
                  </a:schemeClr>
                </a:solidFill>
              </a:rPr>
              <a:t>from the </a:t>
            </a:r>
            <a:r>
              <a:rPr lang="en-US" sz="3800" b="1" i="1" dirty="0">
                <a:solidFill>
                  <a:schemeClr val="bg2">
                    <a:lumMod val="10000"/>
                  </a:schemeClr>
                </a:solidFill>
              </a:rPr>
              <a:t>Select Actions </a:t>
            </a:r>
            <a:r>
              <a:rPr lang="en-US" sz="3800" dirty="0">
                <a:solidFill>
                  <a:schemeClr val="bg2">
                    <a:lumMod val="10000"/>
                  </a:schemeClr>
                </a:solidFill>
              </a:rPr>
              <a:t>drop down and click </a:t>
            </a:r>
            <a:r>
              <a:rPr lang="en-US" sz="3800" b="1" dirty="0">
                <a:solidFill>
                  <a:schemeClr val="bg2">
                    <a:lumMod val="10000"/>
                  </a:schemeClr>
                </a:solidFill>
              </a:rPr>
              <a:t>[Go]</a:t>
            </a:r>
            <a:endParaRPr lang="en-US" sz="3800" dirty="0">
              <a:solidFill>
                <a:schemeClr val="bg2">
                  <a:lumMod val="10000"/>
                </a:schemeClr>
              </a:solidFill>
            </a:endParaRPr>
          </a:p>
        </p:txBody>
      </p:sp>
      <p:sp>
        <p:nvSpPr>
          <p:cNvPr id="5" name="Text Placeholder 4"/>
          <p:cNvSpPr>
            <a:spLocks noGrp="1"/>
          </p:cNvSpPr>
          <p:nvPr>
            <p:ph type="body" sz="quarter" idx="11"/>
          </p:nvPr>
        </p:nvSpPr>
        <p:spPr/>
        <p:txBody>
          <a:bodyPr>
            <a:normAutofit fontScale="85000" lnSpcReduction="20000"/>
          </a:bodyPr>
          <a:lstStyle/>
          <a:p>
            <a:r>
              <a:rPr lang="en-US" dirty="0" smtClean="0">
                <a:solidFill>
                  <a:schemeClr val="bg2">
                    <a:lumMod val="10000"/>
                  </a:schemeClr>
                </a:solidFill>
              </a:rPr>
              <a:t>Delete an Asset</a:t>
            </a:r>
            <a:endParaRPr lang="en-US" dirty="0">
              <a:solidFill>
                <a:schemeClr val="bg2">
                  <a:lumMod val="10000"/>
                </a:schemeClr>
              </a:solidFill>
            </a:endParaRPr>
          </a:p>
        </p:txBody>
      </p:sp>
      <p:sp>
        <p:nvSpPr>
          <p:cNvPr id="6" name="TextBox 5"/>
          <p:cNvSpPr txBox="1"/>
          <p:nvPr/>
        </p:nvSpPr>
        <p:spPr>
          <a:xfrm>
            <a:off x="6051923" y="9523614"/>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Assets</a:t>
            </a:r>
          </a:p>
        </p:txBody>
      </p:sp>
    </p:spTree>
    <p:extLst>
      <p:ext uri="{BB962C8B-B14F-4D97-AF65-F5344CB8AC3E}">
        <p14:creationId xmlns:p14="http://schemas.microsoft.com/office/powerpoint/2010/main" val="2508554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ctrTitle" idx="4294967295"/>
          </p:nvPr>
        </p:nvSpPr>
        <p:spPr>
          <a:xfrm>
            <a:off x="3192621" y="2024679"/>
            <a:ext cx="9159558" cy="1031451"/>
          </a:xfrm>
        </p:spPr>
        <p:txBody>
          <a:bodyPr>
            <a:normAutofit/>
          </a:bodyPr>
          <a:lstStyle/>
          <a:p>
            <a:pPr algn="ctr"/>
            <a:r>
              <a:rPr lang="en-US" sz="5100" dirty="0" smtClean="0">
                <a:solidFill>
                  <a:schemeClr val="tx1">
                    <a:lumMod val="50000"/>
                  </a:schemeClr>
                </a:solidFill>
              </a:rPr>
              <a:t>Viewing Devices</a:t>
            </a:r>
            <a:endParaRPr lang="en-US" sz="5100" dirty="0">
              <a:solidFill>
                <a:schemeClr val="tx1">
                  <a:lumMod val="50000"/>
                </a:schemeClr>
              </a:solidFill>
            </a:endParaRPr>
          </a:p>
        </p:txBody>
      </p:sp>
      <p:sp>
        <p:nvSpPr>
          <p:cNvPr id="332804" name="Rectangle 4"/>
          <p:cNvSpPr>
            <a:spLocks noChangeArrowheads="1"/>
          </p:cNvSpPr>
          <p:nvPr/>
        </p:nvSpPr>
        <p:spPr bwMode="auto">
          <a:xfrm>
            <a:off x="604520" y="6249247"/>
            <a:ext cx="11823225" cy="1131570"/>
          </a:xfrm>
          <a:prstGeom prst="rect">
            <a:avLst/>
          </a:prstGeom>
          <a:noFill/>
          <a:ln w="9525">
            <a:noFill/>
            <a:miter lim="800000"/>
            <a:headEnd/>
            <a:tailEnd/>
          </a:ln>
          <a:effectLst/>
        </p:spPr>
        <p:txBody>
          <a:bodyPr lIns="146304" tIns="73152" rIns="146304" bIns="73152" anchor="b"/>
          <a:lstStyle/>
          <a:p>
            <a:pPr algn="ctr"/>
            <a:endParaRPr lang="en-US" sz="5800" dirty="0">
              <a:solidFill>
                <a:srgbClr val="4D4D4D"/>
              </a:solidFill>
              <a:latin typeface="Futura Hv BT" pitchFamily="34" charset="0"/>
            </a:endParaRPr>
          </a:p>
        </p:txBody>
      </p:sp>
      <p:grpSp>
        <p:nvGrpSpPr>
          <p:cNvPr id="2" name="Group 1"/>
          <p:cNvGrpSpPr/>
          <p:nvPr/>
        </p:nvGrpSpPr>
        <p:grpSpPr>
          <a:xfrm>
            <a:off x="3599151" y="3351715"/>
            <a:ext cx="8346499" cy="4811423"/>
            <a:chOff x="388619" y="3351715"/>
            <a:chExt cx="8346499" cy="48114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19" y="5816179"/>
              <a:ext cx="4416136" cy="1997704"/>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19" y="3351715"/>
              <a:ext cx="8346499" cy="2268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0581" y="5816178"/>
              <a:ext cx="4944537" cy="2346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282608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499"/>
          <a:stretch/>
        </p:blipFill>
        <p:spPr>
          <a:xfrm>
            <a:off x="8574156" y="1205948"/>
            <a:ext cx="6970643" cy="8239557"/>
          </a:xfrm>
          <a:prstGeom prst="rect">
            <a:avLst/>
          </a:prstGeom>
        </p:spPr>
      </p:pic>
      <p:sp>
        <p:nvSpPr>
          <p:cNvPr id="3" name="Content Placeholder 2"/>
          <p:cNvSpPr>
            <a:spLocks noGrp="1"/>
          </p:cNvSpPr>
          <p:nvPr>
            <p:ph idx="1"/>
          </p:nvPr>
        </p:nvSpPr>
        <p:spPr>
          <a:xfrm>
            <a:off x="303692" y="1387025"/>
            <a:ext cx="8421208" cy="7749249"/>
          </a:xfrm>
        </p:spPr>
        <p:txBody>
          <a:bodyPr/>
          <a:lstStyle/>
          <a:p>
            <a:pPr>
              <a:buFont typeface="Arial" panose="020B0604020202020204" pitchFamily="34" charset="0"/>
              <a:buChar char="•"/>
            </a:pPr>
            <a:r>
              <a:rPr lang="en-US" sz="3800" dirty="0"/>
              <a:t>What are Views?</a:t>
            </a:r>
          </a:p>
          <a:p>
            <a:pPr>
              <a:buFont typeface="Arial" panose="020B0604020202020204" pitchFamily="34" charset="0"/>
              <a:buChar char="•"/>
            </a:pPr>
            <a:r>
              <a:rPr lang="en-US" sz="3800" dirty="0"/>
              <a:t>Buttons, Tools, Icons &amp; Customization</a:t>
            </a:r>
          </a:p>
          <a:p>
            <a:pPr>
              <a:buFont typeface="Arial" panose="020B0604020202020204" pitchFamily="34" charset="0"/>
              <a:buChar char="•"/>
            </a:pPr>
            <a:r>
              <a:rPr lang="en-US" sz="3800" dirty="0"/>
              <a:t>Device Maps</a:t>
            </a:r>
          </a:p>
          <a:p>
            <a:pPr>
              <a:buFont typeface="Arial" panose="020B0604020202020204" pitchFamily="34" charset="0"/>
              <a:buChar char="•"/>
            </a:pPr>
            <a:r>
              <a:rPr lang="en-US" sz="3800" dirty="0"/>
              <a:t>Topology Maps</a:t>
            </a:r>
          </a:p>
          <a:p>
            <a:pPr>
              <a:buFont typeface="Arial" panose="020B0604020202020204" pitchFamily="34" charset="0"/>
              <a:buChar char="•"/>
            </a:pPr>
            <a:r>
              <a:rPr lang="en-US" sz="3800" dirty="0"/>
              <a:t>Creating/Deleting Customized Maps</a:t>
            </a:r>
          </a:p>
          <a:p>
            <a:pPr>
              <a:buFont typeface="Arial" panose="020B0604020202020204" pitchFamily="34" charset="0"/>
              <a:buChar char="•"/>
            </a:pPr>
            <a:r>
              <a:rPr lang="en-US" sz="3800" dirty="0"/>
              <a:t>Classic Views</a:t>
            </a:r>
          </a:p>
          <a:p>
            <a:pPr>
              <a:buFont typeface="Arial" panose="020B0604020202020204" pitchFamily="34" charset="0"/>
              <a:buChar char="•"/>
            </a:pPr>
            <a:r>
              <a:rPr lang="en-US" sz="3800" dirty="0"/>
              <a:t>Device Manager </a:t>
            </a:r>
          </a:p>
          <a:p>
            <a:pPr>
              <a:buClr>
                <a:srgbClr val="C00000"/>
              </a:buClr>
              <a:buFont typeface="Wingdings" pitchFamily="2" charset="2"/>
              <a:buChar char="l"/>
            </a:pPr>
            <a:endParaRPr lang="en-US" sz="3800" dirty="0"/>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3265150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3800" dirty="0"/>
              <a:t>A View is a graphical representation of a group of devices and the relationships between them.</a:t>
            </a:r>
          </a:p>
          <a:p>
            <a:pPr>
              <a:buFont typeface="Arial" panose="020B0604020202020204" pitchFamily="34" charset="0"/>
              <a:buChar char="•"/>
            </a:pPr>
            <a:r>
              <a:rPr lang="en-US" sz="3800" dirty="0"/>
              <a:t>Views tab allows you to view, edit, and create maps </a:t>
            </a:r>
          </a:p>
          <a:p>
            <a:pPr>
              <a:buFont typeface="Arial" panose="020B0604020202020204" pitchFamily="34" charset="0"/>
              <a:buChar char="•"/>
            </a:pPr>
            <a:r>
              <a:rPr lang="en-US" sz="3800" dirty="0"/>
              <a:t>Device state color is reflected on the managed devices</a:t>
            </a:r>
          </a:p>
          <a:p>
            <a:pPr>
              <a:buFont typeface="Arial" panose="020B0604020202020204" pitchFamily="34" charset="0"/>
              <a:buChar char="•"/>
            </a:pPr>
            <a:r>
              <a:rPr lang="en-US" sz="3800" dirty="0"/>
              <a:t>Device Maps</a:t>
            </a:r>
          </a:p>
          <a:p>
            <a:pPr>
              <a:buFont typeface="Arial" panose="020B0604020202020204" pitchFamily="34" charset="0"/>
              <a:buChar char="•"/>
            </a:pPr>
            <a:r>
              <a:rPr lang="en-US" sz="3800" dirty="0"/>
              <a:t>Topology Maps</a:t>
            </a:r>
          </a:p>
          <a:p>
            <a:pPr>
              <a:buFont typeface="Arial" panose="020B0604020202020204" pitchFamily="34" charset="0"/>
              <a:buChar char="•"/>
            </a:pPr>
            <a:r>
              <a:rPr lang="en-US" sz="3800" dirty="0"/>
              <a:t>Custom Maps</a:t>
            </a:r>
          </a:p>
          <a:p>
            <a:pPr>
              <a:buFont typeface="Arial" panose="020B0604020202020204" pitchFamily="34" charset="0"/>
              <a:buChar char="•"/>
            </a:pPr>
            <a:r>
              <a:rPr lang="en-US" sz="3800" dirty="0"/>
              <a:t>Classic Views</a:t>
            </a:r>
          </a:p>
          <a:p>
            <a:pPr marL="0" indent="0">
              <a:buClr>
                <a:srgbClr val="C00000"/>
              </a:buClr>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What are Views</a:t>
            </a:r>
            <a:r>
              <a:rPr lang="en-US" dirty="0">
                <a:solidFill>
                  <a:schemeClr val="tx1">
                    <a:lumMod val="50000"/>
                  </a:schemeClr>
                </a:solidFill>
              </a:rPr>
              <a: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229" y="5070230"/>
            <a:ext cx="9768032" cy="339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395991473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normAutofit/>
          </a:bodyPr>
          <a:lstStyle/>
          <a:p>
            <a:pPr marL="0" indent="0">
              <a:buNone/>
            </a:pPr>
            <a:r>
              <a:rPr lang="en-GB" dirty="0" smtClean="0"/>
              <a:t>Each </a:t>
            </a:r>
            <a:r>
              <a:rPr lang="en-GB" dirty="0"/>
              <a:t>map uses a similar set of buttons, tools, </a:t>
            </a:r>
            <a:r>
              <a:rPr lang="en-GB" dirty="0" smtClean="0"/>
              <a:t>and icons</a:t>
            </a:r>
            <a:r>
              <a:rPr lang="en-GB" dirty="0"/>
              <a:t>.</a:t>
            </a: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Buttons, Tools, Icons</a:t>
            </a:r>
            <a:endParaRPr lang="en-US" dirty="0">
              <a:solidFill>
                <a:schemeClr val="tx1">
                  <a:lumMod val="50000"/>
                </a:schemeClr>
              </a:solidFill>
            </a:endParaRPr>
          </a:p>
        </p:txBody>
      </p:sp>
      <p:cxnSp>
        <p:nvCxnSpPr>
          <p:cNvPr id="16" name="Straight Arrow Connector 15"/>
          <p:cNvCxnSpPr>
            <a:stCxn id="18" idx="0"/>
          </p:cNvCxnSpPr>
          <p:nvPr/>
        </p:nvCxnSpPr>
        <p:spPr>
          <a:xfrm flipV="1">
            <a:off x="13179058" y="3662077"/>
            <a:ext cx="217733" cy="33234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019" y="4102816"/>
            <a:ext cx="10688060" cy="5239219"/>
          </a:xfrm>
          <a:prstGeom prst="rect">
            <a:avLst/>
          </a:prstGeom>
        </p:spPr>
      </p:pic>
      <p:sp>
        <p:nvSpPr>
          <p:cNvPr id="18" name="Rectangle 17"/>
          <p:cNvSpPr/>
          <p:nvPr/>
        </p:nvSpPr>
        <p:spPr>
          <a:xfrm>
            <a:off x="12776045" y="3994424"/>
            <a:ext cx="806026" cy="480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solidFill>
                <a:srgbClr val="FFFFFF"/>
              </a:solidFill>
            </a:endParaRPr>
          </a:p>
        </p:txBody>
      </p:sp>
      <p:sp>
        <p:nvSpPr>
          <p:cNvPr id="19" name="Rectangle 18"/>
          <p:cNvSpPr/>
          <p:nvPr/>
        </p:nvSpPr>
        <p:spPr>
          <a:xfrm>
            <a:off x="9930960" y="4251696"/>
            <a:ext cx="317410" cy="24007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solidFill>
                <a:srgbClr val="FFFFFF"/>
              </a:solidFill>
            </a:endParaRPr>
          </a:p>
        </p:txBody>
      </p:sp>
      <p:sp>
        <p:nvSpPr>
          <p:cNvPr id="20" name="Rectangle 19"/>
          <p:cNvSpPr/>
          <p:nvPr/>
        </p:nvSpPr>
        <p:spPr>
          <a:xfrm>
            <a:off x="4128512" y="6129038"/>
            <a:ext cx="403014" cy="2400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solidFill>
                <a:srgbClr val="FFFFFF"/>
              </a:solidFill>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27632" y="2253628"/>
            <a:ext cx="3938317" cy="1438813"/>
          </a:xfrm>
          <a:prstGeom prst="rect">
            <a:avLst/>
          </a:prstGeom>
        </p:spPr>
      </p:pic>
      <p:sp>
        <p:nvSpPr>
          <p:cNvPr id="13" name="Text Placeholder 4"/>
          <p:cNvSpPr txBox="1">
            <a:spLocks/>
          </p:cNvSpPr>
          <p:nvPr/>
        </p:nvSpPr>
        <p:spPr>
          <a:xfrm>
            <a:off x="395085" y="2245502"/>
            <a:ext cx="3749654" cy="7064844"/>
          </a:xfrm>
          <a:prstGeom prst="rect">
            <a:avLst/>
          </a:prstGeom>
        </p:spPr>
        <p:txBody>
          <a:bodyPr vert="horz" lIns="146304" tIns="73152" rIns="146304" bIns="73152" rtlCol="0">
            <a:normAutofit lnSpcReduction="1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buFont typeface="Arial" panose="020B0604020202020204" pitchFamily="34" charset="0"/>
              <a:buChar char="•"/>
            </a:pPr>
            <a:r>
              <a:rPr lang="en-US" sz="2600" dirty="0">
                <a:solidFill>
                  <a:schemeClr val="tx1">
                    <a:lumMod val="50000"/>
                  </a:schemeClr>
                </a:solidFill>
              </a:rPr>
              <a:t>Kiosk Button: </a:t>
            </a:r>
            <a:r>
              <a:rPr lang="en-GB" sz="2600" dirty="0">
                <a:solidFill>
                  <a:schemeClr val="tx1">
                    <a:lumMod val="50000"/>
                  </a:schemeClr>
                </a:solidFill>
              </a:rPr>
              <a:t>Spawns a new page, where the map appears in full-screen</a:t>
            </a:r>
          </a:p>
          <a:p>
            <a:pPr>
              <a:buSzPct val="100000"/>
              <a:buFont typeface="Arial" panose="020B0604020202020204" pitchFamily="34" charset="0"/>
              <a:buChar char="•"/>
            </a:pPr>
            <a:r>
              <a:rPr lang="en-GB" sz="2600" dirty="0">
                <a:solidFill>
                  <a:schemeClr val="tx1">
                    <a:lumMod val="50000"/>
                  </a:schemeClr>
                </a:solidFill>
              </a:rPr>
              <a:t>Lock Icon: Toggles on and off the display of the menu at the left of the pane and the menu at the top of the </a:t>
            </a:r>
            <a:r>
              <a:rPr lang="en-US" sz="2600" dirty="0">
                <a:solidFill>
                  <a:schemeClr val="tx1">
                    <a:lumMod val="50000"/>
                  </a:schemeClr>
                </a:solidFill>
              </a:rPr>
              <a:t>pane.</a:t>
            </a:r>
          </a:p>
          <a:p>
            <a:pPr>
              <a:buSzPct val="100000"/>
              <a:buFont typeface="Arial" panose="020B0604020202020204" pitchFamily="34" charset="0"/>
              <a:buChar char="•"/>
            </a:pPr>
            <a:r>
              <a:rPr lang="en-US" sz="2600" dirty="0">
                <a:solidFill>
                  <a:schemeClr val="tx1">
                    <a:lumMod val="50000"/>
                  </a:schemeClr>
                </a:solidFill>
              </a:rPr>
              <a:t>The icons are live, clickable links to the device information. Mouse over for quick info</a:t>
            </a:r>
          </a:p>
          <a:p>
            <a:pPr>
              <a:buSzPct val="100000"/>
              <a:buFont typeface="Arial" panose="020B0604020202020204" pitchFamily="34" charset="0"/>
              <a:buChar char="•"/>
            </a:pPr>
            <a:endParaRPr lang="en-US" sz="4500" dirty="0"/>
          </a:p>
        </p:txBody>
      </p:sp>
      <p:sp>
        <p:nvSpPr>
          <p:cNvPr id="12" name="TextBox 11"/>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250952143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70" y="1375104"/>
            <a:ext cx="7195677" cy="7749249"/>
          </a:xfrm>
        </p:spPr>
        <p:txBody>
          <a:bodyPr>
            <a:normAutofit fontScale="70000" lnSpcReduction="20000"/>
          </a:bodyPr>
          <a:lstStyle/>
          <a:p>
            <a:pPr>
              <a:buSzPct val="100000"/>
              <a:buFont typeface="Arial" panose="020B0604020202020204" pitchFamily="34" charset="0"/>
              <a:buChar char="•"/>
            </a:pPr>
            <a:r>
              <a:rPr lang="en-GB" i="1" dirty="0">
                <a:latin typeface="Futura Lt BT"/>
              </a:rPr>
              <a:t>Zoom bar</a:t>
            </a:r>
            <a:r>
              <a:rPr lang="en-GB" dirty="0">
                <a:latin typeface="Futura Lt BT"/>
              </a:rPr>
              <a:t>: Magnifies and contracts the map.</a:t>
            </a:r>
          </a:p>
          <a:p>
            <a:pPr>
              <a:buSzPct val="100000"/>
              <a:buFont typeface="Arial" panose="020B0604020202020204" pitchFamily="34" charset="0"/>
              <a:buChar char="•"/>
            </a:pPr>
            <a:r>
              <a:rPr lang="en-GB" i="1" dirty="0">
                <a:latin typeface="Futura Lt BT"/>
              </a:rPr>
              <a:t>Fit</a:t>
            </a:r>
            <a:r>
              <a:rPr lang="en-GB" dirty="0">
                <a:latin typeface="Futura Lt BT"/>
              </a:rPr>
              <a:t>: Adjusts the zoom to fit the entire map within the pane.</a:t>
            </a:r>
          </a:p>
          <a:p>
            <a:pPr>
              <a:buSzPct val="100000"/>
              <a:buFont typeface="Arial" panose="020B0604020202020204" pitchFamily="34" charset="0"/>
              <a:buChar char="•"/>
            </a:pPr>
            <a:r>
              <a:rPr lang="en-GB" i="1" dirty="0" err="1">
                <a:latin typeface="Futura Lt BT"/>
              </a:rPr>
              <a:t>Center</a:t>
            </a:r>
            <a:r>
              <a:rPr lang="en-GB" dirty="0">
                <a:latin typeface="Futura Lt BT"/>
              </a:rPr>
              <a:t>: </a:t>
            </a:r>
            <a:r>
              <a:rPr lang="en-GB" dirty="0" err="1">
                <a:latin typeface="Futura Lt BT"/>
              </a:rPr>
              <a:t>Centers</a:t>
            </a:r>
            <a:r>
              <a:rPr lang="en-GB" dirty="0">
                <a:latin typeface="Futura Lt BT"/>
              </a:rPr>
              <a:t> the map in the middle of the pane.</a:t>
            </a:r>
          </a:p>
          <a:p>
            <a:pPr>
              <a:buSzPct val="100000"/>
              <a:buFont typeface="Arial" panose="020B0604020202020204" pitchFamily="34" charset="0"/>
              <a:buChar char="•"/>
            </a:pPr>
            <a:r>
              <a:rPr lang="en-US" i="1" dirty="0">
                <a:latin typeface="Futura Lt BT"/>
              </a:rPr>
              <a:t>Trace + fields</a:t>
            </a:r>
            <a:r>
              <a:rPr lang="en-US" dirty="0">
                <a:latin typeface="Futura Lt BT"/>
              </a:rPr>
              <a:t>:</a:t>
            </a:r>
            <a:r>
              <a:rPr lang="en-GB" dirty="0">
                <a:latin typeface="Futura Lt BT"/>
              </a:rPr>
              <a:t> Allows you to search and highlight multiple devices.</a:t>
            </a:r>
          </a:p>
          <a:p>
            <a:pPr>
              <a:buSzPct val="100000"/>
              <a:buFont typeface="Arial" panose="020B0604020202020204" pitchFamily="34" charset="0"/>
              <a:buChar char="•"/>
            </a:pPr>
            <a:r>
              <a:rPr lang="en-US" i="1" dirty="0">
                <a:latin typeface="Futura Lt BT"/>
              </a:rPr>
              <a:t>Filter icon</a:t>
            </a:r>
            <a:r>
              <a:rPr lang="en-US" dirty="0">
                <a:latin typeface="Futura Lt BT"/>
              </a:rPr>
              <a:t>: </a:t>
            </a:r>
            <a:r>
              <a:rPr lang="en-GB" dirty="0">
                <a:latin typeface="Futura Lt BT"/>
              </a:rPr>
              <a:t>Toggles on and off the display of the Node Filters checkboxes. </a:t>
            </a:r>
          </a:p>
          <a:p>
            <a:pPr>
              <a:buSzPct val="100000"/>
              <a:buFont typeface="Arial" panose="020B0604020202020204" pitchFamily="34" charset="0"/>
              <a:buChar char="•"/>
            </a:pPr>
            <a:r>
              <a:rPr lang="en-US" i="1" dirty="0">
                <a:latin typeface="Futura Lt BT"/>
              </a:rPr>
              <a:t>Arrange Map</a:t>
            </a:r>
            <a:r>
              <a:rPr lang="en-US" dirty="0">
                <a:latin typeface="Futura Lt BT"/>
              </a:rPr>
              <a:t>:</a:t>
            </a:r>
            <a:r>
              <a:rPr lang="en-GB" dirty="0">
                <a:latin typeface="Futura Lt BT"/>
              </a:rPr>
              <a:t> Specifies the format-style for the map.</a:t>
            </a:r>
          </a:p>
          <a:p>
            <a:pPr>
              <a:buSzPct val="100000"/>
              <a:buFont typeface="Arial" panose="020B0604020202020204" pitchFamily="34" charset="0"/>
              <a:buChar char="•"/>
            </a:pPr>
            <a:r>
              <a:rPr lang="en-US" i="1" dirty="0">
                <a:latin typeface="Futura Lt BT"/>
              </a:rPr>
              <a:t>Link Length slider:</a:t>
            </a:r>
            <a:r>
              <a:rPr lang="en-US" dirty="0">
                <a:latin typeface="Futura Lt BT"/>
              </a:rPr>
              <a:t> </a:t>
            </a:r>
            <a:r>
              <a:rPr lang="en-GB" dirty="0">
                <a:latin typeface="Futura Lt BT"/>
              </a:rPr>
              <a:t>Slider bar that allows you to adjust the length of all links in the view.</a:t>
            </a:r>
          </a:p>
          <a:p>
            <a:pPr>
              <a:buSzPct val="100000"/>
              <a:buFont typeface="Arial" panose="020B0604020202020204" pitchFamily="34" charset="0"/>
              <a:buChar char="•"/>
            </a:pPr>
            <a:r>
              <a:rPr lang="en-US" i="1" dirty="0">
                <a:latin typeface="Futura Lt BT"/>
              </a:rPr>
              <a:t>Take Screenshot</a:t>
            </a:r>
            <a:r>
              <a:rPr lang="en-US" dirty="0">
                <a:latin typeface="Futura Lt BT"/>
              </a:rPr>
              <a:t>: </a:t>
            </a:r>
            <a:r>
              <a:rPr lang="en-GB" dirty="0">
                <a:latin typeface="Futura Lt BT"/>
              </a:rPr>
              <a:t>Saves the current display as a .</a:t>
            </a:r>
            <a:r>
              <a:rPr lang="en-GB" dirty="0" err="1">
                <a:latin typeface="Futura Lt BT"/>
              </a:rPr>
              <a:t>png</a:t>
            </a:r>
            <a:r>
              <a:rPr lang="en-GB" dirty="0">
                <a:latin typeface="Futura Lt BT"/>
              </a:rPr>
              <a:t> file</a:t>
            </a:r>
            <a:endParaRPr lang="en-US" dirty="0">
              <a:latin typeface="Futura Lt BT"/>
            </a:endParaRPr>
          </a:p>
          <a:p>
            <a:pPr marL="457200" indent="-457200">
              <a:buClr>
                <a:srgbClr val="C00000"/>
              </a:buClr>
              <a:buSzPct val="65000"/>
              <a:buFont typeface="Wingdings" pitchFamily="2" charset="2"/>
              <a:buChar char="l"/>
            </a:pPr>
            <a:endParaRPr lang="en-GB" dirty="0">
              <a:solidFill>
                <a:srgbClr val="4D4D4D"/>
              </a:solidFill>
              <a:latin typeface="Futura Lt BT"/>
            </a:endParaRPr>
          </a:p>
          <a:p>
            <a:pPr marL="457200" indent="-457200">
              <a:buClr>
                <a:srgbClr val="C00000"/>
              </a:buClr>
              <a:buSzPct val="65000"/>
              <a:buFont typeface="Wingdings" pitchFamily="2" charset="2"/>
              <a:buChar char="l"/>
            </a:pPr>
            <a:endParaRPr lang="en-GB" dirty="0">
              <a:solidFill>
                <a:srgbClr val="4D4D4D"/>
              </a:solidFill>
              <a:latin typeface="Futura Lt BT"/>
            </a:endParaRPr>
          </a:p>
          <a:p>
            <a:pPr marL="457200" indent="-457200">
              <a:buClr>
                <a:srgbClr val="C00000"/>
              </a:buClr>
              <a:buSzPct val="65000"/>
              <a:buFont typeface="Wingdings" pitchFamily="2" charset="2"/>
              <a:buChar char="l"/>
            </a:pPr>
            <a:endParaRPr lang="en-GB" dirty="0">
              <a:solidFill>
                <a:srgbClr val="4D4D4D"/>
              </a:solidFill>
              <a:latin typeface="Futura Lt BT"/>
            </a:endParaRPr>
          </a:p>
          <a:p>
            <a:pPr marL="457200" indent="-457200">
              <a:buClr>
                <a:srgbClr val="C00000"/>
              </a:buClr>
              <a:buSzPct val="65000"/>
              <a:buFont typeface="Wingdings" pitchFamily="2" charset="2"/>
              <a:buChar char="l"/>
            </a:pPr>
            <a:endParaRPr lang="en-US" dirty="0">
              <a:solidFill>
                <a:srgbClr val="4D4D4D"/>
              </a:solidFill>
              <a:latin typeface="Futura Lt BT"/>
            </a:endParaRPr>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Buttons, Tools, Icons</a:t>
            </a:r>
            <a:endParaRPr lang="en-US" dirty="0">
              <a:solidFill>
                <a:schemeClr val="tx1">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694" y="2905355"/>
            <a:ext cx="7318191" cy="4547934"/>
          </a:xfrm>
          <a:prstGeom prst="rect">
            <a:avLst/>
          </a:prstGeom>
        </p:spPr>
      </p:pic>
      <p:sp>
        <p:nvSpPr>
          <p:cNvPr id="19" name="Rectangle 18"/>
          <p:cNvSpPr/>
          <p:nvPr/>
        </p:nvSpPr>
        <p:spPr>
          <a:xfrm>
            <a:off x="8578426" y="3071316"/>
            <a:ext cx="6742458" cy="451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20" name="Rectangle 19"/>
          <p:cNvSpPr/>
          <p:nvPr/>
        </p:nvSpPr>
        <p:spPr>
          <a:xfrm>
            <a:off x="7945121" y="3071316"/>
            <a:ext cx="633306" cy="15563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8" name="TextBox 7"/>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271591573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387025"/>
            <a:ext cx="12948157" cy="7915471"/>
          </a:xfrm>
        </p:spPr>
        <p:txBody>
          <a:bodyPr>
            <a:normAutofit fontScale="77500" lnSpcReduction="20000"/>
          </a:bodyPr>
          <a:lstStyle/>
          <a:p>
            <a:pPr>
              <a:buSzPct val="100000"/>
              <a:buFont typeface="Arial" panose="020B0604020202020204" pitchFamily="34" charset="0"/>
              <a:buChar char="•"/>
            </a:pPr>
            <a:r>
              <a:rPr lang="en-US" i="1" dirty="0">
                <a:latin typeface="Futura Lt BT"/>
              </a:rPr>
              <a:t>Edit: Nodes</a:t>
            </a:r>
            <a:r>
              <a:rPr lang="en-US" dirty="0">
                <a:latin typeface="Futura Lt BT"/>
              </a:rPr>
              <a:t>. </a:t>
            </a:r>
            <a:r>
              <a:rPr lang="en-GB" dirty="0">
                <a:latin typeface="Futura Lt BT"/>
              </a:rPr>
              <a:t>Edit the display of nodes in the map, </a:t>
            </a:r>
            <a:r>
              <a:rPr lang="en-GB" b="1" dirty="0">
                <a:latin typeface="Futura Lt BT"/>
              </a:rPr>
              <a:t>only</a:t>
            </a:r>
            <a:r>
              <a:rPr lang="en-GB" dirty="0">
                <a:latin typeface="Futura Lt BT"/>
              </a:rPr>
              <a:t> for custom maps.</a:t>
            </a:r>
          </a:p>
          <a:p>
            <a:pPr>
              <a:buSzPct val="100000"/>
              <a:buFont typeface="Arial" panose="020B0604020202020204" pitchFamily="34" charset="0"/>
              <a:buChar char="•"/>
            </a:pPr>
            <a:r>
              <a:rPr lang="en-US" i="1" dirty="0">
                <a:latin typeface="Futura Lt BT"/>
              </a:rPr>
              <a:t>Edit: Shapes</a:t>
            </a:r>
            <a:r>
              <a:rPr lang="en-US" dirty="0">
                <a:latin typeface="Futura Lt BT"/>
              </a:rPr>
              <a:t>.</a:t>
            </a:r>
            <a:r>
              <a:rPr lang="en-GB" dirty="0">
                <a:latin typeface="Futura Lt BT"/>
              </a:rPr>
              <a:t> Allows you to add hand-drawn shapes to the map.</a:t>
            </a:r>
          </a:p>
          <a:p>
            <a:pPr>
              <a:buSzPct val="100000"/>
              <a:buFont typeface="Arial" panose="020B0604020202020204" pitchFamily="34" charset="0"/>
              <a:buChar char="•"/>
            </a:pPr>
            <a:r>
              <a:rPr lang="en-US" i="1" dirty="0">
                <a:latin typeface="Futura Lt BT"/>
              </a:rPr>
              <a:t>Edit: Text</a:t>
            </a:r>
            <a:r>
              <a:rPr lang="en-US" dirty="0">
                <a:latin typeface="Futura Lt BT"/>
              </a:rPr>
              <a:t>. </a:t>
            </a:r>
            <a:r>
              <a:rPr lang="en-GB" dirty="0">
                <a:latin typeface="Futura Lt BT"/>
              </a:rPr>
              <a:t>Allows you to add text to the map and format that text.</a:t>
            </a:r>
          </a:p>
          <a:p>
            <a:pPr>
              <a:buSzPct val="100000"/>
              <a:buFont typeface="Arial" panose="020B0604020202020204" pitchFamily="34" charset="0"/>
              <a:buChar char="•"/>
            </a:pPr>
            <a:r>
              <a:rPr lang="en-US" dirty="0">
                <a:latin typeface="Futura Lt BT"/>
              </a:rPr>
              <a:t>Edit: Images.</a:t>
            </a:r>
            <a:r>
              <a:rPr lang="en-GB" dirty="0">
                <a:latin typeface="Futura Lt BT"/>
              </a:rPr>
              <a:t> Allows you to import and format an image.</a:t>
            </a:r>
            <a:r>
              <a:rPr lang="en-US" dirty="0">
                <a:latin typeface="Futura Lt BT"/>
              </a:rPr>
              <a:t> </a:t>
            </a:r>
          </a:p>
          <a:p>
            <a:pPr>
              <a:buSzPct val="100000"/>
              <a:buFont typeface="Arial" panose="020B0604020202020204" pitchFamily="34" charset="0"/>
              <a:buChar char="•"/>
            </a:pPr>
            <a:r>
              <a:rPr lang="en-US" dirty="0">
                <a:latin typeface="Futura Lt BT"/>
              </a:rPr>
              <a:t>Edit: Save.</a:t>
            </a:r>
            <a:r>
              <a:rPr lang="en-GB" dirty="0">
                <a:latin typeface="Futura Lt BT"/>
              </a:rPr>
              <a:t> Saves changes to the map.</a:t>
            </a:r>
          </a:p>
          <a:p>
            <a:pPr>
              <a:buSzPct val="100000"/>
              <a:buFont typeface="Arial" panose="020B0604020202020204" pitchFamily="34" charset="0"/>
              <a:buChar char="•"/>
            </a:pPr>
            <a:r>
              <a:rPr lang="en-US" dirty="0">
                <a:latin typeface="Futura Lt BT"/>
              </a:rPr>
              <a:t>Edit: Revert. </a:t>
            </a:r>
            <a:r>
              <a:rPr lang="en-GB" dirty="0">
                <a:latin typeface="Futura Lt BT"/>
              </a:rPr>
              <a:t>Ignores all changes and returns to last saved version of the map.</a:t>
            </a:r>
          </a:p>
          <a:p>
            <a:pPr>
              <a:buSzPct val="100000"/>
              <a:buFont typeface="Arial" panose="020B0604020202020204" pitchFamily="34" charset="0"/>
              <a:buChar char="•"/>
            </a:pPr>
            <a:r>
              <a:rPr lang="en-US" i="1" dirty="0">
                <a:latin typeface="Futura Lt BT"/>
              </a:rPr>
              <a:t>Layers: Nodes</a:t>
            </a:r>
            <a:r>
              <a:rPr lang="en-US" dirty="0">
                <a:latin typeface="Futura Lt BT"/>
              </a:rPr>
              <a:t>. </a:t>
            </a:r>
            <a:r>
              <a:rPr lang="en-GB" dirty="0">
                <a:latin typeface="Futura Lt BT"/>
              </a:rPr>
              <a:t>Toggles the display of devices in the map.</a:t>
            </a:r>
          </a:p>
          <a:p>
            <a:pPr>
              <a:buSzPct val="100000"/>
              <a:buFont typeface="Arial" panose="020B0604020202020204" pitchFamily="34" charset="0"/>
              <a:buChar char="•"/>
            </a:pPr>
            <a:r>
              <a:rPr lang="en-US" i="1" dirty="0">
                <a:latin typeface="Futura Lt BT"/>
              </a:rPr>
              <a:t>Layers: Links</a:t>
            </a:r>
            <a:r>
              <a:rPr lang="en-US" dirty="0">
                <a:latin typeface="Futura Lt BT"/>
              </a:rPr>
              <a:t>. </a:t>
            </a:r>
            <a:r>
              <a:rPr lang="en-GB" dirty="0">
                <a:latin typeface="Futura Lt BT"/>
              </a:rPr>
              <a:t>Toggles the display of links in the map.</a:t>
            </a:r>
          </a:p>
          <a:p>
            <a:pPr>
              <a:buSzPct val="100000"/>
              <a:buFont typeface="Arial" panose="020B0604020202020204" pitchFamily="34" charset="0"/>
              <a:buChar char="•"/>
            </a:pPr>
            <a:r>
              <a:rPr lang="en-US" i="1" dirty="0">
                <a:latin typeface="Futura Lt BT"/>
              </a:rPr>
              <a:t>Layers: Shapes</a:t>
            </a:r>
            <a:r>
              <a:rPr lang="en-US" dirty="0">
                <a:latin typeface="Futura Lt BT"/>
              </a:rPr>
              <a:t>. </a:t>
            </a:r>
            <a:r>
              <a:rPr lang="en-GB" dirty="0">
                <a:latin typeface="Futura Lt BT"/>
              </a:rPr>
              <a:t>Toggles the display of hand-drawn shapes in the map.</a:t>
            </a:r>
          </a:p>
          <a:p>
            <a:pPr>
              <a:buSzPct val="100000"/>
              <a:buFont typeface="Arial" panose="020B0604020202020204" pitchFamily="34" charset="0"/>
              <a:buChar char="•"/>
            </a:pPr>
            <a:r>
              <a:rPr lang="en-US" i="1" dirty="0">
                <a:latin typeface="Futura Lt BT"/>
              </a:rPr>
              <a:t>Layers: Text</a:t>
            </a:r>
            <a:r>
              <a:rPr lang="en-US" dirty="0">
                <a:latin typeface="Futura Lt BT"/>
              </a:rPr>
              <a:t>. </a:t>
            </a:r>
            <a:r>
              <a:rPr lang="en-GB" dirty="0">
                <a:latin typeface="Futura Lt BT"/>
              </a:rPr>
              <a:t>Toggles the display of manually entered text in the map.</a:t>
            </a:r>
          </a:p>
          <a:p>
            <a:pPr>
              <a:buSzPct val="100000"/>
              <a:buFont typeface="Arial" panose="020B0604020202020204" pitchFamily="34" charset="0"/>
              <a:buChar char="•"/>
            </a:pPr>
            <a:r>
              <a:rPr lang="en-US" i="1" dirty="0">
                <a:latin typeface="Futura Lt BT"/>
              </a:rPr>
              <a:t>Layers: Images</a:t>
            </a:r>
            <a:r>
              <a:rPr lang="en-US" dirty="0">
                <a:latin typeface="Futura Lt BT"/>
              </a:rPr>
              <a:t>. </a:t>
            </a:r>
            <a:r>
              <a:rPr lang="en-GB" dirty="0">
                <a:latin typeface="Futura Lt BT"/>
              </a:rPr>
              <a:t>Toggles the display of imported images in the map</a:t>
            </a:r>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Buttons, Tools, Icons</a:t>
            </a:r>
            <a:endParaRPr lang="en-US" dirty="0">
              <a:solidFill>
                <a:schemeClr val="tx1">
                  <a:lumMod val="50000"/>
                </a:schemeClr>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3580" y="1587539"/>
            <a:ext cx="1538288" cy="7348220"/>
          </a:xfrm>
          <a:prstGeom prst="rect">
            <a:avLst/>
          </a:prstGeom>
        </p:spPr>
      </p:pic>
      <p:sp>
        <p:nvSpPr>
          <p:cNvPr id="6" name="Rectangle 5"/>
          <p:cNvSpPr/>
          <p:nvPr/>
        </p:nvSpPr>
        <p:spPr>
          <a:xfrm>
            <a:off x="13683034" y="4079353"/>
            <a:ext cx="1538288" cy="40507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378218308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69" y="1889126"/>
            <a:ext cx="14291592" cy="4081368"/>
          </a:xfrm>
        </p:spPr>
        <p:txBody>
          <a:bodyPr>
            <a:normAutofit fontScale="70000" lnSpcReduction="20000"/>
          </a:bodyPr>
          <a:lstStyle/>
          <a:p>
            <a:pPr marL="0" indent="0">
              <a:buNone/>
            </a:pPr>
            <a:r>
              <a:rPr lang="en-US" b="1" dirty="0">
                <a:latin typeface="Futura Lt BT"/>
              </a:rPr>
              <a:t>Device Group Map </a:t>
            </a:r>
            <a:r>
              <a:rPr lang="en-US" dirty="0">
                <a:latin typeface="Futura Lt BT"/>
              </a:rPr>
              <a:t>– EM7 will automatically create a Device Group Map for each user defined group of devices. Device Groups can be created while in Device Maps but not deleted.</a:t>
            </a:r>
          </a:p>
          <a:p>
            <a:pPr marL="0" indent="0">
              <a:buNone/>
            </a:pPr>
            <a:r>
              <a:rPr lang="en-US" b="1" dirty="0">
                <a:latin typeface="Futura Lt BT"/>
              </a:rPr>
              <a:t>Organization Map – </a:t>
            </a:r>
            <a:r>
              <a:rPr lang="en-US" dirty="0">
                <a:latin typeface="Futura Lt BT"/>
              </a:rPr>
              <a:t>Displays a map of the organization and its member devices.</a:t>
            </a:r>
          </a:p>
          <a:p>
            <a:pPr marL="0" indent="0">
              <a:buNone/>
            </a:pPr>
            <a:r>
              <a:rPr lang="en-US" b="1" dirty="0">
                <a:latin typeface="Futura Lt BT"/>
              </a:rPr>
              <a:t>Device Category Map </a:t>
            </a:r>
            <a:r>
              <a:rPr lang="en-US" dirty="0">
                <a:latin typeface="Futura Lt BT"/>
              </a:rPr>
              <a:t>– Allows you to view devices by device category, e.g. Routers, Switches, and Servers.</a:t>
            </a:r>
          </a:p>
          <a:p>
            <a:pPr marL="0" indent="0">
              <a:buNone/>
            </a:pPr>
            <a:r>
              <a:rPr lang="en-US" b="1" dirty="0">
                <a:latin typeface="Futura Lt BT"/>
              </a:rPr>
              <a:t>Component Map – </a:t>
            </a:r>
            <a:r>
              <a:rPr lang="en-US" dirty="0">
                <a:latin typeface="Futura Lt BT"/>
              </a:rPr>
              <a:t>Is a hierarchical view of a root node, the relationships between root nodes, parent components, and child components.</a:t>
            </a:r>
          </a:p>
          <a:p>
            <a:pPr marL="0" indent="0">
              <a:buNone/>
            </a:pPr>
            <a:r>
              <a:rPr lang="en-US" b="1" dirty="0">
                <a:latin typeface="Futura Lt BT"/>
              </a:rPr>
              <a:t>NOTE: You cannot add or delete devices from the device maps</a:t>
            </a:r>
            <a:r>
              <a:rPr lang="en-US" dirty="0" smtClean="0">
                <a:latin typeface="Futura Lt BT"/>
              </a:rPr>
              <a:t>.</a:t>
            </a:r>
            <a:endParaRPr lang="en-US" dirty="0"/>
          </a:p>
        </p:txBody>
      </p:sp>
      <p:sp>
        <p:nvSpPr>
          <p:cNvPr id="2" name="Title 1"/>
          <p:cNvSpPr>
            <a:spLocks noGrp="1"/>
          </p:cNvSpPr>
          <p:nvPr>
            <p:ph type="title"/>
          </p:nvPr>
        </p:nvSpPr>
        <p:spPr/>
        <p:txBody>
          <a:bodyPr/>
          <a:lstStyle/>
          <a:p>
            <a:r>
              <a:rPr lang="en-US" dirty="0">
                <a:solidFill>
                  <a:schemeClr val="tx1">
                    <a:lumMod val="50000"/>
                  </a:schemeClr>
                </a:solidFill>
              </a:rPr>
              <a:t>Maps: Device </a:t>
            </a:r>
          </a:p>
        </p:txBody>
      </p:sp>
      <p:sp>
        <p:nvSpPr>
          <p:cNvPr id="4" name="Text Placeholder 3"/>
          <p:cNvSpPr>
            <a:spLocks noGrp="1"/>
          </p:cNvSpPr>
          <p:nvPr>
            <p:ph type="body" sz="quarter" idx="4294967295"/>
          </p:nvPr>
        </p:nvSpPr>
        <p:spPr>
          <a:xfrm>
            <a:off x="477366" y="1165615"/>
            <a:ext cx="14519275" cy="642937"/>
          </a:xfrm>
        </p:spPr>
        <p:txBody>
          <a:bodyPr>
            <a:normAutofit fontScale="85000" lnSpcReduction="20000"/>
          </a:bodyPr>
          <a:lstStyle/>
          <a:p>
            <a:pPr marL="0" indent="0">
              <a:buNone/>
            </a:pPr>
            <a:r>
              <a:rPr lang="en-US" dirty="0" smtClean="0">
                <a:solidFill>
                  <a:schemeClr val="accent1"/>
                </a:solidFill>
              </a:rPr>
              <a:t>Views &gt; Device Maps</a:t>
            </a:r>
            <a:endParaRPr lang="en-US" dirty="0">
              <a:solidFill>
                <a:schemeClr val="accent1"/>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2246" y="5833967"/>
            <a:ext cx="3273636" cy="3078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193" y="5833968"/>
            <a:ext cx="4184287" cy="3164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5364" y="6237805"/>
            <a:ext cx="3049236" cy="185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6488340"/>
            <a:ext cx="3656561" cy="1355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129337638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70000" lnSpcReduction="20000"/>
          </a:bodyPr>
          <a:lstStyle/>
          <a:p>
            <a:pPr marL="0" indent="0">
              <a:buSzPct val="100000"/>
              <a:buNone/>
            </a:pPr>
            <a:r>
              <a:rPr lang="en-US" dirty="0">
                <a:solidFill>
                  <a:schemeClr val="bg2">
                    <a:lumMod val="10000"/>
                  </a:schemeClr>
                </a:solidFill>
              </a:rPr>
              <a:t>During discovery, EM7 automatically discovers all networks and subnets in your infrastructure, and creates graphical representations of networks and subnets to create topology maps.</a:t>
            </a:r>
          </a:p>
          <a:p>
            <a:pPr marL="0" indent="0">
              <a:buSzPct val="100000"/>
              <a:buNone/>
            </a:pPr>
            <a:endParaRPr lang="en-US" dirty="0" smtClean="0">
              <a:solidFill>
                <a:schemeClr val="bg2">
                  <a:lumMod val="10000"/>
                </a:schemeClr>
              </a:solidFill>
            </a:endParaRPr>
          </a:p>
          <a:p>
            <a:pPr marL="0" indent="0">
              <a:buSzPct val="100000"/>
              <a:buNone/>
            </a:pPr>
            <a:r>
              <a:rPr lang="en-US" dirty="0" smtClean="0">
                <a:solidFill>
                  <a:schemeClr val="accent1"/>
                </a:solidFill>
              </a:rPr>
              <a:t>Views </a:t>
            </a:r>
            <a:r>
              <a:rPr lang="en-US" dirty="0">
                <a:solidFill>
                  <a:schemeClr val="accent1"/>
                </a:solidFill>
              </a:rPr>
              <a:t>&gt; Topology Maps &gt; Layer-2 </a:t>
            </a:r>
          </a:p>
          <a:p>
            <a:pPr>
              <a:buSzPct val="100000"/>
              <a:buFont typeface="Arial" panose="020B0604020202020204" pitchFamily="34" charset="0"/>
              <a:buChar char="•"/>
            </a:pPr>
            <a:r>
              <a:rPr lang="en-US" dirty="0" smtClean="0">
                <a:solidFill>
                  <a:schemeClr val="bg2">
                    <a:lumMod val="10000"/>
                  </a:schemeClr>
                </a:solidFill>
                <a:latin typeface="Futura Lt BT"/>
              </a:rPr>
              <a:t>Layer-2 </a:t>
            </a:r>
            <a:r>
              <a:rPr lang="en-US" dirty="0">
                <a:solidFill>
                  <a:schemeClr val="bg2">
                    <a:lumMod val="10000"/>
                  </a:schemeClr>
                </a:solidFill>
                <a:latin typeface="Futura Lt BT"/>
              </a:rPr>
              <a:t>networks displays a network map, where you can view details of </a:t>
            </a:r>
            <a:r>
              <a:rPr lang="en-US" dirty="0" smtClean="0">
                <a:solidFill>
                  <a:schemeClr val="bg2">
                    <a:lumMod val="10000"/>
                  </a:schemeClr>
                </a:solidFill>
                <a:latin typeface="Futura Lt BT"/>
              </a:rPr>
              <a:t>un-routed </a:t>
            </a:r>
            <a:r>
              <a:rPr lang="en-US" dirty="0">
                <a:solidFill>
                  <a:schemeClr val="bg2">
                    <a:lumMod val="10000"/>
                  </a:schemeClr>
                </a:solidFill>
                <a:latin typeface="Futura Lt BT"/>
              </a:rPr>
              <a:t>subnets, where devices are identified by MAC addresses. </a:t>
            </a:r>
          </a:p>
          <a:p>
            <a:pPr>
              <a:buSzPct val="100000"/>
              <a:buFont typeface="Arial" panose="020B0604020202020204" pitchFamily="34" charset="0"/>
              <a:buChar char="•"/>
            </a:pPr>
            <a:r>
              <a:rPr lang="en-US" dirty="0">
                <a:solidFill>
                  <a:schemeClr val="bg2">
                    <a:lumMod val="10000"/>
                  </a:schemeClr>
                </a:solidFill>
                <a:latin typeface="Futura Lt BT"/>
              </a:rPr>
              <a:t>Layer-2 links communicate over the Data Link Layer and use Ethernet and MAC addresses to communicate with devices in the same LAN or </a:t>
            </a:r>
            <a:r>
              <a:rPr lang="en-US" dirty="0" smtClean="0">
                <a:solidFill>
                  <a:schemeClr val="bg2">
                    <a:lumMod val="10000"/>
                  </a:schemeClr>
                </a:solidFill>
                <a:latin typeface="Futura Lt BT"/>
              </a:rPr>
              <a:t>WAN</a:t>
            </a:r>
          </a:p>
          <a:p>
            <a:pPr marL="0" indent="0">
              <a:buSzPct val="100000"/>
              <a:buNone/>
            </a:pPr>
            <a:endParaRPr lang="en-US" dirty="0" smtClean="0">
              <a:latin typeface="Futura Lt BT"/>
            </a:endParaRPr>
          </a:p>
          <a:p>
            <a:pPr marL="0" indent="0">
              <a:buSzPct val="100000"/>
              <a:buNone/>
            </a:pPr>
            <a:r>
              <a:rPr lang="en-US" dirty="0">
                <a:solidFill>
                  <a:schemeClr val="accent1"/>
                </a:solidFill>
              </a:rPr>
              <a:t>Views &gt; Topology Maps &gt; Layer-3 </a:t>
            </a:r>
            <a:endParaRPr lang="en-US" dirty="0" smtClean="0">
              <a:solidFill>
                <a:schemeClr val="accent1"/>
              </a:solidFill>
            </a:endParaRPr>
          </a:p>
          <a:p>
            <a:pPr marL="548640" indent="-548640">
              <a:lnSpc>
                <a:spcPct val="90000"/>
              </a:lnSpc>
              <a:buSzPct val="100000"/>
              <a:buFont typeface="Arial" panose="020B0604020202020204" pitchFamily="34" charset="0"/>
              <a:buChar char="•"/>
            </a:pPr>
            <a:r>
              <a:rPr lang="en-US" dirty="0">
                <a:solidFill>
                  <a:schemeClr val="bg2">
                    <a:lumMod val="10000"/>
                  </a:schemeClr>
                </a:solidFill>
                <a:latin typeface="Futura Lt BT"/>
              </a:rPr>
              <a:t>The Layer 3 Maps display a network map, where you can view details and relationships between Data Collectors and layer-3 routers and switches, and between the layer-3 routers and switches that have been discovered by EM7.</a:t>
            </a:r>
          </a:p>
          <a:p>
            <a:pPr marL="548640" indent="-548640">
              <a:lnSpc>
                <a:spcPct val="90000"/>
              </a:lnSpc>
              <a:buSzPct val="100000"/>
              <a:buFont typeface="Arial" panose="020B0604020202020204" pitchFamily="34" charset="0"/>
              <a:buChar char="•"/>
            </a:pPr>
            <a:r>
              <a:rPr lang="en-GB" dirty="0">
                <a:solidFill>
                  <a:schemeClr val="bg2">
                    <a:lumMod val="10000"/>
                  </a:schemeClr>
                </a:solidFill>
                <a:latin typeface="Futura Lt BT"/>
              </a:rPr>
              <a:t>EM7 creates Layer-3 maps by running Traceroute from an EM7 Data Collection Unit to all devices that have layer-3 collection enabled in the device class.</a:t>
            </a:r>
          </a:p>
          <a:p>
            <a:pPr marL="548640" indent="-548640">
              <a:lnSpc>
                <a:spcPct val="90000"/>
              </a:lnSpc>
              <a:buSzPct val="100000"/>
              <a:buFont typeface="Arial" panose="020B0604020202020204" pitchFamily="34" charset="0"/>
              <a:buChar char="•"/>
            </a:pPr>
            <a:r>
              <a:rPr lang="en-GB" dirty="0">
                <a:solidFill>
                  <a:schemeClr val="bg2">
                    <a:lumMod val="10000"/>
                  </a:schemeClr>
                </a:solidFill>
                <a:latin typeface="Futura Lt BT"/>
              </a:rPr>
              <a:t>Layer-3 networks are routed subnets, where devices are identified by IP address</a:t>
            </a:r>
            <a:endParaRPr lang="en-US" dirty="0">
              <a:solidFill>
                <a:schemeClr val="bg2">
                  <a:lumMod val="10000"/>
                </a:schemeClr>
              </a:solidFill>
              <a:latin typeface="Futura Lt BT"/>
            </a:endParaRPr>
          </a:p>
          <a:p>
            <a:pPr marL="0" indent="0">
              <a:buSzPct val="100000"/>
              <a:buNone/>
            </a:pPr>
            <a:endParaRPr lang="en-US" dirty="0">
              <a:solidFill>
                <a:schemeClr val="bg2">
                  <a:lumMod val="10000"/>
                </a:schemeClr>
              </a:solidFill>
            </a:endParaRPr>
          </a:p>
          <a:p>
            <a:pPr marL="0" indent="0">
              <a:buSzPct val="100000"/>
              <a:buNone/>
            </a:pPr>
            <a:endParaRPr lang="en-US" dirty="0">
              <a:solidFill>
                <a:srgbClr val="4D4D4D"/>
              </a:solidFill>
              <a:latin typeface="Futura Lt BT"/>
            </a:endParaRPr>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Maps: Topology</a:t>
            </a:r>
            <a:endParaRPr lang="en-US" dirty="0">
              <a:solidFill>
                <a:schemeClr val="tx1">
                  <a:lumMod val="50000"/>
                </a:schemeClr>
              </a:solidFill>
            </a:endParaRPr>
          </a:p>
        </p:txBody>
      </p:sp>
      <p:sp>
        <p:nvSpPr>
          <p:cNvPr id="9" name="Text Placeholder 3"/>
          <p:cNvSpPr txBox="1">
            <a:spLocks/>
          </p:cNvSpPr>
          <p:nvPr/>
        </p:nvSpPr>
        <p:spPr bwMode="auto">
          <a:xfrm>
            <a:off x="13337552" y="-2398375"/>
            <a:ext cx="14658774" cy="1287345"/>
          </a:xfrm>
          <a:prstGeom prst="rect">
            <a:avLst/>
          </a:prstGeom>
          <a:noFill/>
          <a:ln w="9525">
            <a:noFill/>
            <a:miter lim="800000"/>
            <a:headEnd/>
            <a:tailEnd/>
          </a:ln>
        </p:spPr>
        <p:txBody>
          <a:bodyPr vert="horz" wrap="square" lIns="146304" tIns="73152" rIns="146304" bIns="73152" numCol="1" anchor="t" anchorCtr="0" compatLnSpc="1">
            <a:prstTxWarp prst="textNoShape">
              <a:avLst/>
            </a:prstTxWarp>
          </a:bodyPr>
          <a:lstStyle>
            <a:lvl1pPr marL="0" indent="0" algn="l" rtl="0" eaLnBrk="1" fontAlgn="base" hangingPunct="1">
              <a:spcBef>
                <a:spcPct val="20000"/>
              </a:spcBef>
              <a:spcAft>
                <a:spcPct val="0"/>
              </a:spcAft>
              <a:buClr>
                <a:schemeClr val="accent1"/>
              </a:buClr>
              <a:buSzPct val="70000"/>
              <a:buFontTx/>
              <a:buNone/>
              <a:defRPr sz="2000">
                <a:solidFill>
                  <a:srgbClr val="4D4D4D"/>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000">
                <a:solidFill>
                  <a:schemeClr val="tx1"/>
                </a:solidFill>
                <a:latin typeface="+mn-lt"/>
              </a:defRPr>
            </a:lvl2pPr>
            <a:lvl3pPr marL="987425" indent="-293688" algn="l" rtl="0" eaLnBrk="1" fontAlgn="base" hangingPunct="1">
              <a:spcBef>
                <a:spcPct val="20000"/>
              </a:spcBef>
              <a:spcAft>
                <a:spcPct val="0"/>
              </a:spcAft>
              <a:buClr>
                <a:srgbClr val="4D4D4D"/>
              </a:buClr>
              <a:buSzPct val="70000"/>
              <a:buFont typeface="Wingdings" pitchFamily="2" charset="2"/>
              <a:buChar char="l"/>
              <a:defRPr sz="1800">
                <a:solidFill>
                  <a:schemeClr val="tx1"/>
                </a:solidFill>
                <a:latin typeface="+mn-lt"/>
              </a:defRPr>
            </a:lvl3pPr>
            <a:lvl4pPr marL="1281113" indent="-292100" algn="l" rtl="0" eaLnBrk="1" fontAlgn="base" hangingPunct="1">
              <a:spcBef>
                <a:spcPct val="20000"/>
              </a:spcBef>
              <a:spcAft>
                <a:spcPct val="0"/>
              </a:spcAft>
              <a:buClr>
                <a:srgbClr val="4D4D4D"/>
              </a:buClr>
              <a:buSzPct val="75000"/>
              <a:buFont typeface="Wingdings" pitchFamily="2" charset="2"/>
              <a:buChar char="§"/>
              <a:defRPr sz="18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9pPr>
          </a:lstStyle>
          <a:p>
            <a:pPr>
              <a:buClr>
                <a:srgbClr val="D72B31"/>
              </a:buClr>
            </a:pPr>
            <a:endParaRPr lang="en-US" dirty="0"/>
          </a:p>
          <a:p>
            <a:pPr>
              <a:buClr>
                <a:srgbClr val="D72B31"/>
              </a:buClr>
            </a:pPr>
            <a:endParaRPr lang="en-US" kern="0" dirty="0"/>
          </a:p>
        </p:txBody>
      </p:sp>
      <p:sp>
        <p:nvSpPr>
          <p:cNvPr id="11" name="Text Placeholder 3"/>
          <p:cNvSpPr txBox="1">
            <a:spLocks/>
          </p:cNvSpPr>
          <p:nvPr/>
        </p:nvSpPr>
        <p:spPr>
          <a:xfrm>
            <a:off x="598704" y="1110636"/>
            <a:ext cx="13851192" cy="1384269"/>
          </a:xfrm>
          <a:prstGeom prst="rect">
            <a:avLst/>
          </a:prstGeom>
        </p:spPr>
        <p:txBody>
          <a:bodyPr vert="horz" lIns="146304" tIns="73152" rIns="146304" bIns="73152"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D72B31"/>
              </a:buClr>
              <a:buNone/>
            </a:pPr>
            <a:endParaRPr lang="en-US" dirty="0"/>
          </a:p>
        </p:txBody>
      </p:sp>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51828511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68" y="2009952"/>
            <a:ext cx="14291592" cy="5690169"/>
          </a:xfrm>
        </p:spPr>
        <p:txBody>
          <a:bodyPr/>
          <a:lstStyle/>
          <a:p>
            <a:pPr marL="0" indent="0">
              <a:buNone/>
            </a:pPr>
            <a:r>
              <a:rPr lang="en-US" sz="3200" dirty="0" smtClean="0">
                <a:solidFill>
                  <a:schemeClr val="bg2">
                    <a:lumMod val="10000"/>
                  </a:schemeClr>
                </a:solidFill>
                <a:latin typeface="Futura Lt BT"/>
              </a:rPr>
              <a:t>Cisco </a:t>
            </a:r>
            <a:r>
              <a:rPr lang="en-US" sz="3200" dirty="0">
                <a:solidFill>
                  <a:schemeClr val="bg2">
                    <a:lumMod val="10000"/>
                  </a:schemeClr>
                </a:solidFill>
                <a:latin typeface="Futura Lt BT"/>
              </a:rPr>
              <a:t>Discovery Protocol (CDP) </a:t>
            </a:r>
            <a:r>
              <a:rPr lang="en-GB" sz="3200" dirty="0">
                <a:solidFill>
                  <a:schemeClr val="bg2">
                    <a:lumMod val="10000"/>
                  </a:schemeClr>
                </a:solidFill>
                <a:latin typeface="Futura Lt BT"/>
              </a:rPr>
              <a:t>displays a network map, where you can view details and relationships in any CDP network that has been discovered by EM7.</a:t>
            </a:r>
            <a:r>
              <a:rPr lang="en-US" sz="3200" dirty="0">
                <a:solidFill>
                  <a:schemeClr val="bg2">
                    <a:lumMod val="10000"/>
                  </a:schemeClr>
                </a:solidFill>
                <a:latin typeface="Futura Lt BT"/>
              </a:rPr>
              <a:t> This information includes:</a:t>
            </a:r>
          </a:p>
          <a:p>
            <a:pPr marL="1280160" lvl="3" indent="-548640">
              <a:buClr>
                <a:schemeClr val="accent2"/>
              </a:buClr>
              <a:buSzPct val="100000"/>
            </a:pPr>
            <a:r>
              <a:rPr lang="en-US" sz="2800" dirty="0">
                <a:solidFill>
                  <a:schemeClr val="bg2">
                    <a:lumMod val="10000"/>
                  </a:schemeClr>
                </a:solidFill>
                <a:latin typeface="Futura Lt BT"/>
              </a:rPr>
              <a:t>MAC address and IP address</a:t>
            </a:r>
          </a:p>
          <a:p>
            <a:pPr marL="1280160" lvl="3" indent="-548640">
              <a:buClr>
                <a:schemeClr val="accent2"/>
              </a:buClr>
              <a:buSzPct val="100000"/>
            </a:pPr>
            <a:r>
              <a:rPr lang="en-US" sz="2800" dirty="0">
                <a:solidFill>
                  <a:schemeClr val="bg2">
                    <a:lumMod val="10000"/>
                  </a:schemeClr>
                </a:solidFill>
                <a:latin typeface="Futura Lt BT"/>
              </a:rPr>
              <a:t>The operating system</a:t>
            </a:r>
          </a:p>
          <a:p>
            <a:pPr marL="1280160" lvl="3" indent="-548640">
              <a:buClr>
                <a:schemeClr val="accent2"/>
              </a:buClr>
              <a:buSzPct val="100000"/>
            </a:pPr>
            <a:r>
              <a:rPr lang="en-US" sz="2800" dirty="0">
                <a:solidFill>
                  <a:schemeClr val="bg2">
                    <a:lumMod val="10000"/>
                  </a:schemeClr>
                </a:solidFill>
                <a:latin typeface="Futura Lt BT"/>
              </a:rPr>
              <a:t>Information about the network interface </a:t>
            </a:r>
          </a:p>
          <a:p>
            <a:pPr>
              <a:buSzPct val="100000"/>
            </a:pPr>
            <a:r>
              <a:rPr lang="en-US" sz="3200" dirty="0">
                <a:solidFill>
                  <a:schemeClr val="bg2">
                    <a:lumMod val="10000"/>
                  </a:schemeClr>
                </a:solidFill>
                <a:latin typeface="Futura Lt BT"/>
              </a:rPr>
              <a:t>CDP is a Layer-2 protocol that uses the Data Link Layer and is </a:t>
            </a:r>
            <a:r>
              <a:rPr lang="en-US" sz="3200" dirty="0" err="1">
                <a:solidFill>
                  <a:schemeClr val="bg2">
                    <a:lumMod val="10000"/>
                  </a:schemeClr>
                </a:solidFill>
                <a:latin typeface="Futura Lt BT"/>
              </a:rPr>
              <a:t>unrouted</a:t>
            </a:r>
            <a:r>
              <a:rPr lang="en-US" sz="3200" dirty="0">
                <a:solidFill>
                  <a:schemeClr val="bg2">
                    <a:lumMod val="10000"/>
                  </a:schemeClr>
                </a:solidFill>
                <a:latin typeface="Futura Lt BT"/>
              </a:rPr>
              <a:t>. </a:t>
            </a:r>
          </a:p>
          <a:p>
            <a:pPr>
              <a:buSzPct val="100000"/>
            </a:pPr>
            <a:r>
              <a:rPr lang="en-US" sz="3200" dirty="0">
                <a:solidFill>
                  <a:schemeClr val="bg2">
                    <a:lumMod val="10000"/>
                  </a:schemeClr>
                </a:solidFill>
                <a:latin typeface="Futura Lt BT"/>
              </a:rPr>
              <a:t>NOTE: Devices can not be added to these views using the nodes button.</a:t>
            </a:r>
          </a:p>
          <a:p>
            <a:pPr>
              <a:buClr>
                <a:srgbClr val="C00000"/>
              </a:buClr>
              <a:buSzPct val="65000"/>
            </a:pPr>
            <a:endParaRPr lang="en-US" sz="3200" dirty="0">
              <a:solidFill>
                <a:schemeClr val="bg2">
                  <a:lumMod val="10000"/>
                </a:schemeClr>
              </a:solidFill>
              <a:latin typeface="Futura Lt BT"/>
            </a:endParaRPr>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Maps: Topology</a:t>
            </a:r>
            <a:endParaRPr lang="en-US" dirty="0">
              <a:solidFill>
                <a:schemeClr val="tx1">
                  <a:lumMod val="50000"/>
                </a:schemeClr>
              </a:solidFill>
            </a:endParaRPr>
          </a:p>
        </p:txBody>
      </p:sp>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0491" y="6777881"/>
            <a:ext cx="3268059" cy="2571049"/>
          </a:xfrm>
          <a:prstGeom prst="rect">
            <a:avLst/>
          </a:prstGeom>
        </p:spPr>
      </p:pic>
      <p:sp>
        <p:nvSpPr>
          <p:cNvPr id="4" name="TextBox 3"/>
          <p:cNvSpPr txBox="1"/>
          <p:nvPr/>
        </p:nvSpPr>
        <p:spPr>
          <a:xfrm>
            <a:off x="475970" y="1406258"/>
            <a:ext cx="5823004" cy="592022"/>
          </a:xfrm>
          <a:prstGeom prst="rect">
            <a:avLst/>
          </a:prstGeom>
          <a:noFill/>
        </p:spPr>
        <p:txBody>
          <a:bodyPr wrap="none" rtlCol="0">
            <a:spAutoFit/>
          </a:bodyPr>
          <a:lstStyle/>
          <a:p>
            <a:pPr lvl="0">
              <a:lnSpc>
                <a:spcPct val="110000"/>
              </a:lnSpc>
              <a:spcBef>
                <a:spcPct val="20000"/>
              </a:spcBef>
              <a:buClr>
                <a:srgbClr val="3298D4"/>
              </a:buClr>
            </a:pPr>
            <a:r>
              <a:rPr lang="en-US" sz="3200" dirty="0">
                <a:solidFill>
                  <a:srgbClr val="3298D4"/>
                </a:solidFill>
                <a:latin typeface="Futura Lt BT" pitchFamily="34" charset="0"/>
              </a:rPr>
              <a:t>Views &gt; Topology Maps &gt; CDP</a:t>
            </a:r>
            <a:endParaRPr lang="en-US" sz="3200" dirty="0">
              <a:solidFill>
                <a:srgbClr val="3298D4"/>
              </a:solidFill>
              <a:latin typeface="Futura Lt BT" pitchFamily="34" charset="0"/>
            </a:endParaRPr>
          </a:p>
        </p:txBody>
      </p:sp>
    </p:spTree>
    <p:extLst>
      <p:ext uri="{BB962C8B-B14F-4D97-AF65-F5344CB8AC3E}">
        <p14:creationId xmlns:p14="http://schemas.microsoft.com/office/powerpoint/2010/main" val="115712401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247"/>
          <a:stretch/>
        </p:blipFill>
        <p:spPr>
          <a:xfrm>
            <a:off x="8349193" y="1144290"/>
            <a:ext cx="7177612" cy="8251501"/>
          </a:xfrm>
          <a:prstGeom prst="rect">
            <a:avLst/>
          </a:prstGeom>
        </p:spPr>
      </p:pic>
      <p:sp>
        <p:nvSpPr>
          <p:cNvPr id="3" name="Content Placeholder 2"/>
          <p:cNvSpPr>
            <a:spLocks noGrp="1"/>
          </p:cNvSpPr>
          <p:nvPr>
            <p:ph idx="1"/>
          </p:nvPr>
        </p:nvSpPr>
        <p:spPr/>
        <p:txBody>
          <a:bodyPr>
            <a:normAutofit/>
          </a:bodyPr>
          <a:lstStyle/>
          <a:p>
            <a:r>
              <a:rPr lang="en-US" sz="3600" dirty="0" smtClean="0"/>
              <a:t>What are SNMP Traps?</a:t>
            </a:r>
          </a:p>
          <a:p>
            <a:r>
              <a:rPr lang="en-US" sz="3600" dirty="0" smtClean="0"/>
              <a:t>Client side SNMP Trap configuration</a:t>
            </a:r>
          </a:p>
          <a:p>
            <a:r>
              <a:rPr lang="en-US" sz="3600" dirty="0" smtClean="0"/>
              <a:t>What is Syslog?</a:t>
            </a:r>
          </a:p>
          <a:p>
            <a:r>
              <a:rPr lang="en-US" sz="3600" dirty="0" smtClean="0"/>
              <a:t>Client side Syslog configuration</a:t>
            </a:r>
          </a:p>
          <a:p>
            <a:r>
              <a:rPr lang="en-US" sz="3600" dirty="0" smtClean="0"/>
              <a:t>Inbound message processing flow</a:t>
            </a:r>
          </a:p>
          <a:p>
            <a:r>
              <a:rPr lang="en-US" sz="3600" dirty="0" smtClean="0"/>
              <a:t>Viewing Device Logs</a:t>
            </a:r>
          </a:p>
          <a:p>
            <a:r>
              <a:rPr lang="en-US" sz="3600" dirty="0" smtClean="0"/>
              <a:t>Creating customer Event Definitions</a:t>
            </a:r>
          </a:p>
          <a:p>
            <a:pPr>
              <a:buClr>
                <a:srgbClr val="C00000"/>
              </a:buClr>
            </a:pPr>
            <a:endParaRPr lang="en-US" sz="3600" dirty="0"/>
          </a:p>
          <a:p>
            <a:pPr>
              <a:buNone/>
            </a:pPr>
            <a:endParaRPr lang="en-US" sz="3600" dirty="0" smtClean="0"/>
          </a:p>
          <a:p>
            <a:endParaRPr lang="en-US" sz="3600" dirty="0" smtClean="0"/>
          </a:p>
          <a:p>
            <a:pPr marL="0" indent="0">
              <a:buNone/>
            </a:pPr>
            <a:endParaRPr lang="en-US" sz="3600"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7" name="TextBox 6"/>
          <p:cNvSpPr txBox="1"/>
          <p:nvPr/>
        </p:nvSpPr>
        <p:spPr>
          <a:xfrm>
            <a:off x="7195607" y="9516838"/>
            <a:ext cx="115358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Logging</a:t>
            </a:r>
          </a:p>
        </p:txBody>
      </p:sp>
    </p:spTree>
    <p:extLst>
      <p:ext uri="{BB962C8B-B14F-4D97-AF65-F5344CB8AC3E}">
        <p14:creationId xmlns:p14="http://schemas.microsoft.com/office/powerpoint/2010/main" val="286237109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GB" sz="3200" dirty="0"/>
              <a:t>A customized map allows you to add the devices and links that are most important to you.</a:t>
            </a:r>
          </a:p>
          <a:p>
            <a:r>
              <a:rPr lang="en-GB" sz="3200" dirty="0"/>
              <a:t>When you create a customized map, you are also creating a new </a:t>
            </a:r>
            <a:r>
              <a:rPr lang="en-GB" sz="3200" u="sng" dirty="0"/>
              <a:t>device group</a:t>
            </a:r>
            <a:r>
              <a:rPr lang="en-GB" sz="3200" dirty="0"/>
              <a:t> which appears in the Device Groups page. </a:t>
            </a:r>
          </a:p>
          <a:p>
            <a:r>
              <a:rPr lang="en-GB" sz="3200" dirty="0"/>
              <a:t>By default, device groups created in the </a:t>
            </a:r>
            <a:r>
              <a:rPr lang="en-GB" sz="3200" i="1" dirty="0"/>
              <a:t>My Customized Maps </a:t>
            </a:r>
            <a:r>
              <a:rPr lang="en-GB" sz="3200" dirty="0"/>
              <a:t>page include only </a:t>
            </a:r>
            <a:r>
              <a:rPr lang="en-GB" sz="3200" i="1" dirty="0"/>
              <a:t>Maps/Views </a:t>
            </a:r>
            <a:r>
              <a:rPr lang="en-GB" sz="3200" dirty="0"/>
              <a:t>under </a:t>
            </a:r>
            <a:r>
              <a:rPr lang="en-GB" sz="3200" i="1" dirty="0"/>
              <a:t>Visibility </a:t>
            </a:r>
            <a:r>
              <a:rPr lang="en-GB" sz="3200" dirty="0"/>
              <a:t>and have </a:t>
            </a:r>
            <a:r>
              <a:rPr lang="en-GB" sz="3200" i="1" dirty="0"/>
              <a:t>Shared </a:t>
            </a:r>
            <a:r>
              <a:rPr lang="en-GB" sz="3200" dirty="0"/>
              <a:t>set to </a:t>
            </a:r>
            <a:r>
              <a:rPr lang="en-GB" sz="3200" i="1" dirty="0"/>
              <a:t>no.</a:t>
            </a:r>
            <a:endParaRPr lang="en-GB" sz="3200" dirty="0"/>
          </a:p>
          <a:p>
            <a:r>
              <a:rPr lang="en-GB" sz="3200" dirty="0"/>
              <a:t>Customized maps appear in the following sections in the left NavBar:</a:t>
            </a:r>
          </a:p>
          <a:p>
            <a:pPr marL="1097280" lvl="2" indent="-731520">
              <a:buClr>
                <a:schemeClr val="accent2"/>
              </a:buClr>
              <a:buSzPct val="100000"/>
            </a:pPr>
            <a:r>
              <a:rPr lang="en-GB" dirty="0"/>
              <a:t>Views &gt; My Customized Maps. Personalized maps that you created</a:t>
            </a:r>
          </a:p>
          <a:p>
            <a:pPr marL="1097280" lvl="2" indent="-731520">
              <a:buClr>
                <a:schemeClr val="accent2"/>
              </a:buClr>
              <a:buSzPct val="100000"/>
            </a:pPr>
            <a:r>
              <a:rPr lang="en-GB" dirty="0"/>
              <a:t>Views &gt; User Customized Maps. If you are an EM7 user of type "administrator", you can navigate to the maps in this section to view and edit all customized maps in EM7.</a:t>
            </a:r>
          </a:p>
          <a:p>
            <a:pPr marL="1097280" lvl="2" indent="-731520">
              <a:buClr>
                <a:schemeClr val="accent2"/>
              </a:buClr>
              <a:buSzPct val="100000"/>
            </a:pPr>
            <a:r>
              <a:rPr lang="en-GB" dirty="0"/>
              <a:t>Views &gt; Shared Customized Maps. If a customized map or device group is defined as "shared", you can view the maps in this section. </a:t>
            </a: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Maps: Customized</a:t>
            </a:r>
            <a:endParaRPr lang="en-US" dirty="0">
              <a:solidFill>
                <a:schemeClr val="tx1">
                  <a:lumMod val="50000"/>
                </a:schemeClr>
              </a:solidFill>
            </a:endParaRPr>
          </a:p>
        </p:txBody>
      </p:sp>
      <p:sp>
        <p:nvSpPr>
          <p:cNvPr id="5" name="TextBox 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3244337652"/>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xfrm>
            <a:off x="475969" y="1387025"/>
            <a:ext cx="14291592" cy="612463"/>
          </a:xfrm>
        </p:spPr>
        <p:txBody>
          <a:bodyPr>
            <a:normAutofit fontScale="77500" lnSpcReduction="20000"/>
          </a:bodyPr>
          <a:lstStyle/>
          <a:p>
            <a:pPr marL="0" indent="0">
              <a:buNone/>
            </a:pPr>
            <a:r>
              <a:rPr lang="en-US" dirty="0" smtClean="0"/>
              <a:t>Clickable Device Groups on a geographical map</a:t>
            </a: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Custom Map Example</a:t>
            </a:r>
            <a:endParaRPr lang="en-US" dirty="0">
              <a:solidFill>
                <a:schemeClr val="tx1">
                  <a:lumMod val="50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2123440"/>
            <a:ext cx="12544863"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1590588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290" y="2300199"/>
            <a:ext cx="10058400" cy="4536141"/>
          </a:xfrm>
          <a:prstGeom prst="rect">
            <a:avLst/>
          </a:prstGeom>
          <a:ln>
            <a:solidFill>
              <a:schemeClr val="tx2"/>
            </a:solidFill>
          </a:ln>
        </p:spPr>
      </p:pic>
      <p:sp>
        <p:nvSpPr>
          <p:cNvPr id="2" name="Title 1"/>
          <p:cNvSpPr>
            <a:spLocks noGrp="1"/>
          </p:cNvSpPr>
          <p:nvPr>
            <p:ph type="title"/>
          </p:nvPr>
        </p:nvSpPr>
        <p:spPr/>
        <p:txBody>
          <a:bodyPr/>
          <a:lstStyle/>
          <a:p>
            <a:r>
              <a:rPr lang="en-US" dirty="0">
                <a:solidFill>
                  <a:schemeClr val="tx1">
                    <a:lumMod val="50000"/>
                  </a:schemeClr>
                </a:solidFill>
              </a:rPr>
              <a:t>Customized Maps: Creating</a:t>
            </a:r>
          </a:p>
        </p:txBody>
      </p:sp>
      <p:sp>
        <p:nvSpPr>
          <p:cNvPr id="3" name="Content Placeholder 2"/>
          <p:cNvSpPr>
            <a:spLocks noGrp="1"/>
          </p:cNvSpPr>
          <p:nvPr>
            <p:ph sz="quarter" idx="10"/>
          </p:nvPr>
        </p:nvSpPr>
        <p:spPr>
          <a:xfrm>
            <a:off x="755461" y="2253629"/>
            <a:ext cx="3894785" cy="6407573"/>
          </a:xfrm>
        </p:spPr>
        <p:txBody>
          <a:bodyPr>
            <a:normAutofit fontScale="85000" lnSpcReduction="20000"/>
          </a:bodyPr>
          <a:lstStyle/>
          <a:p>
            <a:pPr>
              <a:buSzPct val="100000"/>
              <a:buFont typeface="Arial" panose="020B0604020202020204" pitchFamily="34" charset="0"/>
              <a:buChar char="•"/>
            </a:pPr>
            <a:r>
              <a:rPr lang="en-US" dirty="0">
                <a:latin typeface="Futura Lt BT"/>
              </a:rPr>
              <a:t>Import a Background Image</a:t>
            </a:r>
          </a:p>
          <a:p>
            <a:pPr>
              <a:buSzPct val="100000"/>
              <a:buFont typeface="Arial" panose="020B0604020202020204" pitchFamily="34" charset="0"/>
              <a:buChar char="•"/>
            </a:pPr>
            <a:r>
              <a:rPr lang="en-US" dirty="0">
                <a:latin typeface="Futura Lt BT"/>
              </a:rPr>
              <a:t>Select Individual Nodes</a:t>
            </a:r>
          </a:p>
          <a:p>
            <a:pPr>
              <a:buSzPct val="100000"/>
              <a:buFont typeface="Arial" panose="020B0604020202020204" pitchFamily="34" charset="0"/>
              <a:buChar char="•"/>
            </a:pPr>
            <a:r>
              <a:rPr lang="en-US" dirty="0">
                <a:latin typeface="Futura Lt BT"/>
              </a:rPr>
              <a:t>Select other Groups</a:t>
            </a:r>
          </a:p>
          <a:p>
            <a:pPr>
              <a:buSzPct val="100000"/>
              <a:buFont typeface="Arial" panose="020B0604020202020204" pitchFamily="34" charset="0"/>
              <a:buChar char="•"/>
            </a:pPr>
            <a:r>
              <a:rPr lang="en-US" dirty="0">
                <a:latin typeface="Futura Lt BT"/>
              </a:rPr>
              <a:t>Create Links</a:t>
            </a:r>
          </a:p>
          <a:p>
            <a:pPr>
              <a:buSzPct val="100000"/>
              <a:buFont typeface="Arial" panose="020B0604020202020204" pitchFamily="34" charset="0"/>
              <a:buChar char="•"/>
            </a:pPr>
            <a:r>
              <a:rPr lang="en-US" dirty="0">
                <a:latin typeface="Futura Lt BT"/>
              </a:rPr>
              <a:t>Insert Text and Shapes</a:t>
            </a:r>
          </a:p>
          <a:p>
            <a:pPr>
              <a:buSzPct val="100000"/>
              <a:buFont typeface="Arial" panose="020B0604020202020204" pitchFamily="34" charset="0"/>
              <a:buChar char="•"/>
            </a:pPr>
            <a:r>
              <a:rPr lang="en-US" dirty="0" smtClean="0">
                <a:latin typeface="Futura Lt BT"/>
              </a:rPr>
              <a:t>Save</a:t>
            </a:r>
            <a:endParaRPr lang="en-US" dirty="0">
              <a:latin typeface="Futura Lt BT"/>
            </a:endParaRPr>
          </a:p>
        </p:txBody>
      </p:sp>
      <p:sp>
        <p:nvSpPr>
          <p:cNvPr id="5" name="Text Placeholder 4"/>
          <p:cNvSpPr>
            <a:spLocks noGrp="1"/>
          </p:cNvSpPr>
          <p:nvPr>
            <p:ph type="body" sz="quarter" idx="11"/>
          </p:nvPr>
        </p:nvSpPr>
        <p:spPr>
          <a:xfrm>
            <a:off x="777240" y="1266685"/>
            <a:ext cx="14519275" cy="642620"/>
          </a:xfrm>
        </p:spPr>
        <p:txBody>
          <a:bodyPr>
            <a:normAutofit fontScale="85000" lnSpcReduction="20000"/>
          </a:bodyPr>
          <a:lstStyle/>
          <a:p>
            <a:r>
              <a:rPr lang="en-US" dirty="0">
                <a:solidFill>
                  <a:schemeClr val="accent1"/>
                </a:solidFill>
              </a:rPr>
              <a:t>Views &gt; My Customized Maps &gt; New Group/Map</a:t>
            </a:r>
          </a:p>
          <a:p>
            <a:endParaRPr lang="en-US" dirty="0"/>
          </a:p>
        </p:txBody>
      </p:sp>
      <p:sp>
        <p:nvSpPr>
          <p:cNvPr id="12" name="Rectangle 11"/>
          <p:cNvSpPr/>
          <p:nvPr/>
        </p:nvSpPr>
        <p:spPr>
          <a:xfrm>
            <a:off x="5548904" y="2461549"/>
            <a:ext cx="983848" cy="49231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13" name="Rectangle 12"/>
          <p:cNvSpPr/>
          <p:nvPr/>
        </p:nvSpPr>
        <p:spPr>
          <a:xfrm>
            <a:off x="4802899" y="4159170"/>
            <a:ext cx="746006" cy="12053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3612" y="6155232"/>
            <a:ext cx="3699268" cy="2631338"/>
          </a:xfrm>
          <a:prstGeom prst="rect">
            <a:avLst/>
          </a:prstGeom>
        </p:spPr>
      </p:pic>
      <p:cxnSp>
        <p:nvCxnSpPr>
          <p:cNvPr id="16" name="Straight Arrow Connector 15"/>
          <p:cNvCxnSpPr/>
          <p:nvPr/>
        </p:nvCxnSpPr>
        <p:spPr>
          <a:xfrm>
            <a:off x="5548904" y="4940075"/>
            <a:ext cx="983848" cy="1215157"/>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548904" y="4307526"/>
            <a:ext cx="2094342" cy="39740"/>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548905" y="4761825"/>
            <a:ext cx="4820855" cy="1723085"/>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1562" y="6298043"/>
            <a:ext cx="1425349" cy="1076593"/>
          </a:xfrm>
          <a:prstGeom prst="rect">
            <a:avLst/>
          </a:prstGeom>
        </p:spPr>
      </p:pic>
    </p:spTree>
    <p:extLst>
      <p:ext uri="{BB962C8B-B14F-4D97-AF65-F5344CB8AC3E}">
        <p14:creationId xmlns:p14="http://schemas.microsoft.com/office/powerpoint/2010/main" val="307408377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a:buFont typeface="Arial" panose="020B0604020202020204" pitchFamily="34" charset="0"/>
              <a:buChar char="•"/>
            </a:pPr>
            <a:r>
              <a:rPr lang="en-GB" sz="3200" dirty="0"/>
              <a:t>To delete an entry from a Customized Map, select the entry, select the button to make the menu appear at the top of the pane, and then select the </a:t>
            </a:r>
            <a:r>
              <a:rPr lang="en-GB" sz="3200" i="1" dirty="0"/>
              <a:t>Delete </a:t>
            </a:r>
            <a:r>
              <a:rPr lang="en-GB" sz="3200" dirty="0"/>
              <a:t>icon (    </a:t>
            </a:r>
            <a:r>
              <a:rPr lang="en-GB" sz="3200" dirty="0" smtClean="0"/>
              <a:t>  ).</a:t>
            </a:r>
            <a:endParaRPr lang="en-GB" sz="32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r>
              <a:rPr lang="en-GB" sz="3200" dirty="0"/>
              <a:t>To delete the Group completely from the My Customized Maps list you must go to </a:t>
            </a:r>
            <a:r>
              <a:rPr lang="en-GB" sz="3200" dirty="0">
                <a:solidFill>
                  <a:schemeClr val="accent1"/>
                </a:solidFill>
              </a:rPr>
              <a:t>Registry &gt; Device Groups</a:t>
            </a:r>
            <a:r>
              <a:rPr lang="en-GB" sz="3200" dirty="0"/>
              <a:t>, find the device group, select the checkbox, and use </a:t>
            </a:r>
            <a:r>
              <a:rPr lang="en-GB" sz="3200" i="1" dirty="0"/>
              <a:t>Select Actions</a:t>
            </a:r>
            <a:r>
              <a:rPr lang="en-GB" sz="3200" dirty="0"/>
              <a:t>: </a:t>
            </a:r>
            <a:r>
              <a:rPr lang="en-GB" sz="3200" i="1" dirty="0"/>
              <a:t>DELETE Device Groups</a:t>
            </a:r>
            <a:endParaRPr lang="en-US" sz="3200" i="1" dirty="0"/>
          </a:p>
        </p:txBody>
      </p:sp>
      <p:sp>
        <p:nvSpPr>
          <p:cNvPr id="2" name="Title 1"/>
          <p:cNvSpPr>
            <a:spLocks noGrp="1"/>
          </p:cNvSpPr>
          <p:nvPr>
            <p:ph type="title"/>
          </p:nvPr>
        </p:nvSpPr>
        <p:spPr/>
        <p:txBody>
          <a:bodyPr/>
          <a:lstStyle/>
          <a:p>
            <a:r>
              <a:rPr lang="en-US" dirty="0">
                <a:solidFill>
                  <a:schemeClr val="tx1">
                    <a:lumMod val="50000"/>
                  </a:schemeClr>
                </a:solidFill>
              </a:rPr>
              <a:t>Customized Maps: Deleting </a:t>
            </a:r>
          </a:p>
        </p:txBody>
      </p:sp>
      <p:sp>
        <p:nvSpPr>
          <p:cNvPr id="3" name="Slide Number Placeholder 2"/>
          <p:cNvSpPr>
            <a:spLocks noGrp="1"/>
          </p:cNvSpPr>
          <p:nvPr>
            <p:ph type="sldNum" sz="quarter" idx="4"/>
          </p:nvPr>
        </p:nvSpPr>
        <p:spPr/>
        <p:txBody>
          <a:bodyPr/>
          <a:lstStyle/>
          <a:p>
            <a:pPr>
              <a:defRPr/>
            </a:pPr>
            <a:fld id="{5B12E8BB-AC04-430E-A6B7-4EB7C220540F}" type="slidenum">
              <a:rPr>
                <a:solidFill>
                  <a:srgbClr val="FFFFFF"/>
                </a:solidFill>
              </a:rPr>
              <a:pPr>
                <a:defRPr/>
              </a:pPr>
              <a:t>43</a:t>
            </a:fld>
            <a:endParaRPr dirty="0">
              <a:solidFill>
                <a:srgbClr val="FFFFFF"/>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8380" y="2386342"/>
            <a:ext cx="480362" cy="435247"/>
          </a:xfrm>
          <a:prstGeom prst="rect">
            <a:avLst/>
          </a:prstGeom>
        </p:spPr>
      </p:pic>
      <p:sp>
        <p:nvSpPr>
          <p:cNvPr id="12" name="TextBox 11"/>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765" y="2603965"/>
            <a:ext cx="3453488" cy="4396668"/>
          </a:xfrm>
          <a:prstGeom prst="rect">
            <a:avLst/>
          </a:prstGeom>
          <a:ln>
            <a:solidFill>
              <a:schemeClr val="tx2"/>
            </a:solidFill>
          </a:ln>
        </p:spPr>
      </p:pic>
      <p:sp>
        <p:nvSpPr>
          <p:cNvPr id="13" name="Rectangle 12"/>
          <p:cNvSpPr/>
          <p:nvPr/>
        </p:nvSpPr>
        <p:spPr>
          <a:xfrm>
            <a:off x="10436772" y="3121572"/>
            <a:ext cx="638481" cy="835573"/>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72400" y="6574222"/>
            <a:ext cx="1103586" cy="426412"/>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173638" y="4267200"/>
            <a:ext cx="1468086" cy="1597572"/>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289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Views: Classic</a:t>
            </a:r>
            <a:endParaRPr lang="en-US" dirty="0">
              <a:solidFill>
                <a:schemeClr val="tx1">
                  <a:lumMod val="50000"/>
                </a:schemeClr>
              </a:solidFill>
            </a:endParaRPr>
          </a:p>
        </p:txBody>
      </p:sp>
      <p:sp>
        <p:nvSpPr>
          <p:cNvPr id="5" name="Content Placeholder 4"/>
          <p:cNvSpPr>
            <a:spLocks noGrp="1"/>
          </p:cNvSpPr>
          <p:nvPr>
            <p:ph sz="quarter" idx="10"/>
          </p:nvPr>
        </p:nvSpPr>
        <p:spPr>
          <a:xfrm>
            <a:off x="777239" y="2395655"/>
            <a:ext cx="3860233" cy="6407573"/>
          </a:xfrm>
        </p:spPr>
        <p:txBody>
          <a:bodyPr>
            <a:normAutofit fontScale="62500" lnSpcReduction="20000"/>
          </a:bodyPr>
          <a:lstStyle/>
          <a:p>
            <a:pPr>
              <a:buSzPct val="100000"/>
              <a:buFont typeface="Arial" panose="020B0604020202020204" pitchFamily="34" charset="0"/>
              <a:buChar char="•"/>
            </a:pPr>
            <a:r>
              <a:rPr lang="en-US" dirty="0" smtClean="0">
                <a:latin typeface="Futura Lt BT"/>
              </a:rPr>
              <a:t>Drop down for displaying icons based on view</a:t>
            </a:r>
          </a:p>
          <a:p>
            <a:pPr>
              <a:buSzPct val="100000"/>
              <a:buFont typeface="Arial" panose="020B0604020202020204" pitchFamily="34" charset="0"/>
              <a:buChar char="•"/>
            </a:pPr>
            <a:r>
              <a:rPr lang="en-US" dirty="0" smtClean="0">
                <a:latin typeface="Futura Lt BT"/>
              </a:rPr>
              <a:t>Views based on severity, name, class/make, sub-class/model, and category</a:t>
            </a:r>
          </a:p>
          <a:p>
            <a:pPr>
              <a:buSzPct val="100000"/>
              <a:buFont typeface="Arial" panose="020B0604020202020204" pitchFamily="34" charset="0"/>
              <a:buChar char="•"/>
            </a:pPr>
            <a:r>
              <a:rPr lang="en-US" dirty="0" smtClean="0">
                <a:latin typeface="Futura Lt BT"/>
              </a:rPr>
              <a:t>Show/hide device icons</a:t>
            </a:r>
          </a:p>
          <a:p>
            <a:pPr>
              <a:buSzPct val="100000"/>
              <a:buFont typeface="Arial" panose="020B0604020202020204" pitchFamily="34" charset="0"/>
              <a:buChar char="•"/>
            </a:pPr>
            <a:r>
              <a:rPr lang="en-US" dirty="0" smtClean="0">
                <a:latin typeface="Futura Lt BT"/>
              </a:rPr>
              <a:t>Detailed mouse over includes: Last poll time, collection status and device ID</a:t>
            </a:r>
          </a:p>
          <a:p>
            <a:pPr>
              <a:buSzPct val="100000"/>
              <a:buFont typeface="Arial" panose="020B0604020202020204" pitchFamily="34" charset="0"/>
              <a:buChar char="•"/>
            </a:pPr>
            <a:r>
              <a:rPr lang="en-US" dirty="0" smtClean="0">
                <a:latin typeface="Futura Lt BT"/>
              </a:rPr>
              <a:t>EM7 automatically updates views as devices are added</a:t>
            </a:r>
          </a:p>
        </p:txBody>
      </p:sp>
      <p:sp>
        <p:nvSpPr>
          <p:cNvPr id="4" name="Text Placeholder 3"/>
          <p:cNvSpPr>
            <a:spLocks noGrp="1"/>
          </p:cNvSpPr>
          <p:nvPr>
            <p:ph type="body" sz="quarter" idx="11"/>
          </p:nvPr>
        </p:nvSpPr>
        <p:spPr>
          <a:xfrm>
            <a:off x="777240" y="1241938"/>
            <a:ext cx="14519275" cy="642620"/>
          </a:xfrm>
        </p:spPr>
        <p:txBody>
          <a:bodyPr>
            <a:normAutofit fontScale="85000" lnSpcReduction="20000"/>
          </a:bodyPr>
          <a:lstStyle/>
          <a:p>
            <a:r>
              <a:rPr lang="en-US" dirty="0" smtClean="0">
                <a:solidFill>
                  <a:schemeClr val="accent1"/>
                </a:solidFill>
              </a:rPr>
              <a:t>Views &gt; Classic Views </a:t>
            </a:r>
            <a:endParaRPr lang="en-US" dirty="0">
              <a:solidFill>
                <a:schemeClr val="accent1"/>
              </a:solidFill>
            </a:endParaRPr>
          </a:p>
        </p:txBody>
      </p:sp>
      <p:sp>
        <p:nvSpPr>
          <p:cNvPr id="8" name="TextBox 7"/>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544" y="2617076"/>
            <a:ext cx="10368211" cy="5281447"/>
          </a:xfrm>
          <a:prstGeom prst="rect">
            <a:avLst/>
          </a:prstGeom>
          <a:ln>
            <a:solidFill>
              <a:schemeClr val="tx2"/>
            </a:solidFill>
          </a:ln>
        </p:spPr>
      </p:pic>
    </p:spTree>
    <p:extLst>
      <p:ext uri="{BB962C8B-B14F-4D97-AF65-F5344CB8AC3E}">
        <p14:creationId xmlns:p14="http://schemas.microsoft.com/office/powerpoint/2010/main" val="1306945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Device Manager View</a:t>
            </a:r>
            <a:endParaRPr lang="en-US" dirty="0">
              <a:solidFill>
                <a:schemeClr val="tx1">
                  <a:lumMod val="50000"/>
                </a:schemeClr>
              </a:solidFill>
            </a:endParaRPr>
          </a:p>
        </p:txBody>
      </p:sp>
      <p:sp>
        <p:nvSpPr>
          <p:cNvPr id="5" name="Content Placeholder 4"/>
          <p:cNvSpPr>
            <a:spLocks noGrp="1"/>
          </p:cNvSpPr>
          <p:nvPr>
            <p:ph sz="quarter" idx="10"/>
          </p:nvPr>
        </p:nvSpPr>
        <p:spPr>
          <a:xfrm>
            <a:off x="847389" y="1897090"/>
            <a:ext cx="14519275" cy="6407573"/>
          </a:xfrm>
        </p:spPr>
        <p:txBody>
          <a:bodyPr>
            <a:normAutofit/>
          </a:bodyPr>
          <a:lstStyle/>
          <a:p>
            <a:pPr marL="0" indent="0">
              <a:buNone/>
            </a:pPr>
            <a:r>
              <a:rPr lang="en-US" sz="3200" dirty="0" smtClean="0"/>
              <a:t>As </a:t>
            </a:r>
            <a:r>
              <a:rPr lang="en-US" sz="3200" dirty="0"/>
              <a:t>devices are discovered they will appear in the Device Manager. Device Manager gives a comprehensive table view of  all devices and includes information such as:</a:t>
            </a:r>
          </a:p>
          <a:p>
            <a:pPr marL="0" indent="0">
              <a:buNone/>
            </a:pPr>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accent1"/>
                </a:solidFill>
              </a:rPr>
              <a:t>Registry &gt; Device Manager</a:t>
            </a:r>
          </a:p>
          <a:p>
            <a:endParaRPr lang="en-US" dirty="0"/>
          </a:p>
        </p:txBody>
      </p:sp>
      <p:graphicFrame>
        <p:nvGraphicFramePr>
          <p:cNvPr id="6" name="Table 5"/>
          <p:cNvGraphicFramePr>
            <a:graphicFrameLocks noGrp="1"/>
          </p:cNvGraphicFramePr>
          <p:nvPr>
            <p:extLst/>
          </p:nvPr>
        </p:nvGraphicFramePr>
        <p:xfrm>
          <a:off x="1391630" y="3518985"/>
          <a:ext cx="12258184" cy="2256752"/>
        </p:xfrm>
        <a:graphic>
          <a:graphicData uri="http://schemas.openxmlformats.org/drawingml/2006/table">
            <a:tbl>
              <a:tblPr firstRow="1" bandRow="1">
                <a:tableStyleId>{2D5ABB26-0587-4C30-8999-92F81FD0307C}</a:tableStyleId>
              </a:tblPr>
              <a:tblGrid>
                <a:gridCol w="4781876"/>
                <a:gridCol w="3597511"/>
                <a:gridCol w="3878797"/>
              </a:tblGrid>
              <a:tr h="540951">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Device</a:t>
                      </a:r>
                      <a:r>
                        <a:rPr lang="en-US" sz="2400" baseline="0" dirty="0" smtClean="0">
                          <a:solidFill>
                            <a:schemeClr val="tx1">
                              <a:lumMod val="50000"/>
                            </a:schemeClr>
                          </a:solidFill>
                        </a:rPr>
                        <a:t> Name</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DID</a:t>
                      </a:r>
                      <a:endParaRPr lang="en-US" sz="2400" dirty="0">
                        <a:solidFill>
                          <a:schemeClr val="tx1">
                            <a:lumMod val="50000"/>
                          </a:schemeClr>
                        </a:solidFill>
                      </a:endParaRPr>
                    </a:p>
                  </a:txBody>
                  <a:tcPr marL="155448" marR="155448" marT="67056" marB="67056"/>
                </a:tc>
                <a:tc>
                  <a:txBody>
                    <a:bodyPr/>
                    <a:lstStyle/>
                    <a:p>
                      <a:pPr marL="285750" marR="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2400" dirty="0" smtClean="0">
                          <a:solidFill>
                            <a:schemeClr val="tx1">
                              <a:lumMod val="50000"/>
                            </a:schemeClr>
                          </a:solidFill>
                        </a:rPr>
                        <a:t>Collection</a:t>
                      </a:r>
                      <a:r>
                        <a:rPr lang="en-US" sz="2400" baseline="0" dirty="0" smtClean="0">
                          <a:solidFill>
                            <a:schemeClr val="tx1">
                              <a:lumMod val="50000"/>
                            </a:schemeClr>
                          </a:solidFill>
                        </a:rPr>
                        <a:t> State</a:t>
                      </a:r>
                      <a:endParaRPr lang="en-US" sz="2400" dirty="0">
                        <a:solidFill>
                          <a:schemeClr val="tx1">
                            <a:lumMod val="50000"/>
                          </a:schemeClr>
                        </a:solidFill>
                      </a:endParaRPr>
                    </a:p>
                  </a:txBody>
                  <a:tcPr marL="155448" marR="155448" marT="67056" marB="67056"/>
                </a:tc>
              </a:tr>
              <a:tr h="331307">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IP</a:t>
                      </a:r>
                      <a:r>
                        <a:rPr lang="en-US" sz="2400" baseline="0" dirty="0" smtClean="0">
                          <a:solidFill>
                            <a:schemeClr val="tx1">
                              <a:lumMod val="50000"/>
                            </a:schemeClr>
                          </a:solidFill>
                        </a:rPr>
                        <a:t> Address</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Organization</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SNMP Version</a:t>
                      </a:r>
                      <a:endParaRPr lang="en-US" sz="2400" dirty="0">
                        <a:solidFill>
                          <a:schemeClr val="tx1">
                            <a:lumMod val="50000"/>
                          </a:schemeClr>
                        </a:solidFill>
                      </a:endParaRPr>
                    </a:p>
                  </a:txBody>
                  <a:tcPr marL="155448" marR="155448" marT="67056" marB="67056"/>
                </a:tc>
              </a:tr>
              <a:tr h="609600">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Device</a:t>
                      </a:r>
                      <a:r>
                        <a:rPr lang="en-US" sz="2400" baseline="0" dirty="0" smtClean="0">
                          <a:solidFill>
                            <a:schemeClr val="tx1">
                              <a:lumMod val="50000"/>
                            </a:schemeClr>
                          </a:solidFill>
                        </a:rPr>
                        <a:t> Category</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Current State</a:t>
                      </a:r>
                      <a:endParaRPr lang="en-US" sz="2400" dirty="0">
                        <a:solidFill>
                          <a:schemeClr val="tx1">
                            <a:lumMod val="50000"/>
                          </a:schemeClr>
                        </a:solidFill>
                      </a:endParaRPr>
                    </a:p>
                  </a:txBody>
                  <a:tcPr marL="155448" marR="155448" marT="67056" marB="67056"/>
                </a:tc>
                <a:tc>
                  <a:txBody>
                    <a:bodyPr/>
                    <a:lstStyle/>
                    <a:p>
                      <a:pPr marL="285750" marR="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2400" dirty="0" smtClean="0">
                          <a:solidFill>
                            <a:schemeClr val="tx1">
                              <a:lumMod val="50000"/>
                            </a:schemeClr>
                          </a:solidFill>
                        </a:rPr>
                        <a:t>SNMP Credential</a:t>
                      </a:r>
                      <a:endParaRPr lang="en-US" sz="2400" dirty="0">
                        <a:solidFill>
                          <a:schemeClr val="tx1">
                            <a:lumMod val="50000"/>
                          </a:schemeClr>
                        </a:solidFill>
                      </a:endParaRPr>
                    </a:p>
                  </a:txBody>
                  <a:tcPr marL="155448" marR="155448" marT="67056" marB="67056"/>
                </a:tc>
              </a:tr>
              <a:tr h="606329">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Device Class</a:t>
                      </a:r>
                      <a:r>
                        <a:rPr lang="en-US" sz="2400" baseline="0" dirty="0" smtClean="0">
                          <a:solidFill>
                            <a:schemeClr val="tx1">
                              <a:lumMod val="50000"/>
                            </a:schemeClr>
                          </a:solidFill>
                        </a:rPr>
                        <a:t> | Sub-class</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Collection Group</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endParaRPr lang="en-US" sz="2400" dirty="0">
                        <a:solidFill>
                          <a:schemeClr val="tx1">
                            <a:lumMod val="50000"/>
                          </a:schemeClr>
                        </a:solidFill>
                      </a:endParaRPr>
                    </a:p>
                  </a:txBody>
                  <a:tcPr marL="155448" marR="155448" marT="67056" marB="67056"/>
                </a:tc>
              </a:tr>
            </a:tbl>
          </a:graphicData>
        </a:graphic>
      </p:graphicFrame>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94" y="6224970"/>
            <a:ext cx="14877813" cy="2079693"/>
          </a:xfrm>
          <a:prstGeom prst="rect">
            <a:avLst/>
          </a:prstGeom>
          <a:ln>
            <a:solidFill>
              <a:schemeClr val="tx2"/>
            </a:solidFill>
          </a:ln>
        </p:spPr>
      </p:pic>
      <p:sp>
        <p:nvSpPr>
          <p:cNvPr id="8" name="Oval 7"/>
          <p:cNvSpPr/>
          <p:nvPr/>
        </p:nvSpPr>
        <p:spPr>
          <a:xfrm>
            <a:off x="225434" y="6516360"/>
            <a:ext cx="1655380" cy="504497"/>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587474" y="6119774"/>
            <a:ext cx="1655380" cy="504497"/>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555991"/>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sz="3800" dirty="0"/>
              <a:t>Nest device Groups to create a drill down effect for customized maps.</a:t>
            </a:r>
          </a:p>
          <a:p>
            <a:pPr marL="0" indent="0">
              <a:buNone/>
            </a:pPr>
            <a:endParaRPr lang="en-US" sz="3800" dirty="0"/>
          </a:p>
          <a:p>
            <a:pPr marL="0" indent="0">
              <a:buNone/>
            </a:pPr>
            <a:r>
              <a:rPr lang="en-US" sz="3800" dirty="0"/>
              <a:t>One of the uses for Custom Maps is for display in the Topology Dashboard Widget. Choose “Custom” in order to see the custom created views. </a:t>
            </a:r>
          </a:p>
          <a:p>
            <a:pPr marL="0" indent="0">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Pro Tip	</a:t>
            </a:r>
            <a:endParaRPr lang="en-US" dirty="0">
              <a:solidFill>
                <a:schemeClr val="tx1">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527" y="5976054"/>
            <a:ext cx="2101076" cy="1830819"/>
          </a:xfrm>
          <a:prstGeom prst="rect">
            <a:avLst/>
          </a:prstGeom>
        </p:spPr>
      </p:pic>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1021814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3800" dirty="0"/>
              <a:t>What are Views?</a:t>
            </a:r>
          </a:p>
          <a:p>
            <a:pPr>
              <a:buFont typeface="Arial" panose="020B0604020202020204" pitchFamily="34" charset="0"/>
              <a:buChar char="•"/>
            </a:pPr>
            <a:r>
              <a:rPr lang="en-US" sz="3800" dirty="0"/>
              <a:t>Buttons, Tools, Icons &amp; Customization</a:t>
            </a:r>
          </a:p>
          <a:p>
            <a:pPr>
              <a:buFont typeface="Arial" panose="020B0604020202020204" pitchFamily="34" charset="0"/>
              <a:buChar char="•"/>
            </a:pPr>
            <a:r>
              <a:rPr lang="en-US" sz="3800" dirty="0"/>
              <a:t>Device Maps</a:t>
            </a:r>
          </a:p>
          <a:p>
            <a:pPr>
              <a:buFont typeface="Arial" panose="020B0604020202020204" pitchFamily="34" charset="0"/>
              <a:buChar char="•"/>
            </a:pPr>
            <a:r>
              <a:rPr lang="en-US" sz="3800" dirty="0"/>
              <a:t>Topology Maps</a:t>
            </a:r>
          </a:p>
          <a:p>
            <a:pPr>
              <a:buFont typeface="Arial" panose="020B0604020202020204" pitchFamily="34" charset="0"/>
              <a:buChar char="•"/>
            </a:pPr>
            <a:r>
              <a:rPr lang="en-US" sz="3800" dirty="0"/>
              <a:t>Creating/Deleting Customized Maps</a:t>
            </a:r>
          </a:p>
          <a:p>
            <a:pPr>
              <a:buFont typeface="Arial" panose="020B0604020202020204" pitchFamily="34" charset="0"/>
              <a:buChar char="•"/>
            </a:pPr>
            <a:r>
              <a:rPr lang="en-US" sz="3800" dirty="0"/>
              <a:t>Classic Views</a:t>
            </a:r>
          </a:p>
          <a:p>
            <a:pPr>
              <a:buFont typeface="Arial" panose="020B0604020202020204" pitchFamily="34" charset="0"/>
              <a:buChar char="•"/>
            </a:pPr>
            <a:r>
              <a:rPr lang="en-US" sz="3800" dirty="0"/>
              <a:t>Device Manager </a:t>
            </a:r>
          </a:p>
          <a:p>
            <a:pPr>
              <a:buClr>
                <a:srgbClr val="C00000"/>
              </a:buClr>
              <a:buFont typeface="Wingdings" pitchFamily="2" charset="2"/>
              <a:buChar char="l"/>
            </a:pPr>
            <a:endParaRPr lang="en-US" sz="3800" dirty="0"/>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0040" y="6566675"/>
            <a:ext cx="3138280" cy="2028038"/>
          </a:xfrm>
          <a:prstGeom prst="rect">
            <a:avLst/>
          </a:prstGeom>
        </p:spPr>
      </p:pic>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37895331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3800" dirty="0"/>
              <a:t>A View is a graphical representation of a group of devices and the relationships between them.</a:t>
            </a:r>
          </a:p>
          <a:p>
            <a:pPr>
              <a:buFont typeface="Arial" panose="020B0604020202020204" pitchFamily="34" charset="0"/>
              <a:buChar char="•"/>
            </a:pPr>
            <a:r>
              <a:rPr lang="en-US" sz="3800" dirty="0"/>
              <a:t>Views tab allows you to view, edit, and create maps </a:t>
            </a:r>
          </a:p>
          <a:p>
            <a:pPr>
              <a:buFont typeface="Arial" panose="020B0604020202020204" pitchFamily="34" charset="0"/>
              <a:buChar char="•"/>
            </a:pPr>
            <a:r>
              <a:rPr lang="en-US" sz="3800" dirty="0"/>
              <a:t>Device state color is reflected on the managed devices</a:t>
            </a:r>
          </a:p>
          <a:p>
            <a:pPr>
              <a:buFont typeface="Arial" panose="020B0604020202020204" pitchFamily="34" charset="0"/>
              <a:buChar char="•"/>
            </a:pPr>
            <a:r>
              <a:rPr lang="en-US" sz="3800" dirty="0"/>
              <a:t>Device Maps</a:t>
            </a:r>
          </a:p>
          <a:p>
            <a:pPr>
              <a:buFont typeface="Arial" panose="020B0604020202020204" pitchFamily="34" charset="0"/>
              <a:buChar char="•"/>
            </a:pPr>
            <a:r>
              <a:rPr lang="en-US" sz="3800" dirty="0"/>
              <a:t>Topology Maps</a:t>
            </a:r>
          </a:p>
          <a:p>
            <a:pPr>
              <a:buFont typeface="Arial" panose="020B0604020202020204" pitchFamily="34" charset="0"/>
              <a:buChar char="•"/>
            </a:pPr>
            <a:r>
              <a:rPr lang="en-US" sz="3800" dirty="0"/>
              <a:t>Custom Maps</a:t>
            </a:r>
          </a:p>
          <a:p>
            <a:pPr>
              <a:buFont typeface="Arial" panose="020B0604020202020204" pitchFamily="34" charset="0"/>
              <a:buChar char="•"/>
            </a:pPr>
            <a:r>
              <a:rPr lang="en-US" sz="3800" dirty="0"/>
              <a:t>Classic Views</a:t>
            </a:r>
          </a:p>
          <a:p>
            <a:pPr marL="0" indent="0">
              <a:buClr>
                <a:srgbClr val="C00000"/>
              </a:buClr>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What are Views</a:t>
            </a:r>
            <a:r>
              <a:rPr lang="en-US" dirty="0">
                <a:solidFill>
                  <a:schemeClr val="tx1">
                    <a:lumMod val="50000"/>
                  </a:schemeClr>
                </a:solidFill>
              </a:rPr>
              <a: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229" y="5070230"/>
            <a:ext cx="9768032" cy="339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28853508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normAutofit/>
          </a:bodyPr>
          <a:lstStyle/>
          <a:p>
            <a:pPr marL="0" indent="0">
              <a:buNone/>
            </a:pPr>
            <a:r>
              <a:rPr lang="en-GB" dirty="0" smtClean="0"/>
              <a:t>Each </a:t>
            </a:r>
            <a:r>
              <a:rPr lang="en-GB" dirty="0"/>
              <a:t>map uses a similar set of buttons, tools, </a:t>
            </a:r>
            <a:r>
              <a:rPr lang="en-GB" dirty="0" smtClean="0"/>
              <a:t>and icons</a:t>
            </a:r>
            <a:r>
              <a:rPr lang="en-GB" dirty="0"/>
              <a:t>.</a:t>
            </a: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Buttons, Tools, Icons</a:t>
            </a:r>
            <a:endParaRPr lang="en-US" dirty="0">
              <a:solidFill>
                <a:schemeClr val="tx1">
                  <a:lumMod val="50000"/>
                </a:schemeClr>
              </a:solidFill>
            </a:endParaRPr>
          </a:p>
        </p:txBody>
      </p:sp>
      <p:cxnSp>
        <p:nvCxnSpPr>
          <p:cNvPr id="16" name="Straight Arrow Connector 15"/>
          <p:cNvCxnSpPr>
            <a:stCxn id="18" idx="0"/>
          </p:cNvCxnSpPr>
          <p:nvPr/>
        </p:nvCxnSpPr>
        <p:spPr>
          <a:xfrm flipV="1">
            <a:off x="13179058" y="3662077"/>
            <a:ext cx="217733" cy="33234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019" y="4102816"/>
            <a:ext cx="10688060" cy="5239219"/>
          </a:xfrm>
          <a:prstGeom prst="rect">
            <a:avLst/>
          </a:prstGeom>
        </p:spPr>
      </p:pic>
      <p:sp>
        <p:nvSpPr>
          <p:cNvPr id="18" name="Rectangle 17"/>
          <p:cNvSpPr/>
          <p:nvPr/>
        </p:nvSpPr>
        <p:spPr>
          <a:xfrm>
            <a:off x="12776045" y="3994424"/>
            <a:ext cx="806026" cy="480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19" name="Rectangle 18"/>
          <p:cNvSpPr/>
          <p:nvPr/>
        </p:nvSpPr>
        <p:spPr>
          <a:xfrm>
            <a:off x="9930960" y="4251696"/>
            <a:ext cx="317410" cy="24007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20" name="Rectangle 19"/>
          <p:cNvSpPr/>
          <p:nvPr/>
        </p:nvSpPr>
        <p:spPr>
          <a:xfrm>
            <a:off x="4128512" y="6129038"/>
            <a:ext cx="403014" cy="2400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27632" y="2253628"/>
            <a:ext cx="3938317" cy="1438813"/>
          </a:xfrm>
          <a:prstGeom prst="rect">
            <a:avLst/>
          </a:prstGeom>
        </p:spPr>
      </p:pic>
      <p:sp>
        <p:nvSpPr>
          <p:cNvPr id="13" name="Text Placeholder 4"/>
          <p:cNvSpPr txBox="1">
            <a:spLocks/>
          </p:cNvSpPr>
          <p:nvPr/>
        </p:nvSpPr>
        <p:spPr>
          <a:xfrm>
            <a:off x="395085" y="2245502"/>
            <a:ext cx="3749654" cy="7064844"/>
          </a:xfrm>
          <a:prstGeom prst="rect">
            <a:avLst/>
          </a:prstGeom>
        </p:spPr>
        <p:txBody>
          <a:bodyPr vert="horz" lIns="146304" tIns="73152" rIns="146304" bIns="73152" rtlCol="0">
            <a:normAutofit lnSpcReduction="1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buFont typeface="Arial" panose="020B0604020202020204" pitchFamily="34" charset="0"/>
              <a:buChar char="•"/>
            </a:pPr>
            <a:r>
              <a:rPr lang="en-US" sz="2600" dirty="0">
                <a:solidFill>
                  <a:schemeClr val="tx1">
                    <a:lumMod val="50000"/>
                  </a:schemeClr>
                </a:solidFill>
              </a:rPr>
              <a:t>Kiosk Button: </a:t>
            </a:r>
            <a:r>
              <a:rPr lang="en-GB" sz="2600" dirty="0">
                <a:solidFill>
                  <a:schemeClr val="tx1">
                    <a:lumMod val="50000"/>
                  </a:schemeClr>
                </a:solidFill>
              </a:rPr>
              <a:t>Spawns a new page, where the map appears in full-screen</a:t>
            </a:r>
          </a:p>
          <a:p>
            <a:pPr>
              <a:buSzPct val="100000"/>
              <a:buFont typeface="Arial" panose="020B0604020202020204" pitchFamily="34" charset="0"/>
              <a:buChar char="•"/>
            </a:pPr>
            <a:r>
              <a:rPr lang="en-GB" sz="2600" dirty="0">
                <a:solidFill>
                  <a:schemeClr val="tx1">
                    <a:lumMod val="50000"/>
                  </a:schemeClr>
                </a:solidFill>
              </a:rPr>
              <a:t>Lock Icon: Toggles on and off the display of the menu at the left of the pane and the menu at the top of the </a:t>
            </a:r>
            <a:r>
              <a:rPr lang="en-US" sz="2600" dirty="0">
                <a:solidFill>
                  <a:schemeClr val="tx1">
                    <a:lumMod val="50000"/>
                  </a:schemeClr>
                </a:solidFill>
              </a:rPr>
              <a:t>pane.</a:t>
            </a:r>
          </a:p>
          <a:p>
            <a:pPr>
              <a:buSzPct val="100000"/>
              <a:buFont typeface="Arial" panose="020B0604020202020204" pitchFamily="34" charset="0"/>
              <a:buChar char="•"/>
            </a:pPr>
            <a:r>
              <a:rPr lang="en-US" sz="2600" dirty="0">
                <a:solidFill>
                  <a:schemeClr val="tx1">
                    <a:lumMod val="50000"/>
                  </a:schemeClr>
                </a:solidFill>
              </a:rPr>
              <a:t>The icons are live, clickable links to the device information. Mouse over for quick info</a:t>
            </a:r>
          </a:p>
          <a:p>
            <a:pPr>
              <a:buSzPct val="100000"/>
              <a:buFont typeface="Arial" panose="020B0604020202020204" pitchFamily="34" charset="0"/>
              <a:buChar char="•"/>
            </a:pPr>
            <a:endParaRPr lang="en-US" sz="4500" dirty="0"/>
          </a:p>
        </p:txBody>
      </p:sp>
      <p:sp>
        <p:nvSpPr>
          <p:cNvPr id="12" name="TextBox 11"/>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51950939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3200" dirty="0"/>
              <a:t>SNMP Trap - Asynchronous notification / alerts transmitted from a managed device to EM7.  </a:t>
            </a:r>
          </a:p>
          <a:p>
            <a:r>
              <a:rPr lang="en-US" sz="3200" dirty="0"/>
              <a:t>SNMP Traps are defined in the vendor MIB </a:t>
            </a:r>
          </a:p>
          <a:p>
            <a:r>
              <a:rPr lang="en-US" sz="3200" dirty="0"/>
              <a:t>A destination address for where the traps are to be sent is required.</a:t>
            </a:r>
          </a:p>
          <a:p>
            <a:r>
              <a:rPr lang="en-US" sz="3200" dirty="0"/>
              <a:t>The major difference in SNMP Traps vs. SNMP  is data collected via SNMP is polled and SNMP Traps are generated and sent out by the managed device on no defined interval.</a:t>
            </a:r>
          </a:p>
          <a:p>
            <a:r>
              <a:rPr lang="en-US" sz="3200" dirty="0"/>
              <a:t>SNMP Traps can be received by:</a:t>
            </a:r>
          </a:p>
          <a:p>
            <a:pPr lvl="1"/>
            <a:r>
              <a:rPr lang="en-US" sz="2600" dirty="0"/>
              <a:t>Data Collector</a:t>
            </a:r>
          </a:p>
          <a:p>
            <a:pPr lvl="1"/>
            <a:r>
              <a:rPr lang="en-US" sz="2600" dirty="0"/>
              <a:t>Message Collector</a:t>
            </a:r>
          </a:p>
          <a:p>
            <a:pPr lvl="1"/>
            <a:r>
              <a:rPr lang="en-US" sz="2600" dirty="0"/>
              <a:t>All-in-One</a:t>
            </a:r>
          </a:p>
          <a:p>
            <a:r>
              <a:rPr lang="en-US" sz="3200" dirty="0"/>
              <a:t>SNMP Traps by default are sent from the managed device to EM7 on UDP port 162</a:t>
            </a:r>
          </a:p>
          <a:p>
            <a:pPr marL="0" indent="0">
              <a:buNone/>
            </a:pPr>
            <a:endParaRPr lang="en-US" sz="2900" dirty="0"/>
          </a:p>
        </p:txBody>
      </p:sp>
      <p:sp>
        <p:nvSpPr>
          <p:cNvPr id="2" name="Title 1"/>
          <p:cNvSpPr>
            <a:spLocks noGrp="1"/>
          </p:cNvSpPr>
          <p:nvPr>
            <p:ph type="title"/>
          </p:nvPr>
        </p:nvSpPr>
        <p:spPr/>
        <p:txBody>
          <a:bodyPr/>
          <a:lstStyle/>
          <a:p>
            <a:r>
              <a:rPr lang="en-US" dirty="0" smtClean="0">
                <a:solidFill>
                  <a:schemeClr val="tx1">
                    <a:lumMod val="50000"/>
                  </a:schemeClr>
                </a:solidFill>
              </a:rPr>
              <a:t>What are SNMP Traps?</a:t>
            </a:r>
            <a:endParaRPr lang="en-US" dirty="0">
              <a:solidFill>
                <a:schemeClr val="tx1">
                  <a:lumMod val="50000"/>
                </a:schemeClr>
              </a:solidFill>
            </a:endParaRPr>
          </a:p>
        </p:txBody>
      </p:sp>
      <p:sp>
        <p:nvSpPr>
          <p:cNvPr id="9" name="TextBox 8"/>
          <p:cNvSpPr txBox="1"/>
          <p:nvPr/>
        </p:nvSpPr>
        <p:spPr>
          <a:xfrm>
            <a:off x="7195607" y="9516838"/>
            <a:ext cx="115358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Logging</a:t>
            </a:r>
          </a:p>
        </p:txBody>
      </p:sp>
    </p:spTree>
    <p:extLst>
      <p:ext uri="{BB962C8B-B14F-4D97-AF65-F5344CB8AC3E}">
        <p14:creationId xmlns:p14="http://schemas.microsoft.com/office/powerpoint/2010/main" val="2746839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70" y="1375104"/>
            <a:ext cx="7195677" cy="7749249"/>
          </a:xfrm>
        </p:spPr>
        <p:txBody>
          <a:bodyPr>
            <a:normAutofit fontScale="70000" lnSpcReduction="20000"/>
          </a:bodyPr>
          <a:lstStyle/>
          <a:p>
            <a:pPr>
              <a:buSzPct val="100000"/>
              <a:buFont typeface="Arial" panose="020B0604020202020204" pitchFamily="34" charset="0"/>
              <a:buChar char="•"/>
            </a:pPr>
            <a:r>
              <a:rPr lang="en-GB" i="1" dirty="0">
                <a:latin typeface="Futura Lt BT"/>
              </a:rPr>
              <a:t>Zoom bar</a:t>
            </a:r>
            <a:r>
              <a:rPr lang="en-GB" dirty="0">
                <a:latin typeface="Futura Lt BT"/>
              </a:rPr>
              <a:t>: Magnifies and contracts the map.</a:t>
            </a:r>
          </a:p>
          <a:p>
            <a:pPr>
              <a:buSzPct val="100000"/>
              <a:buFont typeface="Arial" panose="020B0604020202020204" pitchFamily="34" charset="0"/>
              <a:buChar char="•"/>
            </a:pPr>
            <a:r>
              <a:rPr lang="en-GB" i="1" dirty="0">
                <a:latin typeface="Futura Lt BT"/>
              </a:rPr>
              <a:t>Fit</a:t>
            </a:r>
            <a:r>
              <a:rPr lang="en-GB" dirty="0">
                <a:latin typeface="Futura Lt BT"/>
              </a:rPr>
              <a:t>: Adjusts the zoom to fit the entire map within the pane.</a:t>
            </a:r>
          </a:p>
          <a:p>
            <a:pPr>
              <a:buSzPct val="100000"/>
              <a:buFont typeface="Arial" panose="020B0604020202020204" pitchFamily="34" charset="0"/>
              <a:buChar char="•"/>
            </a:pPr>
            <a:r>
              <a:rPr lang="en-GB" i="1" dirty="0" err="1">
                <a:latin typeface="Futura Lt BT"/>
              </a:rPr>
              <a:t>Center</a:t>
            </a:r>
            <a:r>
              <a:rPr lang="en-GB" dirty="0">
                <a:latin typeface="Futura Lt BT"/>
              </a:rPr>
              <a:t>: </a:t>
            </a:r>
            <a:r>
              <a:rPr lang="en-GB" dirty="0" err="1">
                <a:latin typeface="Futura Lt BT"/>
              </a:rPr>
              <a:t>Centers</a:t>
            </a:r>
            <a:r>
              <a:rPr lang="en-GB" dirty="0">
                <a:latin typeface="Futura Lt BT"/>
              </a:rPr>
              <a:t> the map in the middle of the pane.</a:t>
            </a:r>
          </a:p>
          <a:p>
            <a:pPr>
              <a:buSzPct val="100000"/>
              <a:buFont typeface="Arial" panose="020B0604020202020204" pitchFamily="34" charset="0"/>
              <a:buChar char="•"/>
            </a:pPr>
            <a:r>
              <a:rPr lang="en-US" i="1" dirty="0">
                <a:latin typeface="Futura Lt BT"/>
              </a:rPr>
              <a:t>Trace + fields</a:t>
            </a:r>
            <a:r>
              <a:rPr lang="en-US" dirty="0">
                <a:latin typeface="Futura Lt BT"/>
              </a:rPr>
              <a:t>:</a:t>
            </a:r>
            <a:r>
              <a:rPr lang="en-GB" dirty="0">
                <a:latin typeface="Futura Lt BT"/>
              </a:rPr>
              <a:t> Allows you to search and highlight multiple devices.</a:t>
            </a:r>
          </a:p>
          <a:p>
            <a:pPr>
              <a:buSzPct val="100000"/>
              <a:buFont typeface="Arial" panose="020B0604020202020204" pitchFamily="34" charset="0"/>
              <a:buChar char="•"/>
            </a:pPr>
            <a:r>
              <a:rPr lang="en-US" i="1" dirty="0">
                <a:latin typeface="Futura Lt BT"/>
              </a:rPr>
              <a:t>Filter icon</a:t>
            </a:r>
            <a:r>
              <a:rPr lang="en-US" dirty="0">
                <a:latin typeface="Futura Lt BT"/>
              </a:rPr>
              <a:t>: </a:t>
            </a:r>
            <a:r>
              <a:rPr lang="en-GB" dirty="0">
                <a:latin typeface="Futura Lt BT"/>
              </a:rPr>
              <a:t>Toggles on and off the display of the Node Filters checkboxes. </a:t>
            </a:r>
          </a:p>
          <a:p>
            <a:pPr>
              <a:buSzPct val="100000"/>
              <a:buFont typeface="Arial" panose="020B0604020202020204" pitchFamily="34" charset="0"/>
              <a:buChar char="•"/>
            </a:pPr>
            <a:r>
              <a:rPr lang="en-US" i="1" dirty="0">
                <a:latin typeface="Futura Lt BT"/>
              </a:rPr>
              <a:t>Arrange Map</a:t>
            </a:r>
            <a:r>
              <a:rPr lang="en-US" dirty="0">
                <a:latin typeface="Futura Lt BT"/>
              </a:rPr>
              <a:t>:</a:t>
            </a:r>
            <a:r>
              <a:rPr lang="en-GB" dirty="0">
                <a:latin typeface="Futura Lt BT"/>
              </a:rPr>
              <a:t> Specifies the format-style for the map.</a:t>
            </a:r>
          </a:p>
          <a:p>
            <a:pPr>
              <a:buSzPct val="100000"/>
              <a:buFont typeface="Arial" panose="020B0604020202020204" pitchFamily="34" charset="0"/>
              <a:buChar char="•"/>
            </a:pPr>
            <a:r>
              <a:rPr lang="en-US" i="1" dirty="0">
                <a:latin typeface="Futura Lt BT"/>
              </a:rPr>
              <a:t>Link Length slider:</a:t>
            </a:r>
            <a:r>
              <a:rPr lang="en-US" dirty="0">
                <a:latin typeface="Futura Lt BT"/>
              </a:rPr>
              <a:t> </a:t>
            </a:r>
            <a:r>
              <a:rPr lang="en-GB" dirty="0">
                <a:latin typeface="Futura Lt BT"/>
              </a:rPr>
              <a:t>Slider bar that allows you to adjust the length of all links in the view.</a:t>
            </a:r>
          </a:p>
          <a:p>
            <a:pPr>
              <a:buSzPct val="100000"/>
              <a:buFont typeface="Arial" panose="020B0604020202020204" pitchFamily="34" charset="0"/>
              <a:buChar char="•"/>
            </a:pPr>
            <a:r>
              <a:rPr lang="en-US" i="1" dirty="0">
                <a:latin typeface="Futura Lt BT"/>
              </a:rPr>
              <a:t>Take Screenshot</a:t>
            </a:r>
            <a:r>
              <a:rPr lang="en-US" dirty="0">
                <a:latin typeface="Futura Lt BT"/>
              </a:rPr>
              <a:t>: </a:t>
            </a:r>
            <a:r>
              <a:rPr lang="en-GB" dirty="0">
                <a:latin typeface="Futura Lt BT"/>
              </a:rPr>
              <a:t>Saves the current display as a .</a:t>
            </a:r>
            <a:r>
              <a:rPr lang="en-GB" dirty="0" err="1">
                <a:latin typeface="Futura Lt BT"/>
              </a:rPr>
              <a:t>png</a:t>
            </a:r>
            <a:r>
              <a:rPr lang="en-GB" dirty="0">
                <a:latin typeface="Futura Lt BT"/>
              </a:rPr>
              <a:t> file</a:t>
            </a:r>
            <a:endParaRPr lang="en-US" dirty="0">
              <a:latin typeface="Futura Lt BT"/>
            </a:endParaRPr>
          </a:p>
          <a:p>
            <a:pPr marL="457200" indent="-457200">
              <a:buClr>
                <a:srgbClr val="C00000"/>
              </a:buClr>
              <a:buSzPct val="65000"/>
              <a:buFont typeface="Wingdings" pitchFamily="2" charset="2"/>
              <a:buChar char="l"/>
            </a:pPr>
            <a:endParaRPr lang="en-GB" dirty="0">
              <a:solidFill>
                <a:srgbClr val="4D4D4D"/>
              </a:solidFill>
              <a:latin typeface="Futura Lt BT"/>
            </a:endParaRPr>
          </a:p>
          <a:p>
            <a:pPr marL="457200" indent="-457200">
              <a:buClr>
                <a:srgbClr val="C00000"/>
              </a:buClr>
              <a:buSzPct val="65000"/>
              <a:buFont typeface="Wingdings" pitchFamily="2" charset="2"/>
              <a:buChar char="l"/>
            </a:pPr>
            <a:endParaRPr lang="en-GB" dirty="0">
              <a:solidFill>
                <a:srgbClr val="4D4D4D"/>
              </a:solidFill>
              <a:latin typeface="Futura Lt BT"/>
            </a:endParaRPr>
          </a:p>
          <a:p>
            <a:pPr marL="457200" indent="-457200">
              <a:buClr>
                <a:srgbClr val="C00000"/>
              </a:buClr>
              <a:buSzPct val="65000"/>
              <a:buFont typeface="Wingdings" pitchFamily="2" charset="2"/>
              <a:buChar char="l"/>
            </a:pPr>
            <a:endParaRPr lang="en-GB" dirty="0">
              <a:solidFill>
                <a:srgbClr val="4D4D4D"/>
              </a:solidFill>
              <a:latin typeface="Futura Lt BT"/>
            </a:endParaRPr>
          </a:p>
          <a:p>
            <a:pPr marL="457200" indent="-457200">
              <a:buClr>
                <a:srgbClr val="C00000"/>
              </a:buClr>
              <a:buSzPct val="65000"/>
              <a:buFont typeface="Wingdings" pitchFamily="2" charset="2"/>
              <a:buChar char="l"/>
            </a:pPr>
            <a:endParaRPr lang="en-US" dirty="0">
              <a:solidFill>
                <a:srgbClr val="4D4D4D"/>
              </a:solidFill>
              <a:latin typeface="Futura Lt BT"/>
            </a:endParaRPr>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Buttons, Tools, Icons</a:t>
            </a:r>
            <a:endParaRPr lang="en-US" dirty="0">
              <a:solidFill>
                <a:schemeClr val="tx1">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694" y="2905355"/>
            <a:ext cx="7318191" cy="4547934"/>
          </a:xfrm>
          <a:prstGeom prst="rect">
            <a:avLst/>
          </a:prstGeom>
        </p:spPr>
      </p:pic>
      <p:sp>
        <p:nvSpPr>
          <p:cNvPr id="19" name="Rectangle 18"/>
          <p:cNvSpPr/>
          <p:nvPr/>
        </p:nvSpPr>
        <p:spPr>
          <a:xfrm>
            <a:off x="8578426" y="3071316"/>
            <a:ext cx="6742458" cy="451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20" name="Rectangle 19"/>
          <p:cNvSpPr/>
          <p:nvPr/>
        </p:nvSpPr>
        <p:spPr>
          <a:xfrm>
            <a:off x="7945121" y="3071316"/>
            <a:ext cx="633306" cy="15563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8" name="TextBox 7"/>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395655970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387025"/>
            <a:ext cx="12948157" cy="7915471"/>
          </a:xfrm>
        </p:spPr>
        <p:txBody>
          <a:bodyPr>
            <a:normAutofit fontScale="77500" lnSpcReduction="20000"/>
          </a:bodyPr>
          <a:lstStyle/>
          <a:p>
            <a:pPr>
              <a:buSzPct val="100000"/>
              <a:buFont typeface="Arial" panose="020B0604020202020204" pitchFamily="34" charset="0"/>
              <a:buChar char="•"/>
            </a:pPr>
            <a:r>
              <a:rPr lang="en-US" i="1" dirty="0">
                <a:latin typeface="Futura Lt BT"/>
              </a:rPr>
              <a:t>Edit: Nodes</a:t>
            </a:r>
            <a:r>
              <a:rPr lang="en-US" dirty="0">
                <a:latin typeface="Futura Lt BT"/>
              </a:rPr>
              <a:t>. </a:t>
            </a:r>
            <a:r>
              <a:rPr lang="en-GB" dirty="0">
                <a:latin typeface="Futura Lt BT"/>
              </a:rPr>
              <a:t>Edit the display of nodes in the map, </a:t>
            </a:r>
            <a:r>
              <a:rPr lang="en-GB" b="1" dirty="0">
                <a:latin typeface="Futura Lt BT"/>
              </a:rPr>
              <a:t>only</a:t>
            </a:r>
            <a:r>
              <a:rPr lang="en-GB" dirty="0">
                <a:latin typeface="Futura Lt BT"/>
              </a:rPr>
              <a:t> for custom maps.</a:t>
            </a:r>
          </a:p>
          <a:p>
            <a:pPr>
              <a:buSzPct val="100000"/>
              <a:buFont typeface="Arial" panose="020B0604020202020204" pitchFamily="34" charset="0"/>
              <a:buChar char="•"/>
            </a:pPr>
            <a:r>
              <a:rPr lang="en-US" i="1" dirty="0">
                <a:latin typeface="Futura Lt BT"/>
              </a:rPr>
              <a:t>Edit: Shapes</a:t>
            </a:r>
            <a:r>
              <a:rPr lang="en-US" dirty="0">
                <a:latin typeface="Futura Lt BT"/>
              </a:rPr>
              <a:t>.</a:t>
            </a:r>
            <a:r>
              <a:rPr lang="en-GB" dirty="0">
                <a:latin typeface="Futura Lt BT"/>
              </a:rPr>
              <a:t> Allows you to add hand-drawn shapes to the map.</a:t>
            </a:r>
          </a:p>
          <a:p>
            <a:pPr>
              <a:buSzPct val="100000"/>
              <a:buFont typeface="Arial" panose="020B0604020202020204" pitchFamily="34" charset="0"/>
              <a:buChar char="•"/>
            </a:pPr>
            <a:r>
              <a:rPr lang="en-US" i="1" dirty="0">
                <a:latin typeface="Futura Lt BT"/>
              </a:rPr>
              <a:t>Edit: Text</a:t>
            </a:r>
            <a:r>
              <a:rPr lang="en-US" dirty="0">
                <a:latin typeface="Futura Lt BT"/>
              </a:rPr>
              <a:t>. </a:t>
            </a:r>
            <a:r>
              <a:rPr lang="en-GB" dirty="0">
                <a:latin typeface="Futura Lt BT"/>
              </a:rPr>
              <a:t>Allows you to add text to the map and format that text.</a:t>
            </a:r>
          </a:p>
          <a:p>
            <a:pPr>
              <a:buSzPct val="100000"/>
              <a:buFont typeface="Arial" panose="020B0604020202020204" pitchFamily="34" charset="0"/>
              <a:buChar char="•"/>
            </a:pPr>
            <a:r>
              <a:rPr lang="en-US" dirty="0">
                <a:latin typeface="Futura Lt BT"/>
              </a:rPr>
              <a:t>Edit: Images.</a:t>
            </a:r>
            <a:r>
              <a:rPr lang="en-GB" dirty="0">
                <a:latin typeface="Futura Lt BT"/>
              </a:rPr>
              <a:t> Allows you to import and format an image.</a:t>
            </a:r>
            <a:r>
              <a:rPr lang="en-US" dirty="0">
                <a:latin typeface="Futura Lt BT"/>
              </a:rPr>
              <a:t> </a:t>
            </a:r>
          </a:p>
          <a:p>
            <a:pPr>
              <a:buSzPct val="100000"/>
              <a:buFont typeface="Arial" panose="020B0604020202020204" pitchFamily="34" charset="0"/>
              <a:buChar char="•"/>
            </a:pPr>
            <a:r>
              <a:rPr lang="en-US" dirty="0">
                <a:latin typeface="Futura Lt BT"/>
              </a:rPr>
              <a:t>Edit: Save.</a:t>
            </a:r>
            <a:r>
              <a:rPr lang="en-GB" dirty="0">
                <a:latin typeface="Futura Lt BT"/>
              </a:rPr>
              <a:t> Saves changes to the map.</a:t>
            </a:r>
          </a:p>
          <a:p>
            <a:pPr>
              <a:buSzPct val="100000"/>
              <a:buFont typeface="Arial" panose="020B0604020202020204" pitchFamily="34" charset="0"/>
              <a:buChar char="•"/>
            </a:pPr>
            <a:r>
              <a:rPr lang="en-US" dirty="0">
                <a:latin typeface="Futura Lt BT"/>
              </a:rPr>
              <a:t>Edit: Revert. </a:t>
            </a:r>
            <a:r>
              <a:rPr lang="en-GB" dirty="0">
                <a:latin typeface="Futura Lt BT"/>
              </a:rPr>
              <a:t>Ignores all changes and returns to last saved version of the map.</a:t>
            </a:r>
          </a:p>
          <a:p>
            <a:pPr>
              <a:buSzPct val="100000"/>
              <a:buFont typeface="Arial" panose="020B0604020202020204" pitchFamily="34" charset="0"/>
              <a:buChar char="•"/>
            </a:pPr>
            <a:r>
              <a:rPr lang="en-US" i="1" dirty="0">
                <a:latin typeface="Futura Lt BT"/>
              </a:rPr>
              <a:t>Layers: Nodes</a:t>
            </a:r>
            <a:r>
              <a:rPr lang="en-US" dirty="0">
                <a:latin typeface="Futura Lt BT"/>
              </a:rPr>
              <a:t>. </a:t>
            </a:r>
            <a:r>
              <a:rPr lang="en-GB" dirty="0">
                <a:latin typeface="Futura Lt BT"/>
              </a:rPr>
              <a:t>Toggles the display of devices in the map.</a:t>
            </a:r>
          </a:p>
          <a:p>
            <a:pPr>
              <a:buSzPct val="100000"/>
              <a:buFont typeface="Arial" panose="020B0604020202020204" pitchFamily="34" charset="0"/>
              <a:buChar char="•"/>
            </a:pPr>
            <a:r>
              <a:rPr lang="en-US" i="1" dirty="0">
                <a:latin typeface="Futura Lt BT"/>
              </a:rPr>
              <a:t>Layers: Links</a:t>
            </a:r>
            <a:r>
              <a:rPr lang="en-US" dirty="0">
                <a:latin typeface="Futura Lt BT"/>
              </a:rPr>
              <a:t>. </a:t>
            </a:r>
            <a:r>
              <a:rPr lang="en-GB" dirty="0">
                <a:latin typeface="Futura Lt BT"/>
              </a:rPr>
              <a:t>Toggles the display of links in the map.</a:t>
            </a:r>
          </a:p>
          <a:p>
            <a:pPr>
              <a:buSzPct val="100000"/>
              <a:buFont typeface="Arial" panose="020B0604020202020204" pitchFamily="34" charset="0"/>
              <a:buChar char="•"/>
            </a:pPr>
            <a:r>
              <a:rPr lang="en-US" i="1" dirty="0">
                <a:latin typeface="Futura Lt BT"/>
              </a:rPr>
              <a:t>Layers: Shapes</a:t>
            </a:r>
            <a:r>
              <a:rPr lang="en-US" dirty="0">
                <a:latin typeface="Futura Lt BT"/>
              </a:rPr>
              <a:t>. </a:t>
            </a:r>
            <a:r>
              <a:rPr lang="en-GB" dirty="0">
                <a:latin typeface="Futura Lt BT"/>
              </a:rPr>
              <a:t>Toggles the display of hand-drawn shapes in the map.</a:t>
            </a:r>
          </a:p>
          <a:p>
            <a:pPr>
              <a:buSzPct val="100000"/>
              <a:buFont typeface="Arial" panose="020B0604020202020204" pitchFamily="34" charset="0"/>
              <a:buChar char="•"/>
            </a:pPr>
            <a:r>
              <a:rPr lang="en-US" i="1" dirty="0">
                <a:latin typeface="Futura Lt BT"/>
              </a:rPr>
              <a:t>Layers: Text</a:t>
            </a:r>
            <a:r>
              <a:rPr lang="en-US" dirty="0">
                <a:latin typeface="Futura Lt BT"/>
              </a:rPr>
              <a:t>. </a:t>
            </a:r>
            <a:r>
              <a:rPr lang="en-GB" dirty="0">
                <a:latin typeface="Futura Lt BT"/>
              </a:rPr>
              <a:t>Toggles the display of manually entered text in the map.</a:t>
            </a:r>
          </a:p>
          <a:p>
            <a:pPr>
              <a:buSzPct val="100000"/>
              <a:buFont typeface="Arial" panose="020B0604020202020204" pitchFamily="34" charset="0"/>
              <a:buChar char="•"/>
            </a:pPr>
            <a:r>
              <a:rPr lang="en-US" i="1" dirty="0">
                <a:latin typeface="Futura Lt BT"/>
              </a:rPr>
              <a:t>Layers: Images</a:t>
            </a:r>
            <a:r>
              <a:rPr lang="en-US" dirty="0">
                <a:latin typeface="Futura Lt BT"/>
              </a:rPr>
              <a:t>. </a:t>
            </a:r>
            <a:r>
              <a:rPr lang="en-GB" dirty="0">
                <a:latin typeface="Futura Lt BT"/>
              </a:rPr>
              <a:t>Toggles the display of imported images in the map</a:t>
            </a:r>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Buttons, Tools, Icons</a:t>
            </a:r>
            <a:endParaRPr lang="en-US" dirty="0">
              <a:solidFill>
                <a:schemeClr val="tx1">
                  <a:lumMod val="50000"/>
                </a:schemeClr>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3580" y="1587539"/>
            <a:ext cx="1538288" cy="7348220"/>
          </a:xfrm>
          <a:prstGeom prst="rect">
            <a:avLst/>
          </a:prstGeom>
        </p:spPr>
      </p:pic>
      <p:sp>
        <p:nvSpPr>
          <p:cNvPr id="6" name="Rectangle 5"/>
          <p:cNvSpPr/>
          <p:nvPr/>
        </p:nvSpPr>
        <p:spPr>
          <a:xfrm>
            <a:off x="13683034" y="4079353"/>
            <a:ext cx="1538288" cy="40507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10415798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69" y="1889126"/>
            <a:ext cx="14291592" cy="3944842"/>
          </a:xfrm>
        </p:spPr>
        <p:txBody>
          <a:bodyPr>
            <a:normAutofit fontScale="70000" lnSpcReduction="20000"/>
          </a:bodyPr>
          <a:lstStyle/>
          <a:p>
            <a:pPr marL="0" indent="0">
              <a:buNone/>
            </a:pPr>
            <a:r>
              <a:rPr lang="en-US" b="1" dirty="0">
                <a:latin typeface="Futura Lt BT"/>
              </a:rPr>
              <a:t>Device Group Map </a:t>
            </a:r>
            <a:r>
              <a:rPr lang="en-US" dirty="0">
                <a:latin typeface="Futura Lt BT"/>
              </a:rPr>
              <a:t>– EM7 will automatically create a Device Group Map for each user defined group of devices. Device Groups can be created while in Device Maps but not deleted.</a:t>
            </a:r>
          </a:p>
          <a:p>
            <a:pPr marL="0" indent="0">
              <a:buNone/>
            </a:pPr>
            <a:r>
              <a:rPr lang="en-US" b="1" dirty="0">
                <a:latin typeface="Futura Lt BT"/>
              </a:rPr>
              <a:t>Organization Map – </a:t>
            </a:r>
            <a:r>
              <a:rPr lang="en-US" dirty="0">
                <a:latin typeface="Futura Lt BT"/>
              </a:rPr>
              <a:t>Displays a map of the organization and its member devices.</a:t>
            </a:r>
          </a:p>
          <a:p>
            <a:pPr marL="0" indent="0">
              <a:buNone/>
            </a:pPr>
            <a:r>
              <a:rPr lang="en-US" b="1" dirty="0">
                <a:latin typeface="Futura Lt BT"/>
              </a:rPr>
              <a:t>Device Category Map </a:t>
            </a:r>
            <a:r>
              <a:rPr lang="en-US" dirty="0">
                <a:latin typeface="Futura Lt BT"/>
              </a:rPr>
              <a:t>– Allows you to view devices by device category, e.g. Routers, Switches, and Servers.</a:t>
            </a:r>
          </a:p>
          <a:p>
            <a:pPr marL="0" indent="0">
              <a:buNone/>
            </a:pPr>
            <a:r>
              <a:rPr lang="en-US" b="1" dirty="0">
                <a:latin typeface="Futura Lt BT"/>
              </a:rPr>
              <a:t>Component Map – </a:t>
            </a:r>
            <a:r>
              <a:rPr lang="en-US" dirty="0">
                <a:latin typeface="Futura Lt BT"/>
              </a:rPr>
              <a:t>Is a hierarchical view of a root node, the relationships between root nodes, parent components, and child components.</a:t>
            </a:r>
          </a:p>
          <a:p>
            <a:pPr marL="0" indent="0">
              <a:buNone/>
            </a:pPr>
            <a:r>
              <a:rPr lang="en-US" b="1" dirty="0">
                <a:latin typeface="Futura Lt BT"/>
              </a:rPr>
              <a:t>NOTE: You cannot add or delete devices from the device maps</a:t>
            </a:r>
            <a:r>
              <a:rPr lang="en-US" dirty="0" smtClean="0">
                <a:latin typeface="Futura Lt BT"/>
              </a:rPr>
              <a:t>.</a:t>
            </a:r>
            <a:endParaRPr lang="en-US" dirty="0"/>
          </a:p>
        </p:txBody>
      </p:sp>
      <p:sp>
        <p:nvSpPr>
          <p:cNvPr id="2" name="Title 1"/>
          <p:cNvSpPr>
            <a:spLocks noGrp="1"/>
          </p:cNvSpPr>
          <p:nvPr>
            <p:ph type="title"/>
          </p:nvPr>
        </p:nvSpPr>
        <p:spPr/>
        <p:txBody>
          <a:bodyPr/>
          <a:lstStyle/>
          <a:p>
            <a:r>
              <a:rPr lang="en-US" dirty="0">
                <a:solidFill>
                  <a:schemeClr val="tx1">
                    <a:lumMod val="50000"/>
                  </a:schemeClr>
                </a:solidFill>
              </a:rPr>
              <a:t>Maps: Device </a:t>
            </a:r>
          </a:p>
        </p:txBody>
      </p:sp>
      <p:sp>
        <p:nvSpPr>
          <p:cNvPr id="4" name="Text Placeholder 3"/>
          <p:cNvSpPr>
            <a:spLocks noGrp="1"/>
          </p:cNvSpPr>
          <p:nvPr>
            <p:ph type="body" sz="quarter" idx="4294967295"/>
          </p:nvPr>
        </p:nvSpPr>
        <p:spPr>
          <a:xfrm>
            <a:off x="477366" y="1165615"/>
            <a:ext cx="14519275" cy="642937"/>
          </a:xfrm>
        </p:spPr>
        <p:txBody>
          <a:bodyPr>
            <a:normAutofit fontScale="85000" lnSpcReduction="20000"/>
          </a:bodyPr>
          <a:lstStyle/>
          <a:p>
            <a:pPr marL="0" indent="0">
              <a:buNone/>
            </a:pPr>
            <a:r>
              <a:rPr lang="en-US" dirty="0" smtClean="0">
                <a:solidFill>
                  <a:schemeClr val="accent1"/>
                </a:solidFill>
              </a:rPr>
              <a:t>Views &gt; Device Maps</a:t>
            </a:r>
            <a:endParaRPr lang="en-US" dirty="0">
              <a:solidFill>
                <a:schemeClr val="accent1"/>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2246" y="5833967"/>
            <a:ext cx="3273636" cy="3078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193" y="5833968"/>
            <a:ext cx="4184287" cy="3164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5364" y="6237805"/>
            <a:ext cx="3049236" cy="185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6488340"/>
            <a:ext cx="3656561" cy="1355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114855065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70000" lnSpcReduction="20000"/>
          </a:bodyPr>
          <a:lstStyle/>
          <a:p>
            <a:pPr marL="0" indent="0">
              <a:buSzPct val="100000"/>
              <a:buNone/>
            </a:pPr>
            <a:r>
              <a:rPr lang="en-US" dirty="0"/>
              <a:t>During discovery, EM7 automatically discovers all networks and subnets in your infrastructure, and creates graphical representations of networks and subnets to create topology maps.</a:t>
            </a:r>
          </a:p>
          <a:p>
            <a:pPr marL="0" indent="0">
              <a:buSzPct val="100000"/>
              <a:buNone/>
            </a:pPr>
            <a:endParaRPr lang="en-US" dirty="0" smtClean="0">
              <a:solidFill>
                <a:schemeClr val="accent1"/>
              </a:solidFill>
            </a:endParaRPr>
          </a:p>
          <a:p>
            <a:pPr marL="0" indent="0">
              <a:buSzPct val="100000"/>
              <a:buNone/>
            </a:pPr>
            <a:r>
              <a:rPr lang="en-US" dirty="0" smtClean="0">
                <a:solidFill>
                  <a:schemeClr val="accent1"/>
                </a:solidFill>
              </a:rPr>
              <a:t>Views </a:t>
            </a:r>
            <a:r>
              <a:rPr lang="en-US" dirty="0">
                <a:solidFill>
                  <a:schemeClr val="accent1"/>
                </a:solidFill>
              </a:rPr>
              <a:t>&gt; Topology Maps &gt; Layer-2 </a:t>
            </a:r>
          </a:p>
          <a:p>
            <a:pPr>
              <a:buSzPct val="100000"/>
              <a:buFont typeface="Arial" panose="020B0604020202020204" pitchFamily="34" charset="0"/>
              <a:buChar char="•"/>
            </a:pPr>
            <a:r>
              <a:rPr lang="en-US" dirty="0" smtClean="0">
                <a:latin typeface="Futura Lt BT"/>
              </a:rPr>
              <a:t>Layer-2 </a:t>
            </a:r>
            <a:r>
              <a:rPr lang="en-US" dirty="0">
                <a:latin typeface="Futura Lt BT"/>
              </a:rPr>
              <a:t>networks displays a network map, where you can view details of </a:t>
            </a:r>
            <a:r>
              <a:rPr lang="en-US" dirty="0" smtClean="0">
                <a:latin typeface="Futura Lt BT"/>
              </a:rPr>
              <a:t>un-routed </a:t>
            </a:r>
            <a:r>
              <a:rPr lang="en-US" dirty="0">
                <a:latin typeface="Futura Lt BT"/>
              </a:rPr>
              <a:t>subnets, where devices are identified by MAC addresses. </a:t>
            </a:r>
          </a:p>
          <a:p>
            <a:pPr>
              <a:buSzPct val="100000"/>
              <a:buFont typeface="Arial" panose="020B0604020202020204" pitchFamily="34" charset="0"/>
              <a:buChar char="•"/>
            </a:pPr>
            <a:r>
              <a:rPr lang="en-US" dirty="0">
                <a:latin typeface="Futura Lt BT"/>
              </a:rPr>
              <a:t>Layer-2 links communicate over the Data Link Layer and use Ethernet and MAC addresses to communicate with devices in the same LAN or </a:t>
            </a:r>
            <a:r>
              <a:rPr lang="en-US" dirty="0" smtClean="0">
                <a:latin typeface="Futura Lt BT"/>
              </a:rPr>
              <a:t>WAN</a:t>
            </a:r>
          </a:p>
          <a:p>
            <a:pPr marL="0" indent="0">
              <a:buSzPct val="100000"/>
              <a:buNone/>
            </a:pPr>
            <a:endParaRPr lang="en-US" dirty="0" smtClean="0">
              <a:latin typeface="Futura Lt BT"/>
            </a:endParaRPr>
          </a:p>
          <a:p>
            <a:pPr marL="0" indent="0">
              <a:buSzPct val="100000"/>
              <a:buNone/>
            </a:pPr>
            <a:r>
              <a:rPr lang="en-US" dirty="0">
                <a:solidFill>
                  <a:schemeClr val="accent1"/>
                </a:solidFill>
              </a:rPr>
              <a:t>Views &gt; Topology Maps &gt; Layer-3 </a:t>
            </a:r>
            <a:endParaRPr lang="en-US" dirty="0" smtClean="0">
              <a:solidFill>
                <a:schemeClr val="accent1"/>
              </a:solidFill>
            </a:endParaRPr>
          </a:p>
          <a:p>
            <a:pPr marL="548640" indent="-548640">
              <a:lnSpc>
                <a:spcPct val="90000"/>
              </a:lnSpc>
              <a:buSzPct val="100000"/>
              <a:buFont typeface="Arial" panose="020B0604020202020204" pitchFamily="34" charset="0"/>
              <a:buChar char="•"/>
            </a:pPr>
            <a:r>
              <a:rPr lang="en-US" dirty="0">
                <a:latin typeface="Futura Lt BT"/>
              </a:rPr>
              <a:t>The Layer 3 Maps display a network map, where you can view details and relationships between Data Collectors and layer-3 routers and switches, and between the layer-3 routers and switches that have been discovered by EM7.</a:t>
            </a:r>
          </a:p>
          <a:p>
            <a:pPr marL="548640" indent="-548640">
              <a:lnSpc>
                <a:spcPct val="90000"/>
              </a:lnSpc>
              <a:buSzPct val="100000"/>
              <a:buFont typeface="Arial" panose="020B0604020202020204" pitchFamily="34" charset="0"/>
              <a:buChar char="•"/>
            </a:pPr>
            <a:r>
              <a:rPr lang="en-GB" dirty="0">
                <a:latin typeface="Futura Lt BT"/>
              </a:rPr>
              <a:t>EM7 creates Layer-3 maps by running Traceroute from an EM7 Data Collection Unit to all devices that have layer-3 collection enabled in the device class.</a:t>
            </a:r>
          </a:p>
          <a:p>
            <a:pPr marL="548640" indent="-548640">
              <a:lnSpc>
                <a:spcPct val="90000"/>
              </a:lnSpc>
              <a:buSzPct val="100000"/>
              <a:buFont typeface="Arial" panose="020B0604020202020204" pitchFamily="34" charset="0"/>
              <a:buChar char="•"/>
            </a:pPr>
            <a:r>
              <a:rPr lang="en-GB" dirty="0">
                <a:latin typeface="Futura Lt BT"/>
              </a:rPr>
              <a:t>Layer-3 networks are routed subnets, where devices are identified by IP address</a:t>
            </a:r>
            <a:endParaRPr lang="en-US" dirty="0">
              <a:latin typeface="Futura Lt BT"/>
            </a:endParaRPr>
          </a:p>
          <a:p>
            <a:pPr marL="0" indent="0">
              <a:buSzPct val="100000"/>
              <a:buNone/>
            </a:pPr>
            <a:endParaRPr lang="en-US" dirty="0">
              <a:solidFill>
                <a:schemeClr val="accent1"/>
              </a:solidFill>
            </a:endParaRPr>
          </a:p>
          <a:p>
            <a:pPr marL="0" indent="0">
              <a:buSzPct val="100000"/>
              <a:buNone/>
            </a:pPr>
            <a:endParaRPr lang="en-US" dirty="0">
              <a:solidFill>
                <a:srgbClr val="4D4D4D"/>
              </a:solidFill>
              <a:latin typeface="Futura Lt BT"/>
            </a:endParaRPr>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Maps: Topology</a:t>
            </a:r>
            <a:endParaRPr lang="en-US" dirty="0">
              <a:solidFill>
                <a:schemeClr val="tx1">
                  <a:lumMod val="50000"/>
                </a:schemeClr>
              </a:solidFill>
            </a:endParaRPr>
          </a:p>
        </p:txBody>
      </p:sp>
      <p:sp>
        <p:nvSpPr>
          <p:cNvPr id="9" name="Text Placeholder 3"/>
          <p:cNvSpPr txBox="1">
            <a:spLocks/>
          </p:cNvSpPr>
          <p:nvPr/>
        </p:nvSpPr>
        <p:spPr bwMode="auto">
          <a:xfrm>
            <a:off x="13337552" y="-2398375"/>
            <a:ext cx="14658774" cy="1287345"/>
          </a:xfrm>
          <a:prstGeom prst="rect">
            <a:avLst/>
          </a:prstGeom>
          <a:noFill/>
          <a:ln w="9525">
            <a:noFill/>
            <a:miter lim="800000"/>
            <a:headEnd/>
            <a:tailEnd/>
          </a:ln>
        </p:spPr>
        <p:txBody>
          <a:bodyPr vert="horz" wrap="square" lIns="146304" tIns="73152" rIns="146304" bIns="73152" numCol="1" anchor="t" anchorCtr="0" compatLnSpc="1">
            <a:prstTxWarp prst="textNoShape">
              <a:avLst/>
            </a:prstTxWarp>
          </a:bodyPr>
          <a:lstStyle>
            <a:lvl1pPr marL="0" indent="0" algn="l" rtl="0" eaLnBrk="1" fontAlgn="base" hangingPunct="1">
              <a:spcBef>
                <a:spcPct val="20000"/>
              </a:spcBef>
              <a:spcAft>
                <a:spcPct val="0"/>
              </a:spcAft>
              <a:buClr>
                <a:schemeClr val="accent1"/>
              </a:buClr>
              <a:buSzPct val="70000"/>
              <a:buFontTx/>
              <a:buNone/>
              <a:defRPr sz="2000">
                <a:solidFill>
                  <a:srgbClr val="4D4D4D"/>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000">
                <a:solidFill>
                  <a:schemeClr val="tx1"/>
                </a:solidFill>
                <a:latin typeface="+mn-lt"/>
              </a:defRPr>
            </a:lvl2pPr>
            <a:lvl3pPr marL="987425" indent="-293688" algn="l" rtl="0" eaLnBrk="1" fontAlgn="base" hangingPunct="1">
              <a:spcBef>
                <a:spcPct val="20000"/>
              </a:spcBef>
              <a:spcAft>
                <a:spcPct val="0"/>
              </a:spcAft>
              <a:buClr>
                <a:srgbClr val="4D4D4D"/>
              </a:buClr>
              <a:buSzPct val="70000"/>
              <a:buFont typeface="Wingdings" pitchFamily="2" charset="2"/>
              <a:buChar char="l"/>
              <a:defRPr sz="1800">
                <a:solidFill>
                  <a:schemeClr val="tx1"/>
                </a:solidFill>
                <a:latin typeface="+mn-lt"/>
              </a:defRPr>
            </a:lvl3pPr>
            <a:lvl4pPr marL="1281113" indent="-292100" algn="l" rtl="0" eaLnBrk="1" fontAlgn="base" hangingPunct="1">
              <a:spcBef>
                <a:spcPct val="20000"/>
              </a:spcBef>
              <a:spcAft>
                <a:spcPct val="0"/>
              </a:spcAft>
              <a:buClr>
                <a:srgbClr val="4D4D4D"/>
              </a:buClr>
              <a:buSzPct val="75000"/>
              <a:buFont typeface="Wingdings" pitchFamily="2" charset="2"/>
              <a:buChar char="§"/>
              <a:defRPr sz="18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1400">
                <a:solidFill>
                  <a:schemeClr val="tx1"/>
                </a:solidFill>
                <a:latin typeface="+mn-lt"/>
              </a:defRPr>
            </a:lvl9pPr>
          </a:lstStyle>
          <a:p>
            <a:pPr>
              <a:buClr>
                <a:srgbClr val="D72B31"/>
              </a:buClr>
            </a:pPr>
            <a:endParaRPr lang="en-US" dirty="0"/>
          </a:p>
          <a:p>
            <a:pPr>
              <a:buClr>
                <a:srgbClr val="D72B31"/>
              </a:buClr>
            </a:pPr>
            <a:endParaRPr lang="en-US" kern="0" dirty="0"/>
          </a:p>
        </p:txBody>
      </p:sp>
      <p:sp>
        <p:nvSpPr>
          <p:cNvPr id="11" name="Text Placeholder 3"/>
          <p:cNvSpPr txBox="1">
            <a:spLocks/>
          </p:cNvSpPr>
          <p:nvPr/>
        </p:nvSpPr>
        <p:spPr>
          <a:xfrm>
            <a:off x="598704" y="1110636"/>
            <a:ext cx="13851192" cy="1384269"/>
          </a:xfrm>
          <a:prstGeom prst="rect">
            <a:avLst/>
          </a:prstGeom>
        </p:spPr>
        <p:txBody>
          <a:bodyPr vert="horz" lIns="146304" tIns="73152" rIns="146304" bIns="73152"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D72B31"/>
              </a:buClr>
              <a:buNone/>
            </a:pPr>
            <a:endParaRPr lang="en-US" dirty="0"/>
          </a:p>
        </p:txBody>
      </p:sp>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6118324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sz="3200" dirty="0">
                <a:solidFill>
                  <a:schemeClr val="accent1"/>
                </a:solidFill>
              </a:rPr>
              <a:t>Views &gt; Topology Maps &gt; CDP</a:t>
            </a:r>
          </a:p>
          <a:p>
            <a:pPr marL="0" indent="0">
              <a:buNone/>
            </a:pPr>
            <a:endParaRPr lang="en-US" sz="3200" dirty="0" smtClean="0">
              <a:solidFill>
                <a:srgbClr val="4D4D4D"/>
              </a:solidFill>
              <a:latin typeface="Futura Lt BT"/>
            </a:endParaRPr>
          </a:p>
          <a:p>
            <a:r>
              <a:rPr lang="en-US" sz="3200" dirty="0" smtClean="0">
                <a:latin typeface="Futura Lt BT"/>
              </a:rPr>
              <a:t>Cisco </a:t>
            </a:r>
            <a:r>
              <a:rPr lang="en-US" sz="3200" dirty="0">
                <a:latin typeface="Futura Lt BT"/>
              </a:rPr>
              <a:t>Discovery Protocol (CDP) </a:t>
            </a:r>
            <a:r>
              <a:rPr lang="en-GB" sz="3200" dirty="0">
                <a:latin typeface="Futura Lt BT"/>
              </a:rPr>
              <a:t>displays a network map, where you can view details and relationships in any CDP network that has been discovered by EM7.</a:t>
            </a:r>
            <a:r>
              <a:rPr lang="en-US" sz="3200" dirty="0">
                <a:latin typeface="Futura Lt BT"/>
              </a:rPr>
              <a:t> This information includes:</a:t>
            </a:r>
          </a:p>
          <a:p>
            <a:pPr marL="1280160" lvl="3" indent="-548640">
              <a:buClr>
                <a:schemeClr val="accent2"/>
              </a:buClr>
              <a:buSzPct val="100000"/>
            </a:pPr>
            <a:r>
              <a:rPr lang="en-US" sz="2800" dirty="0">
                <a:latin typeface="Futura Lt BT"/>
              </a:rPr>
              <a:t>MAC address and IP address</a:t>
            </a:r>
          </a:p>
          <a:p>
            <a:pPr marL="1280160" lvl="3" indent="-548640">
              <a:buClr>
                <a:schemeClr val="accent2"/>
              </a:buClr>
              <a:buSzPct val="100000"/>
            </a:pPr>
            <a:r>
              <a:rPr lang="en-US" sz="2800" dirty="0">
                <a:latin typeface="Futura Lt BT"/>
              </a:rPr>
              <a:t>The operating system</a:t>
            </a:r>
          </a:p>
          <a:p>
            <a:pPr marL="1280160" lvl="3" indent="-548640">
              <a:buClr>
                <a:schemeClr val="accent2"/>
              </a:buClr>
              <a:buSzPct val="100000"/>
            </a:pPr>
            <a:r>
              <a:rPr lang="en-US" sz="2800" dirty="0">
                <a:latin typeface="Futura Lt BT"/>
              </a:rPr>
              <a:t>Information about the network interface </a:t>
            </a:r>
          </a:p>
          <a:p>
            <a:pPr>
              <a:buSzPct val="100000"/>
            </a:pPr>
            <a:r>
              <a:rPr lang="en-US" sz="3200" dirty="0">
                <a:latin typeface="Futura Lt BT"/>
              </a:rPr>
              <a:t>CDP is a Layer-2 protocol that uses the Data Link Layer and is </a:t>
            </a:r>
            <a:r>
              <a:rPr lang="en-US" sz="3200" dirty="0" err="1">
                <a:latin typeface="Futura Lt BT"/>
              </a:rPr>
              <a:t>unrouted</a:t>
            </a:r>
            <a:r>
              <a:rPr lang="en-US" sz="3200" dirty="0">
                <a:latin typeface="Futura Lt BT"/>
              </a:rPr>
              <a:t>. </a:t>
            </a:r>
          </a:p>
          <a:p>
            <a:pPr>
              <a:buSzPct val="100000"/>
            </a:pPr>
            <a:r>
              <a:rPr lang="en-US" sz="3200" dirty="0">
                <a:latin typeface="Futura Lt BT"/>
              </a:rPr>
              <a:t>NOTE: Devices can not be added to these views using the nodes button.</a:t>
            </a:r>
          </a:p>
          <a:p>
            <a:pPr>
              <a:buClr>
                <a:srgbClr val="C00000"/>
              </a:buClr>
              <a:buSzPct val="65000"/>
            </a:pPr>
            <a:endParaRPr lang="en-US" sz="3200" dirty="0">
              <a:solidFill>
                <a:srgbClr val="4D4D4D"/>
              </a:solidFill>
              <a:latin typeface="Futura Lt BT"/>
            </a:endParaRPr>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Maps: Topology</a:t>
            </a:r>
            <a:endParaRPr lang="en-US" dirty="0">
              <a:solidFill>
                <a:schemeClr val="tx1">
                  <a:lumMod val="50000"/>
                </a:schemeClr>
              </a:solidFill>
            </a:endParaRPr>
          </a:p>
        </p:txBody>
      </p:sp>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15686678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GB" sz="3200" dirty="0"/>
              <a:t>A customized map allows you to add the devices and links that are most important to you.</a:t>
            </a:r>
          </a:p>
          <a:p>
            <a:r>
              <a:rPr lang="en-GB" sz="3200" dirty="0"/>
              <a:t>When you create a customized map, you are also creating a new </a:t>
            </a:r>
            <a:r>
              <a:rPr lang="en-GB" sz="3200" u="sng" dirty="0"/>
              <a:t>device group</a:t>
            </a:r>
            <a:r>
              <a:rPr lang="en-GB" sz="3200" dirty="0"/>
              <a:t> which appears in the Device Groups page. </a:t>
            </a:r>
          </a:p>
          <a:p>
            <a:r>
              <a:rPr lang="en-GB" sz="3200" dirty="0"/>
              <a:t>By default, device groups created in the </a:t>
            </a:r>
            <a:r>
              <a:rPr lang="en-GB" sz="3200" i="1" dirty="0"/>
              <a:t>My Customized Maps </a:t>
            </a:r>
            <a:r>
              <a:rPr lang="en-GB" sz="3200" dirty="0"/>
              <a:t>page include only </a:t>
            </a:r>
            <a:r>
              <a:rPr lang="en-GB" sz="3200" i="1" dirty="0"/>
              <a:t>Maps/Views </a:t>
            </a:r>
            <a:r>
              <a:rPr lang="en-GB" sz="3200" dirty="0"/>
              <a:t>under </a:t>
            </a:r>
            <a:r>
              <a:rPr lang="en-GB" sz="3200" i="1" dirty="0"/>
              <a:t>Visibility </a:t>
            </a:r>
            <a:r>
              <a:rPr lang="en-GB" sz="3200" dirty="0"/>
              <a:t>and have </a:t>
            </a:r>
            <a:r>
              <a:rPr lang="en-GB" sz="3200" i="1" dirty="0"/>
              <a:t>Shared </a:t>
            </a:r>
            <a:r>
              <a:rPr lang="en-GB" sz="3200" dirty="0"/>
              <a:t>set to </a:t>
            </a:r>
            <a:r>
              <a:rPr lang="en-GB" sz="3200" i="1" dirty="0"/>
              <a:t>no.</a:t>
            </a:r>
            <a:endParaRPr lang="en-GB" sz="3200" dirty="0"/>
          </a:p>
          <a:p>
            <a:r>
              <a:rPr lang="en-GB" sz="3200" dirty="0"/>
              <a:t>Customized maps appear in the following sections in the left NavBar:</a:t>
            </a:r>
          </a:p>
          <a:p>
            <a:pPr marL="1097280" lvl="2" indent="-731520">
              <a:buClr>
                <a:schemeClr val="accent2"/>
              </a:buClr>
              <a:buSzPct val="100000"/>
            </a:pPr>
            <a:r>
              <a:rPr lang="en-GB" dirty="0"/>
              <a:t>Views &gt; My Customized Maps. Personalized maps that you created</a:t>
            </a:r>
          </a:p>
          <a:p>
            <a:pPr marL="1097280" lvl="2" indent="-731520">
              <a:buClr>
                <a:schemeClr val="accent2"/>
              </a:buClr>
              <a:buSzPct val="100000"/>
            </a:pPr>
            <a:r>
              <a:rPr lang="en-GB" dirty="0"/>
              <a:t>Views &gt; User Customized Maps. If you are an EM7 user of type "administrator", you can navigate to the maps in this section to view and edit all customized maps in EM7.</a:t>
            </a:r>
          </a:p>
          <a:p>
            <a:pPr marL="1097280" lvl="2" indent="-731520">
              <a:buClr>
                <a:schemeClr val="accent2"/>
              </a:buClr>
              <a:buSzPct val="100000"/>
            </a:pPr>
            <a:r>
              <a:rPr lang="en-GB" dirty="0"/>
              <a:t>Views &gt; Shared Customized Maps. If a customized map or device group is defined as "shared", you can view the maps in this section. </a:t>
            </a: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Maps: Customized</a:t>
            </a:r>
            <a:endParaRPr lang="en-US" dirty="0">
              <a:solidFill>
                <a:schemeClr val="tx1">
                  <a:lumMod val="50000"/>
                </a:schemeClr>
              </a:solidFill>
            </a:endParaRPr>
          </a:p>
        </p:txBody>
      </p:sp>
      <p:sp>
        <p:nvSpPr>
          <p:cNvPr id="5" name="TextBox 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36870082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290" y="2300199"/>
            <a:ext cx="10058400" cy="4536141"/>
          </a:xfrm>
          <a:prstGeom prst="rect">
            <a:avLst/>
          </a:prstGeom>
          <a:ln>
            <a:solidFill>
              <a:schemeClr val="tx2"/>
            </a:solidFill>
          </a:ln>
        </p:spPr>
      </p:pic>
      <p:sp>
        <p:nvSpPr>
          <p:cNvPr id="2" name="Title 1"/>
          <p:cNvSpPr>
            <a:spLocks noGrp="1"/>
          </p:cNvSpPr>
          <p:nvPr>
            <p:ph type="title"/>
          </p:nvPr>
        </p:nvSpPr>
        <p:spPr/>
        <p:txBody>
          <a:bodyPr/>
          <a:lstStyle/>
          <a:p>
            <a:r>
              <a:rPr lang="en-US" dirty="0">
                <a:solidFill>
                  <a:schemeClr val="tx1">
                    <a:lumMod val="50000"/>
                  </a:schemeClr>
                </a:solidFill>
              </a:rPr>
              <a:t>Customized Maps: Creating</a:t>
            </a:r>
          </a:p>
        </p:txBody>
      </p:sp>
      <p:sp>
        <p:nvSpPr>
          <p:cNvPr id="3" name="Content Placeholder 2"/>
          <p:cNvSpPr>
            <a:spLocks noGrp="1"/>
          </p:cNvSpPr>
          <p:nvPr>
            <p:ph sz="quarter" idx="10"/>
          </p:nvPr>
        </p:nvSpPr>
        <p:spPr>
          <a:xfrm>
            <a:off x="755461" y="2253629"/>
            <a:ext cx="3894785" cy="6407573"/>
          </a:xfrm>
        </p:spPr>
        <p:txBody>
          <a:bodyPr>
            <a:normAutofit fontScale="85000" lnSpcReduction="20000"/>
          </a:bodyPr>
          <a:lstStyle/>
          <a:p>
            <a:pPr>
              <a:buSzPct val="100000"/>
              <a:buFont typeface="Arial" panose="020B0604020202020204" pitchFamily="34" charset="0"/>
              <a:buChar char="•"/>
            </a:pPr>
            <a:r>
              <a:rPr lang="en-US" dirty="0">
                <a:latin typeface="Futura Lt BT"/>
              </a:rPr>
              <a:t>Import a Background Image</a:t>
            </a:r>
          </a:p>
          <a:p>
            <a:pPr>
              <a:buSzPct val="100000"/>
              <a:buFont typeface="Arial" panose="020B0604020202020204" pitchFamily="34" charset="0"/>
              <a:buChar char="•"/>
            </a:pPr>
            <a:r>
              <a:rPr lang="en-US" dirty="0">
                <a:latin typeface="Futura Lt BT"/>
              </a:rPr>
              <a:t>Select Individual Nodes</a:t>
            </a:r>
          </a:p>
          <a:p>
            <a:pPr>
              <a:buSzPct val="100000"/>
              <a:buFont typeface="Arial" panose="020B0604020202020204" pitchFamily="34" charset="0"/>
              <a:buChar char="•"/>
            </a:pPr>
            <a:r>
              <a:rPr lang="en-US" dirty="0">
                <a:latin typeface="Futura Lt BT"/>
              </a:rPr>
              <a:t>Select other Groups</a:t>
            </a:r>
          </a:p>
          <a:p>
            <a:pPr>
              <a:buSzPct val="100000"/>
              <a:buFont typeface="Arial" panose="020B0604020202020204" pitchFamily="34" charset="0"/>
              <a:buChar char="•"/>
            </a:pPr>
            <a:r>
              <a:rPr lang="en-US" dirty="0">
                <a:latin typeface="Futura Lt BT"/>
              </a:rPr>
              <a:t>Create Links</a:t>
            </a:r>
          </a:p>
          <a:p>
            <a:pPr>
              <a:buSzPct val="100000"/>
              <a:buFont typeface="Arial" panose="020B0604020202020204" pitchFamily="34" charset="0"/>
              <a:buChar char="•"/>
            </a:pPr>
            <a:r>
              <a:rPr lang="en-US" dirty="0">
                <a:latin typeface="Futura Lt BT"/>
              </a:rPr>
              <a:t>Insert Text and Shapes</a:t>
            </a:r>
          </a:p>
          <a:p>
            <a:pPr>
              <a:buSzPct val="100000"/>
              <a:buFont typeface="Arial" panose="020B0604020202020204" pitchFamily="34" charset="0"/>
              <a:buChar char="•"/>
            </a:pPr>
            <a:r>
              <a:rPr lang="en-US" dirty="0" smtClean="0">
                <a:latin typeface="Futura Lt BT"/>
              </a:rPr>
              <a:t>Save</a:t>
            </a:r>
            <a:endParaRPr lang="en-US" dirty="0">
              <a:latin typeface="Futura Lt BT"/>
            </a:endParaRPr>
          </a:p>
        </p:txBody>
      </p:sp>
      <p:sp>
        <p:nvSpPr>
          <p:cNvPr id="5" name="Text Placeholder 4"/>
          <p:cNvSpPr>
            <a:spLocks noGrp="1"/>
          </p:cNvSpPr>
          <p:nvPr>
            <p:ph type="body" sz="quarter" idx="11"/>
          </p:nvPr>
        </p:nvSpPr>
        <p:spPr>
          <a:xfrm>
            <a:off x="777240" y="1266685"/>
            <a:ext cx="14519275" cy="642620"/>
          </a:xfrm>
        </p:spPr>
        <p:txBody>
          <a:bodyPr>
            <a:normAutofit fontScale="85000" lnSpcReduction="20000"/>
          </a:bodyPr>
          <a:lstStyle/>
          <a:p>
            <a:r>
              <a:rPr lang="en-US" dirty="0">
                <a:solidFill>
                  <a:schemeClr val="accent1"/>
                </a:solidFill>
              </a:rPr>
              <a:t>Views &gt; My Customized Maps &gt; New Group/Map</a:t>
            </a:r>
          </a:p>
          <a:p>
            <a:endParaRPr lang="en-US" dirty="0"/>
          </a:p>
        </p:txBody>
      </p:sp>
      <p:sp>
        <p:nvSpPr>
          <p:cNvPr id="12" name="Rectangle 11"/>
          <p:cNvSpPr/>
          <p:nvPr/>
        </p:nvSpPr>
        <p:spPr>
          <a:xfrm>
            <a:off x="5548904" y="2461549"/>
            <a:ext cx="983848" cy="49231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sp>
        <p:nvSpPr>
          <p:cNvPr id="13" name="Rectangle 12"/>
          <p:cNvSpPr/>
          <p:nvPr/>
        </p:nvSpPr>
        <p:spPr>
          <a:xfrm>
            <a:off x="4802899" y="4159170"/>
            <a:ext cx="746006" cy="12053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solidFill>
                <a:srgbClr val="FFFFFF"/>
              </a:solidFil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3612" y="6155232"/>
            <a:ext cx="3699268" cy="2631338"/>
          </a:xfrm>
          <a:prstGeom prst="rect">
            <a:avLst/>
          </a:prstGeom>
        </p:spPr>
      </p:pic>
      <p:cxnSp>
        <p:nvCxnSpPr>
          <p:cNvPr id="16" name="Straight Arrow Connector 15"/>
          <p:cNvCxnSpPr/>
          <p:nvPr/>
        </p:nvCxnSpPr>
        <p:spPr>
          <a:xfrm>
            <a:off x="5548904" y="4940075"/>
            <a:ext cx="983848" cy="1215157"/>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548904" y="4307526"/>
            <a:ext cx="2094342" cy="39740"/>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548905" y="4761825"/>
            <a:ext cx="4820855" cy="1723085"/>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1562" y="6298043"/>
            <a:ext cx="1425349" cy="1076593"/>
          </a:xfrm>
          <a:prstGeom prst="rect">
            <a:avLst/>
          </a:prstGeom>
        </p:spPr>
      </p:pic>
    </p:spTree>
    <p:extLst>
      <p:ext uri="{BB962C8B-B14F-4D97-AF65-F5344CB8AC3E}">
        <p14:creationId xmlns:p14="http://schemas.microsoft.com/office/powerpoint/2010/main" val="169457654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xfrm>
            <a:off x="475969" y="1387025"/>
            <a:ext cx="14291592" cy="612463"/>
          </a:xfrm>
        </p:spPr>
        <p:txBody>
          <a:bodyPr>
            <a:normAutofit fontScale="77500" lnSpcReduction="20000"/>
          </a:bodyPr>
          <a:lstStyle/>
          <a:p>
            <a:pPr marL="0" indent="0">
              <a:buNone/>
            </a:pPr>
            <a:r>
              <a:rPr lang="en-US" dirty="0" smtClean="0"/>
              <a:t>Clickable Device Groups on a geographical map</a:t>
            </a: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Custom Map Example</a:t>
            </a:r>
            <a:endParaRPr lang="en-US" dirty="0">
              <a:solidFill>
                <a:schemeClr val="tx1">
                  <a:lumMod val="50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2123440"/>
            <a:ext cx="12544863"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1391996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a:buFont typeface="Arial" panose="020B0604020202020204" pitchFamily="34" charset="0"/>
              <a:buChar char="•"/>
            </a:pPr>
            <a:r>
              <a:rPr lang="en-GB" sz="3200" dirty="0"/>
              <a:t>To delete an entry from a Customized Map, select the entry, select the button to make the menu appear at the top of the pane, and then select the </a:t>
            </a:r>
            <a:r>
              <a:rPr lang="en-GB" sz="3200" i="1" dirty="0"/>
              <a:t>Delete </a:t>
            </a:r>
            <a:r>
              <a:rPr lang="en-GB" sz="3200" dirty="0"/>
              <a:t>icon (    </a:t>
            </a:r>
            <a:r>
              <a:rPr lang="en-GB" sz="3200" dirty="0" smtClean="0"/>
              <a:t>  ).</a:t>
            </a:r>
            <a:endParaRPr lang="en-GB" sz="32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endParaRPr lang="en-GB" sz="3800" dirty="0"/>
          </a:p>
          <a:p>
            <a:pPr>
              <a:buFont typeface="Arial" panose="020B0604020202020204" pitchFamily="34" charset="0"/>
              <a:buChar char="•"/>
            </a:pPr>
            <a:r>
              <a:rPr lang="en-GB" sz="3200" dirty="0"/>
              <a:t>To delete the Group completely from the My Customized Maps list you must go to </a:t>
            </a:r>
            <a:r>
              <a:rPr lang="en-GB" sz="3200" dirty="0">
                <a:solidFill>
                  <a:schemeClr val="accent1"/>
                </a:solidFill>
              </a:rPr>
              <a:t>Registry &gt; Device Groups</a:t>
            </a:r>
            <a:r>
              <a:rPr lang="en-GB" sz="3200" dirty="0"/>
              <a:t>, find the device group, select the checkbox, and use </a:t>
            </a:r>
            <a:r>
              <a:rPr lang="en-GB" sz="3200" i="1" dirty="0"/>
              <a:t>Select Actions</a:t>
            </a:r>
            <a:r>
              <a:rPr lang="en-GB" sz="3200" dirty="0"/>
              <a:t>: </a:t>
            </a:r>
            <a:r>
              <a:rPr lang="en-GB" sz="3200" i="1" dirty="0"/>
              <a:t>DELETE Device Groups</a:t>
            </a:r>
            <a:endParaRPr lang="en-US" sz="3200" i="1" dirty="0"/>
          </a:p>
        </p:txBody>
      </p:sp>
      <p:sp>
        <p:nvSpPr>
          <p:cNvPr id="2" name="Title 1"/>
          <p:cNvSpPr>
            <a:spLocks noGrp="1"/>
          </p:cNvSpPr>
          <p:nvPr>
            <p:ph type="title"/>
          </p:nvPr>
        </p:nvSpPr>
        <p:spPr/>
        <p:txBody>
          <a:bodyPr/>
          <a:lstStyle/>
          <a:p>
            <a:r>
              <a:rPr lang="en-US" dirty="0">
                <a:solidFill>
                  <a:schemeClr val="tx1">
                    <a:lumMod val="50000"/>
                  </a:schemeClr>
                </a:solidFill>
              </a:rPr>
              <a:t>Customized Maps: Deleting </a:t>
            </a:r>
          </a:p>
        </p:txBody>
      </p:sp>
      <p:sp>
        <p:nvSpPr>
          <p:cNvPr id="3" name="Slide Number Placeholder 2"/>
          <p:cNvSpPr>
            <a:spLocks noGrp="1"/>
          </p:cNvSpPr>
          <p:nvPr>
            <p:ph type="sldNum" sz="quarter" idx="4"/>
          </p:nvPr>
        </p:nvSpPr>
        <p:spPr/>
        <p:txBody>
          <a:bodyPr/>
          <a:lstStyle/>
          <a:p>
            <a:pPr>
              <a:defRPr/>
            </a:pPr>
            <a:fld id="{5B12E8BB-AC04-430E-A6B7-4EB7C220540F}" type="slidenum">
              <a:rPr>
                <a:solidFill>
                  <a:srgbClr val="FFFFFF"/>
                </a:solidFill>
              </a:rPr>
              <a:pPr>
                <a:defRPr/>
              </a:pPr>
              <a:t>58</a:t>
            </a:fld>
            <a:endParaRPr dirty="0">
              <a:solidFill>
                <a:srgbClr val="FFFFFF"/>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8380" y="2386342"/>
            <a:ext cx="480362" cy="435247"/>
          </a:xfrm>
          <a:prstGeom prst="rect">
            <a:avLst/>
          </a:prstGeom>
        </p:spPr>
      </p:pic>
      <p:sp>
        <p:nvSpPr>
          <p:cNvPr id="12" name="TextBox 11"/>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765" y="2603965"/>
            <a:ext cx="3453488" cy="4396668"/>
          </a:xfrm>
          <a:prstGeom prst="rect">
            <a:avLst/>
          </a:prstGeom>
          <a:ln>
            <a:solidFill>
              <a:schemeClr val="tx2"/>
            </a:solidFill>
          </a:ln>
        </p:spPr>
      </p:pic>
      <p:sp>
        <p:nvSpPr>
          <p:cNvPr id="13" name="Rectangle 12"/>
          <p:cNvSpPr/>
          <p:nvPr/>
        </p:nvSpPr>
        <p:spPr>
          <a:xfrm>
            <a:off x="10436772" y="3121572"/>
            <a:ext cx="638481" cy="835573"/>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72400" y="6574222"/>
            <a:ext cx="1103586" cy="426412"/>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173638" y="4267200"/>
            <a:ext cx="1468086" cy="1597572"/>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040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Views: Classic</a:t>
            </a:r>
            <a:endParaRPr lang="en-US" dirty="0">
              <a:solidFill>
                <a:schemeClr val="tx1">
                  <a:lumMod val="50000"/>
                </a:schemeClr>
              </a:solidFill>
            </a:endParaRPr>
          </a:p>
        </p:txBody>
      </p:sp>
      <p:sp>
        <p:nvSpPr>
          <p:cNvPr id="5" name="Content Placeholder 4"/>
          <p:cNvSpPr>
            <a:spLocks noGrp="1"/>
          </p:cNvSpPr>
          <p:nvPr>
            <p:ph sz="quarter" idx="10"/>
          </p:nvPr>
        </p:nvSpPr>
        <p:spPr>
          <a:xfrm>
            <a:off x="777239" y="2395655"/>
            <a:ext cx="3860233" cy="6407573"/>
          </a:xfrm>
        </p:spPr>
        <p:txBody>
          <a:bodyPr>
            <a:normAutofit fontScale="62500" lnSpcReduction="20000"/>
          </a:bodyPr>
          <a:lstStyle/>
          <a:p>
            <a:pPr>
              <a:buSzPct val="100000"/>
              <a:buFont typeface="Arial" panose="020B0604020202020204" pitchFamily="34" charset="0"/>
              <a:buChar char="•"/>
            </a:pPr>
            <a:r>
              <a:rPr lang="en-US" dirty="0" smtClean="0">
                <a:latin typeface="Futura Lt BT"/>
              </a:rPr>
              <a:t>Drop down for displaying icons based on view</a:t>
            </a:r>
          </a:p>
          <a:p>
            <a:pPr>
              <a:buSzPct val="100000"/>
              <a:buFont typeface="Arial" panose="020B0604020202020204" pitchFamily="34" charset="0"/>
              <a:buChar char="•"/>
            </a:pPr>
            <a:r>
              <a:rPr lang="en-US" dirty="0" smtClean="0">
                <a:latin typeface="Futura Lt BT"/>
              </a:rPr>
              <a:t>Views based on severity, name, class/make, sub-class/model, and category</a:t>
            </a:r>
          </a:p>
          <a:p>
            <a:pPr>
              <a:buSzPct val="100000"/>
              <a:buFont typeface="Arial" panose="020B0604020202020204" pitchFamily="34" charset="0"/>
              <a:buChar char="•"/>
            </a:pPr>
            <a:r>
              <a:rPr lang="en-US" dirty="0" smtClean="0">
                <a:latin typeface="Futura Lt BT"/>
              </a:rPr>
              <a:t>Show/hide device icons</a:t>
            </a:r>
          </a:p>
          <a:p>
            <a:pPr>
              <a:buSzPct val="100000"/>
              <a:buFont typeface="Arial" panose="020B0604020202020204" pitchFamily="34" charset="0"/>
              <a:buChar char="•"/>
            </a:pPr>
            <a:r>
              <a:rPr lang="en-US" dirty="0" smtClean="0">
                <a:latin typeface="Futura Lt BT"/>
              </a:rPr>
              <a:t>Detailed mouse over includes: Last poll time, collection status and device ID</a:t>
            </a:r>
          </a:p>
          <a:p>
            <a:pPr>
              <a:buSzPct val="100000"/>
              <a:buFont typeface="Arial" panose="020B0604020202020204" pitchFamily="34" charset="0"/>
              <a:buChar char="•"/>
            </a:pPr>
            <a:r>
              <a:rPr lang="en-US" dirty="0" smtClean="0">
                <a:latin typeface="Futura Lt BT"/>
              </a:rPr>
              <a:t>EM7 automatically updates views as devices are added</a:t>
            </a:r>
          </a:p>
        </p:txBody>
      </p:sp>
      <p:sp>
        <p:nvSpPr>
          <p:cNvPr id="4" name="Text Placeholder 3"/>
          <p:cNvSpPr>
            <a:spLocks noGrp="1"/>
          </p:cNvSpPr>
          <p:nvPr>
            <p:ph type="body" sz="quarter" idx="11"/>
          </p:nvPr>
        </p:nvSpPr>
        <p:spPr>
          <a:xfrm>
            <a:off x="777240" y="1241938"/>
            <a:ext cx="14519275" cy="642620"/>
          </a:xfrm>
        </p:spPr>
        <p:txBody>
          <a:bodyPr>
            <a:normAutofit fontScale="85000" lnSpcReduction="20000"/>
          </a:bodyPr>
          <a:lstStyle/>
          <a:p>
            <a:r>
              <a:rPr lang="en-US" dirty="0" smtClean="0">
                <a:solidFill>
                  <a:schemeClr val="accent1"/>
                </a:solidFill>
              </a:rPr>
              <a:t>Views &gt; Classic Views </a:t>
            </a:r>
            <a:endParaRPr lang="en-US" dirty="0">
              <a:solidFill>
                <a:schemeClr val="accent1"/>
              </a:solidFill>
            </a:endParaRPr>
          </a:p>
        </p:txBody>
      </p:sp>
      <p:sp>
        <p:nvSpPr>
          <p:cNvPr id="8" name="TextBox 7"/>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544" y="2617076"/>
            <a:ext cx="10368211" cy="5281447"/>
          </a:xfrm>
          <a:prstGeom prst="rect">
            <a:avLst/>
          </a:prstGeom>
          <a:ln>
            <a:solidFill>
              <a:schemeClr val="tx2"/>
            </a:solidFill>
          </a:ln>
        </p:spPr>
      </p:pic>
    </p:spTree>
    <p:extLst>
      <p:ext uri="{BB962C8B-B14F-4D97-AF65-F5344CB8AC3E}">
        <p14:creationId xmlns:p14="http://schemas.microsoft.com/office/powerpoint/2010/main" val="2011983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sz="3200" dirty="0"/>
              <a:t>Device side configuration</a:t>
            </a:r>
          </a:p>
          <a:p>
            <a:r>
              <a:rPr lang="en-US" sz="3200" dirty="0" smtClean="0"/>
              <a:t>Install </a:t>
            </a:r>
            <a:r>
              <a:rPr lang="en-US" sz="3200" dirty="0"/>
              <a:t>or verify the installation of the SNMP Service</a:t>
            </a:r>
          </a:p>
          <a:p>
            <a:r>
              <a:rPr lang="en-US" sz="3200" dirty="0"/>
              <a:t>Configure the Trap Destination as the IP Address of either the All-in-One, Data Collector or Message Collector depending on which appliance is managing that device</a:t>
            </a:r>
          </a:p>
          <a:p>
            <a:r>
              <a:rPr lang="en-US" sz="3200" dirty="0"/>
              <a:t>Restart the SNMP Service</a:t>
            </a:r>
          </a:p>
          <a:p>
            <a:pPr>
              <a:buClr>
                <a:srgbClr val="C00000"/>
              </a:buClr>
            </a:pPr>
            <a:endParaRPr lang="en-US" sz="3800" dirty="0"/>
          </a:p>
          <a:p>
            <a:pPr marL="0" indent="0">
              <a:buClr>
                <a:srgbClr val="C00000"/>
              </a:buClr>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Configuring SNMP Traps</a:t>
            </a:r>
            <a:endParaRPr lang="en-US" dirty="0">
              <a:solidFill>
                <a:schemeClr val="tx1">
                  <a:lumMod val="50000"/>
                </a:schemeClr>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163" y="4066894"/>
            <a:ext cx="6627358" cy="4819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618872" y="5140830"/>
            <a:ext cx="6975411" cy="1932837"/>
          </a:xfrm>
          <a:prstGeom prst="rect">
            <a:avLst/>
          </a:prstGeom>
        </p:spPr>
        <p:txBody>
          <a:bodyPr wrap="square" lIns="146304" tIns="73152" rIns="146304" bIns="73152">
            <a:spAutoFit/>
          </a:bodyPr>
          <a:lstStyle/>
          <a:p>
            <a:r>
              <a:rPr lang="en-US" dirty="0">
                <a:solidFill>
                  <a:schemeClr val="tx1">
                    <a:lumMod val="50000"/>
                  </a:schemeClr>
                </a:solidFill>
                <a:latin typeface="Futura Lt BT" panose="020B0402020204020303" pitchFamily="34" charset="0"/>
              </a:rPr>
              <a:t>For other device types (Linux, Network, Storage, Security, Power Management) follow the vendors procedures to configure trap and syslog destinations.</a:t>
            </a:r>
          </a:p>
        </p:txBody>
      </p:sp>
      <p:sp>
        <p:nvSpPr>
          <p:cNvPr id="5" name="Oval 4"/>
          <p:cNvSpPr/>
          <p:nvPr/>
        </p:nvSpPr>
        <p:spPr>
          <a:xfrm>
            <a:off x="8651874" y="5479099"/>
            <a:ext cx="2085975" cy="796290"/>
          </a:xfrm>
          <a:prstGeom prst="ellipse">
            <a:avLst/>
          </a:prstGeom>
          <a:noFill/>
          <a:ln w="3492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1" name="Oval 10"/>
          <p:cNvSpPr/>
          <p:nvPr/>
        </p:nvSpPr>
        <p:spPr>
          <a:xfrm>
            <a:off x="9137095" y="6862653"/>
            <a:ext cx="1343979" cy="548492"/>
          </a:xfrm>
          <a:prstGeom prst="ellipse">
            <a:avLst/>
          </a:prstGeom>
          <a:noFill/>
          <a:ln w="3492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5" name="Down Arrow 14"/>
          <p:cNvSpPr/>
          <p:nvPr/>
        </p:nvSpPr>
        <p:spPr>
          <a:xfrm rot="4199168">
            <a:off x="11128718" y="5137437"/>
            <a:ext cx="259332" cy="1013523"/>
          </a:xfrm>
          <a:prstGeom prst="downArrow">
            <a:avLst>
              <a:gd name="adj1" fmla="val 57203"/>
              <a:gd name="adj2" fmla="val 87992"/>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6" name="Down Arrow 15"/>
          <p:cNvSpPr/>
          <p:nvPr/>
        </p:nvSpPr>
        <p:spPr>
          <a:xfrm rot="6860465">
            <a:off x="10736782" y="7028651"/>
            <a:ext cx="259332" cy="1013523"/>
          </a:xfrm>
          <a:prstGeom prst="downArrow">
            <a:avLst>
              <a:gd name="adj1" fmla="val 57203"/>
              <a:gd name="adj2" fmla="val 87992"/>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3" name="TextBox 12"/>
          <p:cNvSpPr txBox="1"/>
          <p:nvPr/>
        </p:nvSpPr>
        <p:spPr>
          <a:xfrm>
            <a:off x="7195607" y="9516838"/>
            <a:ext cx="115358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Logging</a:t>
            </a:r>
          </a:p>
        </p:txBody>
      </p:sp>
    </p:spTree>
    <p:extLst>
      <p:ext uri="{BB962C8B-B14F-4D97-AF65-F5344CB8AC3E}">
        <p14:creationId xmlns:p14="http://schemas.microsoft.com/office/powerpoint/2010/main" val="225280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Device Manager View</a:t>
            </a:r>
            <a:endParaRPr lang="en-US" dirty="0">
              <a:solidFill>
                <a:schemeClr val="tx1">
                  <a:lumMod val="50000"/>
                </a:schemeClr>
              </a:solidFill>
            </a:endParaRPr>
          </a:p>
        </p:txBody>
      </p:sp>
      <p:sp>
        <p:nvSpPr>
          <p:cNvPr id="5" name="Content Placeholder 4"/>
          <p:cNvSpPr>
            <a:spLocks noGrp="1"/>
          </p:cNvSpPr>
          <p:nvPr>
            <p:ph sz="quarter" idx="10"/>
          </p:nvPr>
        </p:nvSpPr>
        <p:spPr>
          <a:xfrm>
            <a:off x="847389" y="1897090"/>
            <a:ext cx="14519275" cy="6407573"/>
          </a:xfrm>
        </p:spPr>
        <p:txBody>
          <a:bodyPr>
            <a:normAutofit/>
          </a:bodyPr>
          <a:lstStyle/>
          <a:p>
            <a:pPr marL="0" indent="0">
              <a:buNone/>
            </a:pPr>
            <a:r>
              <a:rPr lang="en-US" sz="3200" dirty="0" smtClean="0"/>
              <a:t>As </a:t>
            </a:r>
            <a:r>
              <a:rPr lang="en-US" sz="3200" dirty="0"/>
              <a:t>devices are discovered they will appear in the Device Manager. Device Manager gives a comprehensive table view of  all devices and includes information such as:</a:t>
            </a:r>
          </a:p>
          <a:p>
            <a:pPr marL="0" indent="0">
              <a:buNone/>
            </a:pPr>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accent1"/>
                </a:solidFill>
              </a:rPr>
              <a:t>Registry &gt; Device Manager</a:t>
            </a:r>
          </a:p>
          <a:p>
            <a:endParaRPr lang="en-US" dirty="0"/>
          </a:p>
        </p:txBody>
      </p:sp>
      <p:graphicFrame>
        <p:nvGraphicFramePr>
          <p:cNvPr id="6" name="Table 5"/>
          <p:cNvGraphicFramePr>
            <a:graphicFrameLocks noGrp="1"/>
          </p:cNvGraphicFramePr>
          <p:nvPr>
            <p:extLst/>
          </p:nvPr>
        </p:nvGraphicFramePr>
        <p:xfrm>
          <a:off x="1391630" y="3518985"/>
          <a:ext cx="12258184" cy="2256752"/>
        </p:xfrm>
        <a:graphic>
          <a:graphicData uri="http://schemas.openxmlformats.org/drawingml/2006/table">
            <a:tbl>
              <a:tblPr firstRow="1" bandRow="1">
                <a:tableStyleId>{2D5ABB26-0587-4C30-8999-92F81FD0307C}</a:tableStyleId>
              </a:tblPr>
              <a:tblGrid>
                <a:gridCol w="4781876"/>
                <a:gridCol w="3597511"/>
                <a:gridCol w="3878797"/>
              </a:tblGrid>
              <a:tr h="540951">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Device</a:t>
                      </a:r>
                      <a:r>
                        <a:rPr lang="en-US" sz="2400" baseline="0" dirty="0" smtClean="0">
                          <a:solidFill>
                            <a:schemeClr val="tx1">
                              <a:lumMod val="50000"/>
                            </a:schemeClr>
                          </a:solidFill>
                        </a:rPr>
                        <a:t> Name</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DID</a:t>
                      </a:r>
                      <a:endParaRPr lang="en-US" sz="2400" dirty="0">
                        <a:solidFill>
                          <a:schemeClr val="tx1">
                            <a:lumMod val="50000"/>
                          </a:schemeClr>
                        </a:solidFill>
                      </a:endParaRPr>
                    </a:p>
                  </a:txBody>
                  <a:tcPr marL="155448" marR="155448" marT="67056" marB="67056"/>
                </a:tc>
                <a:tc>
                  <a:txBody>
                    <a:bodyPr/>
                    <a:lstStyle/>
                    <a:p>
                      <a:pPr marL="285750" marR="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2400" dirty="0" smtClean="0">
                          <a:solidFill>
                            <a:schemeClr val="tx1">
                              <a:lumMod val="50000"/>
                            </a:schemeClr>
                          </a:solidFill>
                        </a:rPr>
                        <a:t>Collection</a:t>
                      </a:r>
                      <a:r>
                        <a:rPr lang="en-US" sz="2400" baseline="0" dirty="0" smtClean="0">
                          <a:solidFill>
                            <a:schemeClr val="tx1">
                              <a:lumMod val="50000"/>
                            </a:schemeClr>
                          </a:solidFill>
                        </a:rPr>
                        <a:t> State</a:t>
                      </a:r>
                      <a:endParaRPr lang="en-US" sz="2400" dirty="0">
                        <a:solidFill>
                          <a:schemeClr val="tx1">
                            <a:lumMod val="50000"/>
                          </a:schemeClr>
                        </a:solidFill>
                      </a:endParaRPr>
                    </a:p>
                  </a:txBody>
                  <a:tcPr marL="155448" marR="155448" marT="67056" marB="67056"/>
                </a:tc>
              </a:tr>
              <a:tr h="331307">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IP</a:t>
                      </a:r>
                      <a:r>
                        <a:rPr lang="en-US" sz="2400" baseline="0" dirty="0" smtClean="0">
                          <a:solidFill>
                            <a:schemeClr val="tx1">
                              <a:lumMod val="50000"/>
                            </a:schemeClr>
                          </a:solidFill>
                        </a:rPr>
                        <a:t> Address</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Organization</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SNMP Version</a:t>
                      </a:r>
                      <a:endParaRPr lang="en-US" sz="2400" dirty="0">
                        <a:solidFill>
                          <a:schemeClr val="tx1">
                            <a:lumMod val="50000"/>
                          </a:schemeClr>
                        </a:solidFill>
                      </a:endParaRPr>
                    </a:p>
                  </a:txBody>
                  <a:tcPr marL="155448" marR="155448" marT="67056" marB="67056"/>
                </a:tc>
              </a:tr>
              <a:tr h="609600">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Device</a:t>
                      </a:r>
                      <a:r>
                        <a:rPr lang="en-US" sz="2400" baseline="0" dirty="0" smtClean="0">
                          <a:solidFill>
                            <a:schemeClr val="tx1">
                              <a:lumMod val="50000"/>
                            </a:schemeClr>
                          </a:solidFill>
                        </a:rPr>
                        <a:t> Category</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Current State</a:t>
                      </a:r>
                      <a:endParaRPr lang="en-US" sz="2400" dirty="0">
                        <a:solidFill>
                          <a:schemeClr val="tx1">
                            <a:lumMod val="50000"/>
                          </a:schemeClr>
                        </a:solidFill>
                      </a:endParaRPr>
                    </a:p>
                  </a:txBody>
                  <a:tcPr marL="155448" marR="155448" marT="67056" marB="67056"/>
                </a:tc>
                <a:tc>
                  <a:txBody>
                    <a:bodyPr/>
                    <a:lstStyle/>
                    <a:p>
                      <a:pPr marL="285750" marR="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2400" dirty="0" smtClean="0">
                          <a:solidFill>
                            <a:schemeClr val="tx1">
                              <a:lumMod val="50000"/>
                            </a:schemeClr>
                          </a:solidFill>
                        </a:rPr>
                        <a:t>SNMP Credential</a:t>
                      </a:r>
                      <a:endParaRPr lang="en-US" sz="2400" dirty="0">
                        <a:solidFill>
                          <a:schemeClr val="tx1">
                            <a:lumMod val="50000"/>
                          </a:schemeClr>
                        </a:solidFill>
                      </a:endParaRPr>
                    </a:p>
                  </a:txBody>
                  <a:tcPr marL="155448" marR="155448" marT="67056" marB="67056"/>
                </a:tc>
              </a:tr>
              <a:tr h="606329">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Device Class</a:t>
                      </a:r>
                      <a:r>
                        <a:rPr lang="en-US" sz="2400" baseline="0" dirty="0" smtClean="0">
                          <a:solidFill>
                            <a:schemeClr val="tx1">
                              <a:lumMod val="50000"/>
                            </a:schemeClr>
                          </a:solidFill>
                        </a:rPr>
                        <a:t> | Sub-class</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r>
                        <a:rPr lang="en-US" sz="2400" dirty="0" smtClean="0">
                          <a:solidFill>
                            <a:schemeClr val="tx1">
                              <a:lumMod val="50000"/>
                            </a:schemeClr>
                          </a:solidFill>
                        </a:rPr>
                        <a:t>Collection Group</a:t>
                      </a:r>
                      <a:endParaRPr lang="en-US" sz="2400" dirty="0">
                        <a:solidFill>
                          <a:schemeClr val="tx1">
                            <a:lumMod val="50000"/>
                          </a:schemeClr>
                        </a:solidFill>
                      </a:endParaRPr>
                    </a:p>
                  </a:txBody>
                  <a:tcPr marL="155448" marR="155448" marT="67056" marB="67056"/>
                </a:tc>
                <a:tc>
                  <a:txBody>
                    <a:bodyPr/>
                    <a:lstStyle/>
                    <a:p>
                      <a:pPr marL="285750" indent="-285750">
                        <a:buClr>
                          <a:schemeClr val="accent1"/>
                        </a:buClr>
                        <a:buFont typeface="Arial" panose="020B0604020202020204" pitchFamily="34" charset="0"/>
                        <a:buChar char="•"/>
                      </a:pPr>
                      <a:endParaRPr lang="en-US" sz="2400" dirty="0">
                        <a:solidFill>
                          <a:schemeClr val="tx1">
                            <a:lumMod val="50000"/>
                          </a:schemeClr>
                        </a:solidFill>
                      </a:endParaRPr>
                    </a:p>
                  </a:txBody>
                  <a:tcPr marL="155448" marR="155448" marT="67056" marB="67056"/>
                </a:tc>
              </a:tr>
            </a:tbl>
          </a:graphicData>
        </a:graphic>
      </p:graphicFrame>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94" y="6224970"/>
            <a:ext cx="14877813" cy="2079693"/>
          </a:xfrm>
          <a:prstGeom prst="rect">
            <a:avLst/>
          </a:prstGeom>
          <a:ln>
            <a:solidFill>
              <a:schemeClr val="tx2"/>
            </a:solidFill>
          </a:ln>
        </p:spPr>
      </p:pic>
      <p:sp>
        <p:nvSpPr>
          <p:cNvPr id="8" name="Oval 7"/>
          <p:cNvSpPr/>
          <p:nvPr/>
        </p:nvSpPr>
        <p:spPr>
          <a:xfrm>
            <a:off x="225434" y="6516360"/>
            <a:ext cx="1655380" cy="504497"/>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587474" y="6119774"/>
            <a:ext cx="1655380" cy="504497"/>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89166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sz="3800" dirty="0"/>
              <a:t>Nest device Groups to create a drill down effect for customized maps.</a:t>
            </a:r>
          </a:p>
          <a:p>
            <a:pPr marL="0" indent="0">
              <a:buNone/>
            </a:pPr>
            <a:endParaRPr lang="en-US" sz="3800" dirty="0"/>
          </a:p>
          <a:p>
            <a:pPr marL="0" indent="0">
              <a:buNone/>
            </a:pPr>
            <a:r>
              <a:rPr lang="en-US" sz="3800" dirty="0"/>
              <a:t>One of the uses for Custom Maps is for display in the Topology Dashboard Widget. Choose “Custom” in order to see the custom created views. </a:t>
            </a:r>
          </a:p>
          <a:p>
            <a:pPr marL="0" indent="0">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Pro Tip	</a:t>
            </a:r>
            <a:endParaRPr lang="en-US" dirty="0">
              <a:solidFill>
                <a:schemeClr val="tx1">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527" y="5976054"/>
            <a:ext cx="2101076" cy="1830819"/>
          </a:xfrm>
          <a:prstGeom prst="rect">
            <a:avLst/>
          </a:prstGeom>
        </p:spPr>
      </p:pic>
      <p:sp>
        <p:nvSpPr>
          <p:cNvPr id="7" name="TextBox 6"/>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1884762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p:txBody>
          <a:bodyPr/>
          <a:lstStyle/>
          <a:p>
            <a:pPr>
              <a:buNone/>
            </a:pPr>
            <a:endParaRPr lang="en-US" sz="3800" dirty="0"/>
          </a:p>
          <a:p>
            <a:pPr>
              <a:buSzPct val="100000"/>
              <a:buFont typeface="Arial" panose="020B0604020202020204" pitchFamily="34" charset="0"/>
              <a:buChar char="•"/>
            </a:pPr>
            <a:r>
              <a:rPr lang="pt-BR" dirty="0"/>
              <a:t>Views</a:t>
            </a:r>
          </a:p>
          <a:p>
            <a:pPr>
              <a:buSzPct val="100000"/>
              <a:buFont typeface="Arial" panose="020B0604020202020204" pitchFamily="34" charset="0"/>
              <a:buChar char="•"/>
            </a:pPr>
            <a:r>
              <a:rPr lang="pt-BR" dirty="0"/>
              <a:t>Guide Button within EM7</a:t>
            </a:r>
          </a:p>
          <a:p>
            <a:pPr>
              <a:buClr>
                <a:srgbClr val="C00000"/>
              </a:buClr>
              <a:buFont typeface="Wingdings" pitchFamily="2" charset="2"/>
              <a:buChar char="®"/>
            </a:pPr>
            <a:endParaRPr lang="pt-BR" dirty="0"/>
          </a:p>
          <a:p>
            <a:pPr>
              <a:buFont typeface="Wingdings" pitchFamily="26" charset="2"/>
              <a:buNone/>
            </a:pPr>
            <a:r>
              <a:rPr lang="en-US" dirty="0">
                <a:solidFill>
                  <a:srgbClr val="4C5455"/>
                </a:solidFill>
                <a:ea typeface="ＭＳ ゴシック" pitchFamily="26" charset="-128"/>
              </a:rPr>
              <a:t>All manuals are available on the Customer Portal:</a:t>
            </a:r>
          </a:p>
          <a:p>
            <a:pPr>
              <a:buFont typeface="Wingdings" pitchFamily="26" charset="2"/>
              <a:buNone/>
            </a:pPr>
            <a:r>
              <a:rPr lang="en-US" dirty="0">
                <a:solidFill>
                  <a:srgbClr val="4C5455"/>
                </a:solidFill>
                <a:ea typeface="ＭＳ ゴシック" pitchFamily="26" charset="-128"/>
              </a:rPr>
              <a:t>http://portal.sciencelogic.com</a:t>
            </a:r>
          </a:p>
          <a:p>
            <a:pPr>
              <a:buClrTx/>
              <a:buSzPct val="100000"/>
              <a:buNone/>
            </a:pPr>
            <a:endParaRPr lang="en-US" dirty="0" smtClean="0"/>
          </a:p>
          <a:p>
            <a:pPr>
              <a:buFont typeface="Wingdings" pitchFamily="26" charset="2"/>
              <a:buNone/>
            </a:pPr>
            <a:endParaRPr lang="en-US" dirty="0" smtClean="0">
              <a:latin typeface="ＭＳ ゴシック" pitchFamily="26" charset="-128"/>
              <a:ea typeface="ＭＳ ゴシック" pitchFamily="26" charset="-128"/>
            </a:endParaRPr>
          </a:p>
          <a:p>
            <a:pPr>
              <a:buClrTx/>
              <a:buSzPct val="100000"/>
              <a:buFont typeface="Wingdings" pitchFamily="26" charset="2"/>
              <a:buNone/>
            </a:pPr>
            <a:endParaRPr lang="en-US" dirty="0" smtClean="0"/>
          </a:p>
          <a:p>
            <a:pPr>
              <a:buFont typeface="Wingdings" pitchFamily="26" charset="2"/>
              <a:buNone/>
            </a:pPr>
            <a:endParaRPr lang="en-US" dirty="0" smtClean="0"/>
          </a:p>
          <a:p>
            <a:endParaRPr lang="en-US" dirty="0" smtClean="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70" y="1310853"/>
            <a:ext cx="13487363" cy="619337"/>
          </a:xfrm>
        </p:spPr>
        <p:txBody>
          <a:bodyPr>
            <a:normAutofit fontScale="850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solidFill>
                <a:schemeClr val="tx1">
                  <a:lumMod val="50000"/>
                </a:schemeClr>
              </a:solidFill>
            </a:endParaRPr>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195416" y="1622212"/>
            <a:ext cx="1413164" cy="1354668"/>
          </a:xfrm>
          <a:prstGeom prst="rect">
            <a:avLst/>
          </a:prstGeom>
        </p:spPr>
      </p:pic>
      <p:sp>
        <p:nvSpPr>
          <p:cNvPr id="8" name="TextBox 7"/>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3962" y="6096000"/>
            <a:ext cx="2143125" cy="2133600"/>
          </a:xfrm>
          <a:prstGeom prst="rect">
            <a:avLst/>
          </a:prstGeom>
        </p:spPr>
      </p:pic>
    </p:spTree>
    <p:extLst>
      <p:ext uri="{BB962C8B-B14F-4D97-AF65-F5344CB8AC3E}">
        <p14:creationId xmlns:p14="http://schemas.microsoft.com/office/powerpoint/2010/main" val="4160222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3800" dirty="0"/>
              <a:t>Create multiple “drill down” maps to logically lay out global and US data centers</a:t>
            </a:r>
          </a:p>
          <a:p>
            <a:r>
              <a:rPr lang="en-US" sz="3800" dirty="0"/>
              <a:t>Learn the bottom up build technique</a:t>
            </a:r>
          </a:p>
          <a:p>
            <a:r>
              <a:rPr lang="en-US" sz="3800" dirty="0"/>
              <a:t>Learn the editing tools and methods</a:t>
            </a:r>
          </a:p>
          <a:p>
            <a:pPr lvl="1">
              <a:buClr>
                <a:schemeClr val="accent2"/>
              </a:buClr>
              <a:buSzPct val="100000"/>
            </a:pPr>
            <a:r>
              <a:rPr lang="en-US" dirty="0"/>
              <a:t>Images upload and selection</a:t>
            </a:r>
          </a:p>
          <a:p>
            <a:pPr lvl="1">
              <a:buClr>
                <a:schemeClr val="accent2"/>
              </a:buClr>
              <a:buSzPct val="100000"/>
            </a:pPr>
            <a:r>
              <a:rPr lang="en-US" dirty="0"/>
              <a:t>Device and Device Group selection</a:t>
            </a:r>
          </a:p>
          <a:p>
            <a:pPr lvl="1">
              <a:buClr>
                <a:schemeClr val="accent2"/>
              </a:buClr>
              <a:buSzPct val="100000"/>
            </a:pPr>
            <a:r>
              <a:rPr lang="en-US" dirty="0"/>
              <a:t>Shape editing</a:t>
            </a:r>
          </a:p>
          <a:p>
            <a:pPr lvl="1">
              <a:buClr>
                <a:schemeClr val="accent2"/>
              </a:buClr>
              <a:buSzPct val="100000"/>
            </a:pPr>
            <a:r>
              <a:rPr lang="en-US" dirty="0"/>
              <a:t>Text inclusion</a:t>
            </a:r>
          </a:p>
          <a:p>
            <a:pPr marL="822960" indent="-822960">
              <a:buFont typeface="+mj-lt"/>
              <a:buAutoNum type="arabicPeriod"/>
            </a:pPr>
            <a:endParaRPr lang="en-US" sz="3200" dirty="0"/>
          </a:p>
          <a:p>
            <a:pPr marL="822960" indent="-822960">
              <a:buFont typeface="+mj-lt"/>
              <a:buAutoNum type="arabicPeriod"/>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Views Lab Goals</a:t>
            </a:r>
            <a:endParaRPr lang="en-US" dirty="0">
              <a:solidFill>
                <a:schemeClr val="tx1">
                  <a:lumMod val="50000"/>
                </a:schemeClr>
              </a:solidFill>
            </a:endParaRPr>
          </a:p>
        </p:txBody>
      </p:sp>
      <p:sp>
        <p:nvSpPr>
          <p:cNvPr id="5" name="TextBox 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pic>
        <p:nvPicPr>
          <p:cNvPr id="6" name="Picture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17998" y="115666"/>
            <a:ext cx="1007533" cy="865381"/>
          </a:xfrm>
          <a:prstGeom prst="rect">
            <a:avLst/>
          </a:prstGeom>
        </p:spPr>
      </p:pic>
    </p:spTree>
    <p:extLst>
      <p:ext uri="{BB962C8B-B14F-4D97-AF65-F5344CB8AC3E}">
        <p14:creationId xmlns:p14="http://schemas.microsoft.com/office/powerpoint/2010/main" val="1233288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sz="3200" dirty="0"/>
              <a:t>Create a Custom Map for Miami Data Center</a:t>
            </a:r>
          </a:p>
          <a:p>
            <a:pPr marL="0" indent="0">
              <a:buNone/>
            </a:pPr>
            <a:endParaRPr lang="en-US" sz="2900" dirty="0" smtClean="0"/>
          </a:p>
          <a:p>
            <a:pPr marL="822960" indent="-822960">
              <a:buFont typeface="+mj-lt"/>
              <a:buAutoNum type="arabicPeriod"/>
            </a:pPr>
            <a:r>
              <a:rPr lang="en-US" sz="2900" dirty="0" smtClean="0"/>
              <a:t>Go </a:t>
            </a:r>
            <a:r>
              <a:rPr lang="en-US" sz="2900" dirty="0"/>
              <a:t>to </a:t>
            </a:r>
            <a:r>
              <a:rPr lang="en-US" sz="2900" b="1" dirty="0"/>
              <a:t>Views &gt; My Customized Maps &gt; New Group/Map</a:t>
            </a:r>
          </a:p>
          <a:p>
            <a:pPr marL="822960" indent="-822960">
              <a:buFont typeface="+mj-lt"/>
              <a:buAutoNum type="arabicPeriod"/>
            </a:pPr>
            <a:r>
              <a:rPr lang="en-US" sz="2900" dirty="0"/>
              <a:t>Click the </a:t>
            </a:r>
            <a:r>
              <a:rPr lang="en-US" sz="2900" b="1" dirty="0"/>
              <a:t>[Save] </a:t>
            </a:r>
            <a:r>
              <a:rPr lang="en-US" sz="2900" dirty="0"/>
              <a:t>button, name the map “Miami Data Center” and click </a:t>
            </a:r>
            <a:r>
              <a:rPr lang="en-US" sz="2900" b="1" dirty="0"/>
              <a:t>[OK]</a:t>
            </a:r>
          </a:p>
          <a:p>
            <a:pPr marL="822960" indent="-822960">
              <a:buFont typeface="+mj-lt"/>
              <a:buAutoNum type="arabicPeriod"/>
            </a:pPr>
            <a:r>
              <a:rPr lang="en-US" sz="2900" dirty="0"/>
              <a:t>Verify that you are in </a:t>
            </a:r>
            <a:r>
              <a:rPr lang="en-US" sz="2900" b="1" dirty="0"/>
              <a:t>Views &gt; My Customized Maps &gt; Miami Data Center</a:t>
            </a:r>
            <a:endParaRPr lang="en-US" sz="2900" dirty="0"/>
          </a:p>
          <a:p>
            <a:pPr marL="822960" indent="-822960">
              <a:buFont typeface="+mj-lt"/>
              <a:buAutoNum type="arabicPeriod"/>
            </a:pPr>
            <a:r>
              <a:rPr lang="en-US" sz="2900" dirty="0"/>
              <a:t>Click </a:t>
            </a:r>
            <a:r>
              <a:rPr lang="en-US" sz="2900" b="1" dirty="0"/>
              <a:t>[Nodes] </a:t>
            </a:r>
            <a:r>
              <a:rPr lang="en-US" sz="2900" dirty="0"/>
              <a:t>button</a:t>
            </a:r>
          </a:p>
          <a:p>
            <a:pPr marL="822960" indent="-822960">
              <a:buFont typeface="+mj-lt"/>
              <a:buAutoNum type="arabicPeriod"/>
            </a:pPr>
            <a:r>
              <a:rPr lang="en-US" sz="2900" dirty="0"/>
              <a:t>Click </a:t>
            </a:r>
            <a:r>
              <a:rPr lang="en-US" sz="2900" b="1" dirty="0"/>
              <a:t>[Add </a:t>
            </a:r>
            <a:r>
              <a:rPr lang="en-US" sz="2900" b="1" dirty="0" err="1"/>
              <a:t>Dev</a:t>
            </a:r>
            <a:r>
              <a:rPr lang="en-US" sz="2900" b="1" dirty="0"/>
              <a:t>] </a:t>
            </a:r>
            <a:r>
              <a:rPr lang="en-US" sz="2900" dirty="0"/>
              <a:t>button</a:t>
            </a:r>
          </a:p>
          <a:p>
            <a:pPr marL="822960" indent="-822960">
              <a:buFont typeface="+mj-lt"/>
              <a:buAutoNum type="arabicPeriod"/>
            </a:pPr>
            <a:r>
              <a:rPr lang="en-US" sz="2900" dirty="0"/>
              <a:t>Choose “MIA-DC-01.allstarmonitoring.com” and “MIA-WEB-01” and click </a:t>
            </a:r>
            <a:r>
              <a:rPr lang="en-US" sz="2900" b="1" dirty="0"/>
              <a:t>[Add To Map]</a:t>
            </a:r>
            <a:endParaRPr lang="en-US" sz="2900" dirty="0"/>
          </a:p>
          <a:p>
            <a:pPr marL="822960" indent="-822960">
              <a:buFont typeface="+mj-lt"/>
              <a:buAutoNum type="arabicPeriod"/>
            </a:pPr>
            <a:r>
              <a:rPr lang="en-US" sz="2900" dirty="0"/>
              <a:t>Arrange devices on the map (use the [Center] button to help)</a:t>
            </a:r>
          </a:p>
          <a:p>
            <a:pPr marL="822960" indent="-822960">
              <a:buFont typeface="+mj-lt"/>
              <a:buAutoNum type="arabicPeriod"/>
            </a:pPr>
            <a:r>
              <a:rPr lang="en-US" sz="2900" dirty="0"/>
              <a:t>Select different values from the </a:t>
            </a:r>
            <a:r>
              <a:rPr lang="en-US" sz="2900" b="1" i="1" dirty="0"/>
              <a:t>Display</a:t>
            </a:r>
            <a:r>
              <a:rPr lang="en-US" sz="2900" dirty="0"/>
              <a:t> drop down to observe the affect on the devices</a:t>
            </a:r>
          </a:p>
          <a:p>
            <a:pPr marL="822960" indent="-822960">
              <a:buFont typeface="+mj-lt"/>
              <a:buAutoNum type="arabicPeriod"/>
            </a:pPr>
            <a:r>
              <a:rPr lang="en-US" sz="2900" dirty="0"/>
              <a:t>Select </a:t>
            </a:r>
            <a:r>
              <a:rPr lang="en-US" sz="2900" b="1" dirty="0"/>
              <a:t>[Save]</a:t>
            </a:r>
          </a:p>
          <a:p>
            <a:pPr marL="822960" indent="-822960">
              <a:buFont typeface="+mj-lt"/>
              <a:buAutoNum type="arabicPeriod"/>
            </a:pPr>
            <a:endParaRPr lang="en-US" sz="3200" dirty="0"/>
          </a:p>
          <a:p>
            <a:pPr marL="822960" indent="-822960">
              <a:buFont typeface="+mj-lt"/>
              <a:buAutoNum type="arabicPeriod"/>
            </a:pPr>
            <a:endParaRPr lang="en-US" sz="3200" dirty="0"/>
          </a:p>
          <a:p>
            <a:pPr marL="822960" indent="-822960">
              <a:buFont typeface="+mj-lt"/>
              <a:buAutoNum type="arabicPeriod"/>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Views</a:t>
            </a:r>
            <a:endParaRPr lang="en-US" dirty="0">
              <a:solidFill>
                <a:schemeClr val="tx1">
                  <a:lumMod val="50000"/>
                </a:schemeClr>
              </a:solidFill>
            </a:endParaRPr>
          </a:p>
        </p:txBody>
      </p:sp>
      <p:sp>
        <p:nvSpPr>
          <p:cNvPr id="5" name="TextBox 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2043781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sz="3200" dirty="0"/>
              <a:t>Create a Custom Map for Chicago Data </a:t>
            </a:r>
            <a:r>
              <a:rPr lang="en-US" sz="3200" dirty="0" smtClean="0"/>
              <a:t>Center</a:t>
            </a:r>
          </a:p>
          <a:p>
            <a:pPr marL="0" indent="0">
              <a:buNone/>
            </a:pPr>
            <a:endParaRPr lang="en-US" sz="3200" dirty="0"/>
          </a:p>
          <a:p>
            <a:pPr marL="822960" indent="-822960">
              <a:buFont typeface="+mj-lt"/>
              <a:buAutoNum type="arabicPeriod"/>
            </a:pPr>
            <a:r>
              <a:rPr lang="en-US" sz="2900" dirty="0" smtClean="0"/>
              <a:t>Go </a:t>
            </a:r>
            <a:r>
              <a:rPr lang="en-US" sz="2900" dirty="0"/>
              <a:t>to </a:t>
            </a:r>
            <a:r>
              <a:rPr lang="en-US" sz="2900" b="1" dirty="0"/>
              <a:t>Views &gt; My Customized Maps &gt; New Group/Map</a:t>
            </a:r>
          </a:p>
          <a:p>
            <a:pPr marL="822960" indent="-822960">
              <a:buFont typeface="+mj-lt"/>
              <a:buAutoNum type="arabicPeriod"/>
            </a:pPr>
            <a:r>
              <a:rPr lang="en-US" sz="2900" dirty="0"/>
              <a:t>Click the </a:t>
            </a:r>
            <a:r>
              <a:rPr lang="en-US" sz="2900" b="1" dirty="0"/>
              <a:t>[Save] </a:t>
            </a:r>
            <a:r>
              <a:rPr lang="en-US" sz="2900" dirty="0"/>
              <a:t>button, name the map “Chicago Data Center” and click </a:t>
            </a:r>
            <a:r>
              <a:rPr lang="en-US" sz="2900" b="1" dirty="0"/>
              <a:t>[OK]</a:t>
            </a:r>
          </a:p>
          <a:p>
            <a:pPr marL="822960" indent="-822960">
              <a:buFont typeface="+mj-lt"/>
              <a:buAutoNum type="arabicPeriod"/>
            </a:pPr>
            <a:r>
              <a:rPr lang="en-US" sz="2900" dirty="0"/>
              <a:t>Verify that you are in </a:t>
            </a:r>
            <a:r>
              <a:rPr lang="en-US" sz="2900" b="1" dirty="0"/>
              <a:t>Views &gt; My Customized Maps &gt; Chicago Data Center</a:t>
            </a:r>
            <a:endParaRPr lang="en-US" sz="2900" dirty="0"/>
          </a:p>
          <a:p>
            <a:pPr marL="822960" indent="-822960">
              <a:buFont typeface="+mj-lt"/>
              <a:buAutoNum type="arabicPeriod"/>
            </a:pPr>
            <a:r>
              <a:rPr lang="en-US" sz="2900" dirty="0"/>
              <a:t>Click </a:t>
            </a:r>
            <a:r>
              <a:rPr lang="en-US" sz="2900" b="1" dirty="0"/>
              <a:t>[Nodes] </a:t>
            </a:r>
            <a:r>
              <a:rPr lang="en-US" sz="2900" dirty="0"/>
              <a:t>button</a:t>
            </a:r>
          </a:p>
          <a:p>
            <a:pPr marL="822960" indent="-822960">
              <a:buFont typeface="+mj-lt"/>
              <a:buAutoNum type="arabicPeriod"/>
            </a:pPr>
            <a:r>
              <a:rPr lang="en-US" sz="2900" dirty="0"/>
              <a:t>Click </a:t>
            </a:r>
            <a:r>
              <a:rPr lang="en-US" sz="2900" b="1" dirty="0"/>
              <a:t>[Add Dev] </a:t>
            </a:r>
            <a:r>
              <a:rPr lang="en-US" sz="2900" dirty="0"/>
              <a:t>button</a:t>
            </a:r>
          </a:p>
          <a:p>
            <a:pPr marL="822960" indent="-822960">
              <a:buFont typeface="+mj-lt"/>
              <a:buAutoNum type="arabicPeriod"/>
            </a:pPr>
            <a:r>
              <a:rPr lang="en-US" sz="2900" dirty="0"/>
              <a:t>Choose “CHI-DC-01.allstarmonitoring.com” and “CHI-WEB-01” and click </a:t>
            </a:r>
            <a:r>
              <a:rPr lang="en-US" sz="2900" b="1" dirty="0"/>
              <a:t>[Add To Map]</a:t>
            </a:r>
            <a:endParaRPr lang="en-US" sz="2900" dirty="0"/>
          </a:p>
          <a:p>
            <a:pPr marL="822960" indent="-822960">
              <a:buFont typeface="+mj-lt"/>
              <a:buAutoNum type="arabicPeriod"/>
            </a:pPr>
            <a:r>
              <a:rPr lang="en-US" sz="2900" dirty="0"/>
              <a:t>Arrange devices on the map (use the [Center] button to help)</a:t>
            </a:r>
          </a:p>
          <a:p>
            <a:pPr marL="822960" indent="-822960">
              <a:buFont typeface="+mj-lt"/>
              <a:buAutoNum type="arabicPeriod"/>
            </a:pPr>
            <a:r>
              <a:rPr lang="en-US" sz="2900" dirty="0"/>
              <a:t>Select different values from the </a:t>
            </a:r>
            <a:r>
              <a:rPr lang="en-US" sz="2900" b="1" i="1" dirty="0"/>
              <a:t>Display</a:t>
            </a:r>
            <a:r>
              <a:rPr lang="en-US" sz="2900" dirty="0"/>
              <a:t> drop down to observe the e</a:t>
            </a:r>
            <a:r>
              <a:rPr lang="en-US" sz="2900" dirty="0" smtClean="0"/>
              <a:t>ffect </a:t>
            </a:r>
            <a:r>
              <a:rPr lang="en-US" sz="2900" dirty="0"/>
              <a:t>on the devices</a:t>
            </a:r>
          </a:p>
          <a:p>
            <a:pPr marL="822960" indent="-822960">
              <a:buFont typeface="+mj-lt"/>
              <a:buAutoNum type="arabicPeriod"/>
            </a:pPr>
            <a:r>
              <a:rPr lang="en-US" sz="2900" dirty="0"/>
              <a:t>Select </a:t>
            </a:r>
            <a:r>
              <a:rPr lang="en-US" sz="2900" b="1" dirty="0"/>
              <a:t>[Save]</a:t>
            </a:r>
          </a:p>
          <a:p>
            <a:pPr marL="822960" indent="-822960">
              <a:buFont typeface="+mj-lt"/>
              <a:buAutoNum type="arabicPeriod"/>
            </a:pPr>
            <a:endParaRPr lang="en-US" sz="3200" dirty="0"/>
          </a:p>
          <a:p>
            <a:pPr marL="822960" indent="-822960">
              <a:buFont typeface="+mj-lt"/>
              <a:buAutoNum type="arabicPeriod"/>
            </a:pPr>
            <a:endParaRPr lang="en-US" sz="3200" dirty="0"/>
          </a:p>
          <a:p>
            <a:pPr marL="822960" indent="-822960">
              <a:buFont typeface="+mj-lt"/>
              <a:buAutoNum type="arabicPeriod"/>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Views</a:t>
            </a:r>
            <a:endParaRPr lang="en-US" dirty="0">
              <a:solidFill>
                <a:schemeClr val="tx1">
                  <a:lumMod val="50000"/>
                </a:schemeClr>
              </a:solidFill>
            </a:endParaRPr>
          </a:p>
        </p:txBody>
      </p:sp>
      <p:sp>
        <p:nvSpPr>
          <p:cNvPr id="5" name="TextBox 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1738137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pPr marL="0" indent="0">
              <a:buNone/>
            </a:pPr>
            <a:r>
              <a:rPr lang="en-US" sz="3200" dirty="0"/>
              <a:t>Create a Custom Map for Los Angeles Data </a:t>
            </a:r>
            <a:r>
              <a:rPr lang="en-US" sz="3200" dirty="0" smtClean="0"/>
              <a:t>Center</a:t>
            </a:r>
          </a:p>
          <a:p>
            <a:pPr marL="0" indent="0">
              <a:buNone/>
            </a:pPr>
            <a:endParaRPr lang="en-US" sz="3200" dirty="0"/>
          </a:p>
          <a:p>
            <a:pPr marL="822960" indent="-822960">
              <a:buFont typeface="+mj-lt"/>
              <a:buAutoNum type="arabicPeriod"/>
            </a:pPr>
            <a:r>
              <a:rPr lang="en-US" sz="2900" dirty="0" smtClean="0"/>
              <a:t>Go </a:t>
            </a:r>
            <a:r>
              <a:rPr lang="en-US" sz="2900" dirty="0"/>
              <a:t>to </a:t>
            </a:r>
            <a:r>
              <a:rPr lang="en-US" sz="2900" b="1" dirty="0"/>
              <a:t>Views &gt; My Customized Maps &gt; New Group/Map</a:t>
            </a:r>
          </a:p>
          <a:p>
            <a:pPr marL="822960" indent="-822960">
              <a:buFont typeface="+mj-lt"/>
              <a:buAutoNum type="arabicPeriod"/>
            </a:pPr>
            <a:r>
              <a:rPr lang="en-US" sz="2900" dirty="0"/>
              <a:t>Click the </a:t>
            </a:r>
            <a:r>
              <a:rPr lang="en-US" sz="2900" b="1" dirty="0"/>
              <a:t>[Save] </a:t>
            </a:r>
            <a:r>
              <a:rPr lang="en-US" sz="2900" dirty="0"/>
              <a:t>button, name the map “Los Angeles Data Center” and click </a:t>
            </a:r>
            <a:r>
              <a:rPr lang="en-US" sz="2900" b="1" dirty="0"/>
              <a:t>[OK]</a:t>
            </a:r>
          </a:p>
          <a:p>
            <a:pPr marL="822960" indent="-822960">
              <a:buFont typeface="+mj-lt"/>
              <a:buAutoNum type="arabicPeriod"/>
            </a:pPr>
            <a:r>
              <a:rPr lang="en-US" sz="2900" dirty="0"/>
              <a:t>Verify that you are in </a:t>
            </a:r>
            <a:r>
              <a:rPr lang="en-US" sz="2900" b="1" dirty="0"/>
              <a:t>Views &gt; My Customized Maps &gt; Los Angeles Data Center</a:t>
            </a:r>
            <a:endParaRPr lang="en-US" sz="2900" dirty="0"/>
          </a:p>
          <a:p>
            <a:pPr marL="822960" indent="-822960">
              <a:buFont typeface="+mj-lt"/>
              <a:buAutoNum type="arabicPeriod"/>
            </a:pPr>
            <a:r>
              <a:rPr lang="en-US" sz="2900" dirty="0"/>
              <a:t>Click </a:t>
            </a:r>
            <a:r>
              <a:rPr lang="en-US" sz="2900" b="1" dirty="0"/>
              <a:t>[Nodes] </a:t>
            </a:r>
            <a:r>
              <a:rPr lang="en-US" sz="2900" dirty="0"/>
              <a:t>button</a:t>
            </a:r>
          </a:p>
          <a:p>
            <a:pPr marL="822960" indent="-822960">
              <a:buFont typeface="+mj-lt"/>
              <a:buAutoNum type="arabicPeriod"/>
            </a:pPr>
            <a:r>
              <a:rPr lang="en-US" sz="2900" dirty="0"/>
              <a:t>Click </a:t>
            </a:r>
            <a:r>
              <a:rPr lang="en-US" sz="2900" b="1" dirty="0"/>
              <a:t>[Add Dev] </a:t>
            </a:r>
            <a:r>
              <a:rPr lang="en-US" sz="2900" dirty="0"/>
              <a:t>button</a:t>
            </a:r>
          </a:p>
          <a:p>
            <a:pPr marL="822960" indent="-822960">
              <a:buFont typeface="+mj-lt"/>
              <a:buAutoNum type="arabicPeriod"/>
            </a:pPr>
            <a:r>
              <a:rPr lang="en-US" sz="2900" dirty="0"/>
              <a:t>Choose “LA-DC-01.allstarmonitoring.com” and “LA-WEB-01” and click </a:t>
            </a:r>
            <a:r>
              <a:rPr lang="en-US" sz="2900" b="1" dirty="0"/>
              <a:t>[Add To Map]</a:t>
            </a:r>
            <a:endParaRPr lang="en-US" sz="2900" dirty="0"/>
          </a:p>
          <a:p>
            <a:pPr marL="822960" indent="-822960">
              <a:buFont typeface="+mj-lt"/>
              <a:buAutoNum type="arabicPeriod"/>
            </a:pPr>
            <a:r>
              <a:rPr lang="en-US" sz="2900" dirty="0"/>
              <a:t>Arrange devices on the map (use the [Center] button to help)</a:t>
            </a:r>
          </a:p>
          <a:p>
            <a:pPr marL="822960" indent="-822960">
              <a:buFont typeface="+mj-lt"/>
              <a:buAutoNum type="arabicPeriod"/>
            </a:pPr>
            <a:r>
              <a:rPr lang="en-US" sz="2900" dirty="0"/>
              <a:t>Select different values from the </a:t>
            </a:r>
            <a:r>
              <a:rPr lang="en-US" sz="2900" b="1" i="1" dirty="0"/>
              <a:t>Display</a:t>
            </a:r>
            <a:r>
              <a:rPr lang="en-US" sz="2900" dirty="0"/>
              <a:t> drop down to observe the affect on the devices</a:t>
            </a:r>
          </a:p>
          <a:p>
            <a:pPr marL="822960" indent="-822960">
              <a:buFont typeface="+mj-lt"/>
              <a:buAutoNum type="arabicPeriod"/>
            </a:pPr>
            <a:r>
              <a:rPr lang="en-US" sz="2900" dirty="0"/>
              <a:t>Select </a:t>
            </a:r>
            <a:r>
              <a:rPr lang="en-US" sz="2900" b="1" dirty="0"/>
              <a:t>[Save]</a:t>
            </a:r>
          </a:p>
          <a:p>
            <a:pPr marL="822960" indent="-822960">
              <a:buFont typeface="+mj-lt"/>
              <a:buAutoNum type="arabicPeriod"/>
            </a:pPr>
            <a:endParaRPr lang="en-US" sz="3200" dirty="0"/>
          </a:p>
          <a:p>
            <a:pPr marL="822960" indent="-822960">
              <a:buFont typeface="+mj-lt"/>
              <a:buAutoNum type="arabicPeriod"/>
            </a:pPr>
            <a:endParaRPr lang="en-US" sz="3200" dirty="0"/>
          </a:p>
          <a:p>
            <a:pPr marL="822960" indent="-822960">
              <a:buFont typeface="+mj-lt"/>
              <a:buAutoNum type="arabicPeriod"/>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Views</a:t>
            </a:r>
            <a:endParaRPr lang="en-US" dirty="0">
              <a:solidFill>
                <a:schemeClr val="tx1">
                  <a:lumMod val="50000"/>
                </a:schemeClr>
              </a:solidFill>
            </a:endParaRPr>
          </a:p>
        </p:txBody>
      </p:sp>
      <p:sp>
        <p:nvSpPr>
          <p:cNvPr id="5" name="TextBox 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2002069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1387025"/>
            <a:ext cx="14291592" cy="8027389"/>
          </a:xfrm>
        </p:spPr>
        <p:txBody>
          <a:bodyPr>
            <a:normAutofit fontScale="92500" lnSpcReduction="10000"/>
          </a:bodyPr>
          <a:lstStyle/>
          <a:p>
            <a:pPr marL="0" indent="0">
              <a:buNone/>
            </a:pPr>
            <a:r>
              <a:rPr lang="en-US" sz="2800" dirty="0"/>
              <a:t>Create a Custom Map and add USA background </a:t>
            </a:r>
            <a:r>
              <a:rPr lang="en-US" sz="2800" dirty="0" smtClean="0"/>
              <a:t>image</a:t>
            </a:r>
          </a:p>
          <a:p>
            <a:pPr marL="0" indent="0">
              <a:buNone/>
            </a:pPr>
            <a:endParaRPr lang="en-US" sz="2800" dirty="0"/>
          </a:p>
          <a:p>
            <a:pPr marL="822960" indent="-822960">
              <a:buFont typeface="+mj-lt"/>
              <a:buAutoNum type="arabicPeriod"/>
            </a:pPr>
            <a:r>
              <a:rPr lang="en-US" sz="2600" dirty="0" smtClean="0"/>
              <a:t>Go </a:t>
            </a:r>
            <a:r>
              <a:rPr lang="en-US" sz="2600" dirty="0"/>
              <a:t>to </a:t>
            </a:r>
            <a:r>
              <a:rPr lang="en-US" sz="2600" b="1" dirty="0"/>
              <a:t>Views &gt; My Customized Maps &gt; New Group/Map</a:t>
            </a:r>
          </a:p>
          <a:p>
            <a:pPr marL="822960" indent="-822960">
              <a:buFont typeface="+mj-lt"/>
              <a:buAutoNum type="arabicPeriod"/>
            </a:pPr>
            <a:r>
              <a:rPr lang="en-US" sz="2600" dirty="0"/>
              <a:t>Click the </a:t>
            </a:r>
            <a:r>
              <a:rPr lang="en-US" sz="2600" b="1" dirty="0"/>
              <a:t>[Save] </a:t>
            </a:r>
            <a:r>
              <a:rPr lang="en-US" sz="2600" dirty="0"/>
              <a:t>button, name the map “US Data Centers” and click </a:t>
            </a:r>
            <a:r>
              <a:rPr lang="en-US" sz="2600" b="1" dirty="0"/>
              <a:t>[OK]</a:t>
            </a:r>
          </a:p>
          <a:p>
            <a:pPr marL="822960" indent="-822960">
              <a:buFont typeface="+mj-lt"/>
              <a:buAutoNum type="arabicPeriod"/>
            </a:pPr>
            <a:r>
              <a:rPr lang="en-US" sz="2600" dirty="0"/>
              <a:t>Verify that you are in </a:t>
            </a:r>
            <a:r>
              <a:rPr lang="en-US" sz="2600" b="1" dirty="0"/>
              <a:t>Views &gt; My Customized Maps &gt; US Data Centers</a:t>
            </a:r>
            <a:endParaRPr lang="en-US" sz="2600" dirty="0"/>
          </a:p>
          <a:p>
            <a:pPr marL="822960" indent="-822960">
              <a:buFont typeface="+mj-lt"/>
              <a:buAutoNum type="arabicPeriod"/>
            </a:pPr>
            <a:r>
              <a:rPr lang="en-US" sz="2600" dirty="0"/>
              <a:t>In a </a:t>
            </a:r>
            <a:r>
              <a:rPr lang="en-US" sz="3500" b="1" i="1" dirty="0"/>
              <a:t>separate</a:t>
            </a:r>
            <a:r>
              <a:rPr lang="en-US" sz="2600" dirty="0"/>
              <a:t> browser tab go to: </a:t>
            </a:r>
            <a:r>
              <a:rPr lang="en-US" sz="2600" dirty="0">
                <a:hlinkClick r:id="rId2"/>
              </a:rPr>
              <a:t>http://www.worldatlas.com/webimage/countrys/namerica/usstates/usashape.htm</a:t>
            </a:r>
            <a:endParaRPr lang="en-US" sz="2600" dirty="0"/>
          </a:p>
          <a:p>
            <a:pPr marL="822960" indent="-822960">
              <a:buFont typeface="+mj-lt"/>
              <a:buAutoNum type="arabicPeriod"/>
            </a:pPr>
            <a:r>
              <a:rPr lang="en-US" sz="2600" dirty="0"/>
              <a:t>Right click the image and </a:t>
            </a:r>
            <a:r>
              <a:rPr lang="en-US" sz="2600" i="1" dirty="0"/>
              <a:t>Save Image As…</a:t>
            </a:r>
            <a:r>
              <a:rPr lang="en-US" sz="2600" dirty="0"/>
              <a:t> on your desktop (it should save as “usashape.gif”</a:t>
            </a:r>
          </a:p>
          <a:p>
            <a:pPr marL="822960" indent="-822960">
              <a:buFont typeface="+mj-lt"/>
              <a:buAutoNum type="arabicPeriod"/>
            </a:pPr>
            <a:r>
              <a:rPr lang="en-US" sz="2600" dirty="0"/>
              <a:t>Back in EM7, click </a:t>
            </a:r>
            <a:r>
              <a:rPr lang="en-US" sz="2600" b="1" dirty="0"/>
              <a:t>[Images] </a:t>
            </a:r>
            <a:r>
              <a:rPr lang="en-US" sz="2600" dirty="0"/>
              <a:t>button, then </a:t>
            </a:r>
            <a:r>
              <a:rPr lang="en-US" sz="2600" b="1" dirty="0"/>
              <a:t>[Add] </a:t>
            </a:r>
            <a:r>
              <a:rPr lang="en-US" sz="2600" dirty="0"/>
              <a:t>green plus sign</a:t>
            </a:r>
          </a:p>
          <a:p>
            <a:pPr marL="822960" indent="-822960">
              <a:buFont typeface="+mj-lt"/>
              <a:buAutoNum type="arabicPeriod"/>
            </a:pPr>
            <a:r>
              <a:rPr lang="en-US" sz="2600" dirty="0"/>
              <a:t>Click the </a:t>
            </a:r>
            <a:r>
              <a:rPr lang="en-US" sz="2600" b="1" dirty="0"/>
              <a:t>[Browse]</a:t>
            </a:r>
            <a:r>
              <a:rPr lang="en-US" sz="2600" dirty="0"/>
              <a:t> button, select the “usashape.gif” file and click </a:t>
            </a:r>
            <a:r>
              <a:rPr lang="en-US" sz="2600" b="1" dirty="0"/>
              <a:t>[Upload]</a:t>
            </a:r>
            <a:endParaRPr lang="en-US" sz="2600" dirty="0"/>
          </a:p>
          <a:p>
            <a:pPr marL="822960" indent="-822960">
              <a:buFont typeface="+mj-lt"/>
              <a:buAutoNum type="arabicPeriod"/>
            </a:pPr>
            <a:r>
              <a:rPr lang="en-US" sz="2600" dirty="0"/>
              <a:t>Once the image appears in the window double click the USA Outline Map image</a:t>
            </a:r>
          </a:p>
          <a:p>
            <a:pPr marL="822960" indent="-822960">
              <a:buFont typeface="+mj-lt"/>
              <a:buAutoNum type="arabicPeriod"/>
            </a:pPr>
            <a:r>
              <a:rPr lang="en-US" sz="2600" dirty="0"/>
              <a:t>Click and drag on the corner of the image to stretch it out to cover most of the page</a:t>
            </a:r>
          </a:p>
          <a:p>
            <a:pPr marL="822960" indent="-822960">
              <a:buFont typeface="+mj-lt"/>
              <a:buAutoNum type="arabicPeriod"/>
            </a:pPr>
            <a:r>
              <a:rPr lang="en-US" sz="2600" dirty="0"/>
              <a:t>Click </a:t>
            </a:r>
            <a:r>
              <a:rPr lang="en-US" sz="2600" b="1" dirty="0"/>
              <a:t>[Nodes] </a:t>
            </a:r>
            <a:r>
              <a:rPr lang="en-US" sz="2600" dirty="0"/>
              <a:t>button</a:t>
            </a:r>
          </a:p>
          <a:p>
            <a:pPr marL="822960" indent="-822960">
              <a:buFont typeface="+mj-lt"/>
              <a:buAutoNum type="arabicPeriod"/>
            </a:pPr>
            <a:r>
              <a:rPr lang="en-US" sz="2600" dirty="0"/>
              <a:t>Click </a:t>
            </a:r>
            <a:r>
              <a:rPr lang="en-US" sz="2600" b="1" dirty="0"/>
              <a:t>[Add Group] </a:t>
            </a:r>
            <a:r>
              <a:rPr lang="en-US" sz="2600" dirty="0"/>
              <a:t>button</a:t>
            </a:r>
          </a:p>
          <a:p>
            <a:pPr marL="822960" indent="-822960">
              <a:buFont typeface="+mj-lt"/>
              <a:buAutoNum type="arabicPeriod"/>
            </a:pPr>
            <a:r>
              <a:rPr lang="en-US" sz="2600" dirty="0"/>
              <a:t>Choose the Miami, Chicago, and Los Angeles Data Centers and </a:t>
            </a:r>
            <a:r>
              <a:rPr lang="en-US" sz="2600" b="1" dirty="0"/>
              <a:t>[Add To Map]</a:t>
            </a:r>
            <a:endParaRPr lang="en-US" sz="2600" dirty="0"/>
          </a:p>
          <a:p>
            <a:pPr marL="822960" indent="-822960">
              <a:buFont typeface="+mj-lt"/>
              <a:buAutoNum type="arabicPeriod"/>
            </a:pPr>
            <a:r>
              <a:rPr lang="en-US" sz="2600" dirty="0"/>
              <a:t>Arrange device groups on the map to represent their geographic locations</a:t>
            </a:r>
          </a:p>
          <a:p>
            <a:pPr marL="0" indent="0">
              <a:buNone/>
            </a:pPr>
            <a:r>
              <a:rPr lang="en-US" sz="2600" i="1" dirty="0"/>
              <a:t>Continued on next slide…</a:t>
            </a:r>
          </a:p>
        </p:txBody>
      </p:sp>
      <p:sp>
        <p:nvSpPr>
          <p:cNvPr id="2" name="Title 1"/>
          <p:cNvSpPr>
            <a:spLocks noGrp="1"/>
          </p:cNvSpPr>
          <p:nvPr>
            <p:ph type="title"/>
          </p:nvPr>
        </p:nvSpPr>
        <p:spPr/>
        <p:txBody>
          <a:bodyPr/>
          <a:lstStyle/>
          <a:p>
            <a:r>
              <a:rPr lang="en-US" dirty="0" smtClean="0">
                <a:solidFill>
                  <a:schemeClr val="tx1">
                    <a:lumMod val="50000"/>
                  </a:schemeClr>
                </a:solidFill>
              </a:rPr>
              <a:t>Lab: Views</a:t>
            </a:r>
            <a:endParaRPr lang="en-US" dirty="0">
              <a:solidFill>
                <a:schemeClr val="tx1">
                  <a:lumMod val="50000"/>
                </a:schemeClr>
              </a:solidFill>
            </a:endParaRPr>
          </a:p>
        </p:txBody>
      </p:sp>
      <p:sp>
        <p:nvSpPr>
          <p:cNvPr id="5" name="TextBox 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3112081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pPr marL="0" indent="0">
              <a:buNone/>
            </a:pPr>
            <a:r>
              <a:rPr lang="en-US" sz="3200" dirty="0"/>
              <a:t>Add links, shapes, and </a:t>
            </a:r>
            <a:r>
              <a:rPr lang="en-US" sz="3200" dirty="0" smtClean="0"/>
              <a:t>text:</a:t>
            </a:r>
          </a:p>
          <a:p>
            <a:pPr marL="0" indent="0">
              <a:buNone/>
            </a:pPr>
            <a:endParaRPr lang="en-US" sz="3200" dirty="0"/>
          </a:p>
          <a:p>
            <a:pPr marL="822960" indent="-822960">
              <a:buFont typeface="+mj-lt"/>
              <a:buAutoNum type="arabicPeriod" startAt="12"/>
            </a:pPr>
            <a:r>
              <a:rPr lang="en-US" sz="2900" dirty="0" smtClean="0"/>
              <a:t>Click </a:t>
            </a:r>
            <a:r>
              <a:rPr lang="en-US" sz="2900" dirty="0"/>
              <a:t>the </a:t>
            </a:r>
            <a:r>
              <a:rPr lang="en-US" sz="2900" b="1" dirty="0"/>
              <a:t>[Links] </a:t>
            </a:r>
            <a:r>
              <a:rPr lang="en-US" sz="2900" dirty="0"/>
              <a:t>button</a:t>
            </a:r>
            <a:endParaRPr lang="en-US" sz="2900" b="1" dirty="0"/>
          </a:p>
          <a:p>
            <a:pPr marL="822960" indent="-822960">
              <a:buFont typeface="+mj-lt"/>
              <a:buAutoNum type="arabicPeriod" startAt="12"/>
            </a:pPr>
            <a:r>
              <a:rPr lang="en-US" sz="2900" dirty="0"/>
              <a:t>Single click one of the Device Groups nodes and then single click one of the other Device Groups nodes.</a:t>
            </a:r>
          </a:p>
          <a:p>
            <a:pPr marL="822960" indent="-822960">
              <a:buFont typeface="+mj-lt"/>
              <a:buAutoNum type="arabicPeriod" startAt="12"/>
            </a:pPr>
            <a:r>
              <a:rPr lang="en-US" sz="2900" dirty="0"/>
              <a:t>In the </a:t>
            </a:r>
            <a:r>
              <a:rPr lang="en-US" sz="2900" b="1" dirty="0"/>
              <a:t>Link </a:t>
            </a:r>
            <a:r>
              <a:rPr lang="en-US" sz="2900" dirty="0"/>
              <a:t>editor choose the relationship of the two devices. The relationship choices are </a:t>
            </a:r>
            <a:r>
              <a:rPr lang="en-US" sz="2900" i="1" dirty="0"/>
              <a:t>Parent &gt; Child, Child &gt; Parent, and Sibling &gt; Sibling.</a:t>
            </a:r>
            <a:r>
              <a:rPr lang="en-US" sz="2900" b="1" i="1" dirty="0"/>
              <a:t> </a:t>
            </a:r>
            <a:r>
              <a:rPr lang="en-US" sz="2900" dirty="0"/>
              <a:t>For this lab exercise choose </a:t>
            </a:r>
            <a:r>
              <a:rPr lang="en-US" sz="2900" i="1" dirty="0"/>
              <a:t>Sibling &gt; Sibling</a:t>
            </a:r>
            <a:r>
              <a:rPr lang="en-US" sz="2900" dirty="0"/>
              <a:t>. Click the “X” to close the relationship dialog</a:t>
            </a:r>
          </a:p>
          <a:p>
            <a:pPr marL="822960" indent="-822960">
              <a:buFont typeface="+mj-lt"/>
              <a:buAutoNum type="arabicPeriod" startAt="12"/>
            </a:pPr>
            <a:r>
              <a:rPr lang="en-US" sz="2900" dirty="0"/>
              <a:t>Repeat previous step in order to draw in links between the devices</a:t>
            </a:r>
          </a:p>
          <a:p>
            <a:pPr marL="822960" indent="-822960">
              <a:buFont typeface="+mj-lt"/>
              <a:buAutoNum type="arabicPeriod" startAt="12"/>
            </a:pPr>
            <a:r>
              <a:rPr lang="en-US" sz="2900" dirty="0"/>
              <a:t>Click the </a:t>
            </a:r>
            <a:r>
              <a:rPr lang="en-US" sz="2900" b="1" dirty="0"/>
              <a:t>[Shapes] </a:t>
            </a:r>
            <a:r>
              <a:rPr lang="en-US" sz="2900" dirty="0"/>
              <a:t>button</a:t>
            </a:r>
            <a:endParaRPr lang="en-US" sz="2900" b="1" dirty="0"/>
          </a:p>
          <a:p>
            <a:pPr marL="822960" indent="-822960">
              <a:buFont typeface="+mj-lt"/>
              <a:buAutoNum type="arabicPeriod" startAt="12"/>
            </a:pPr>
            <a:r>
              <a:rPr lang="en-US" sz="2900" dirty="0"/>
              <a:t>Choose </a:t>
            </a:r>
            <a:r>
              <a:rPr lang="en-US" sz="2900" i="1" dirty="0"/>
              <a:t>Rectangle</a:t>
            </a:r>
            <a:r>
              <a:rPr lang="en-US" sz="2900" dirty="0"/>
              <a:t> from shapes editor</a:t>
            </a:r>
          </a:p>
          <a:p>
            <a:pPr marL="822960" indent="-822960">
              <a:buFont typeface="+mj-lt"/>
              <a:buAutoNum type="arabicPeriod" startAt="12"/>
            </a:pPr>
            <a:r>
              <a:rPr lang="en-US" sz="2900" dirty="0"/>
              <a:t>Draw a box in the open space in the pacific northwest</a:t>
            </a:r>
          </a:p>
          <a:p>
            <a:pPr marL="822960" indent="-822960">
              <a:buFont typeface="+mj-lt"/>
              <a:buAutoNum type="arabicPeriod" startAt="12"/>
            </a:pPr>
            <a:r>
              <a:rPr lang="en-US" sz="2900" dirty="0"/>
              <a:t>Click the </a:t>
            </a:r>
            <a:r>
              <a:rPr lang="en-US" sz="2900" b="1" dirty="0"/>
              <a:t>[Text]</a:t>
            </a:r>
            <a:r>
              <a:rPr lang="en-US" sz="2900" dirty="0"/>
              <a:t> button and click green </a:t>
            </a:r>
            <a:r>
              <a:rPr lang="en-US" sz="2900" b="1" dirty="0"/>
              <a:t>[Add]</a:t>
            </a:r>
            <a:r>
              <a:rPr lang="en-US" sz="2900" dirty="0"/>
              <a:t> plus sign</a:t>
            </a:r>
          </a:p>
          <a:p>
            <a:pPr marL="822960" indent="-822960">
              <a:buFont typeface="+mj-lt"/>
              <a:buAutoNum type="arabicPeriod" startAt="12"/>
            </a:pPr>
            <a:r>
              <a:rPr lang="en-US" sz="2900" dirty="0"/>
              <a:t>Enter text “US Data Centers”, highlight it and increase the font size from the editor controls.</a:t>
            </a:r>
          </a:p>
          <a:p>
            <a:pPr marL="822960" indent="-822960">
              <a:buFont typeface="+mj-lt"/>
              <a:buAutoNum type="arabicPeriod" startAt="12"/>
            </a:pPr>
            <a:r>
              <a:rPr lang="en-US" sz="2900" dirty="0"/>
              <a:t>Put text box in the previously drawn rectangle</a:t>
            </a:r>
          </a:p>
          <a:p>
            <a:pPr marL="822960" indent="-822960">
              <a:buFont typeface="+mj-lt"/>
              <a:buAutoNum type="arabicPeriod" startAt="12"/>
            </a:pPr>
            <a:r>
              <a:rPr lang="en-US" sz="2900" dirty="0"/>
              <a:t>Select </a:t>
            </a:r>
            <a:r>
              <a:rPr lang="en-US" sz="2600" b="1" dirty="0"/>
              <a:t>[Save]</a:t>
            </a:r>
            <a:endParaRPr lang="en-US" sz="2900" dirty="0"/>
          </a:p>
        </p:txBody>
      </p:sp>
      <p:sp>
        <p:nvSpPr>
          <p:cNvPr id="2" name="Title 1"/>
          <p:cNvSpPr>
            <a:spLocks noGrp="1"/>
          </p:cNvSpPr>
          <p:nvPr>
            <p:ph type="title"/>
          </p:nvPr>
        </p:nvSpPr>
        <p:spPr/>
        <p:txBody>
          <a:bodyPr/>
          <a:lstStyle/>
          <a:p>
            <a:r>
              <a:rPr lang="en-US" dirty="0" smtClean="0">
                <a:solidFill>
                  <a:schemeClr val="tx1">
                    <a:lumMod val="50000"/>
                  </a:schemeClr>
                </a:solidFill>
              </a:rPr>
              <a:t>Lab: Views (cont.)</a:t>
            </a:r>
            <a:endParaRPr lang="en-US" dirty="0">
              <a:solidFill>
                <a:schemeClr val="tx1">
                  <a:lumMod val="50000"/>
                </a:schemeClr>
              </a:solidFill>
            </a:endParaRPr>
          </a:p>
        </p:txBody>
      </p:sp>
      <p:sp>
        <p:nvSpPr>
          <p:cNvPr id="5" name="TextBox 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2859727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pPr marL="0" indent="0">
              <a:buNone/>
            </a:pPr>
            <a:r>
              <a:rPr lang="en-US" sz="2800" dirty="0"/>
              <a:t>Create a Custom Map and add World Map background image</a:t>
            </a:r>
          </a:p>
          <a:p>
            <a:pPr marL="822960" indent="-822960">
              <a:buFont typeface="+mj-lt"/>
              <a:buAutoNum type="arabicPeriod"/>
            </a:pPr>
            <a:endParaRPr lang="en-US" sz="2600" dirty="0" smtClean="0"/>
          </a:p>
          <a:p>
            <a:pPr marL="822960" indent="-822960">
              <a:buFont typeface="+mj-lt"/>
              <a:buAutoNum type="arabicPeriod"/>
            </a:pPr>
            <a:r>
              <a:rPr lang="en-US" sz="2600" dirty="0" smtClean="0"/>
              <a:t>Go </a:t>
            </a:r>
            <a:r>
              <a:rPr lang="en-US" sz="2600" dirty="0"/>
              <a:t>to </a:t>
            </a:r>
            <a:r>
              <a:rPr lang="en-US" sz="2600" b="1" dirty="0"/>
              <a:t>Views &gt; My Customized Maps &gt; New Group/Map</a:t>
            </a:r>
          </a:p>
          <a:p>
            <a:pPr marL="822960" indent="-822960">
              <a:buFont typeface="+mj-lt"/>
              <a:buAutoNum type="arabicPeriod"/>
            </a:pPr>
            <a:r>
              <a:rPr lang="en-US" sz="2600" dirty="0"/>
              <a:t>Click the </a:t>
            </a:r>
            <a:r>
              <a:rPr lang="en-US" sz="2600" b="1" dirty="0"/>
              <a:t>[Save] </a:t>
            </a:r>
            <a:r>
              <a:rPr lang="en-US" sz="2600" dirty="0"/>
              <a:t>button, name the map “Global Data Centers” and click </a:t>
            </a:r>
            <a:r>
              <a:rPr lang="en-US" sz="2600" b="1" dirty="0"/>
              <a:t>[OK]</a:t>
            </a:r>
          </a:p>
          <a:p>
            <a:pPr marL="822960" indent="-822960">
              <a:buFont typeface="+mj-lt"/>
              <a:buAutoNum type="arabicPeriod"/>
            </a:pPr>
            <a:r>
              <a:rPr lang="en-US" sz="2600" dirty="0"/>
              <a:t>Verify that you are in </a:t>
            </a:r>
            <a:r>
              <a:rPr lang="en-US" sz="2600" b="1" dirty="0"/>
              <a:t>Views &gt; My Customized Maps &gt; Global Data Centers</a:t>
            </a:r>
            <a:endParaRPr lang="en-US" sz="2600" dirty="0"/>
          </a:p>
          <a:p>
            <a:pPr marL="822960" indent="-822960">
              <a:buFont typeface="+mj-lt"/>
              <a:buAutoNum type="arabicPeriod"/>
            </a:pPr>
            <a:r>
              <a:rPr lang="en-US" sz="2600" dirty="0"/>
              <a:t>In a separate browser tab go to: </a:t>
            </a:r>
            <a:r>
              <a:rPr lang="en-US" sz="2600" dirty="0">
                <a:hlinkClick r:id="rId2"/>
              </a:rPr>
              <a:t>http://mapnall.com/en/map/Map-World_41229.html</a:t>
            </a:r>
            <a:endParaRPr lang="en-US" sz="2600" dirty="0"/>
          </a:p>
          <a:p>
            <a:pPr marL="822960" indent="-822960">
              <a:buFont typeface="+mj-lt"/>
              <a:buAutoNum type="arabicPeriod"/>
            </a:pPr>
            <a:r>
              <a:rPr lang="en-US" sz="2600" dirty="0"/>
              <a:t>Right click the image and </a:t>
            </a:r>
            <a:r>
              <a:rPr lang="en-US" sz="2600" i="1" dirty="0"/>
              <a:t>Save Image As…</a:t>
            </a:r>
            <a:r>
              <a:rPr lang="en-US" sz="2600" dirty="0"/>
              <a:t> on your desktop (it should save as “World-Outline-Map.jpg”</a:t>
            </a:r>
          </a:p>
          <a:p>
            <a:pPr marL="822960" indent="-822960">
              <a:buFont typeface="+mj-lt"/>
              <a:buAutoNum type="arabicPeriod"/>
            </a:pPr>
            <a:r>
              <a:rPr lang="en-US" sz="2600" dirty="0"/>
              <a:t>Back in EM7, click </a:t>
            </a:r>
            <a:r>
              <a:rPr lang="en-US" sz="2600" b="1" dirty="0"/>
              <a:t>[Images] </a:t>
            </a:r>
            <a:r>
              <a:rPr lang="en-US" sz="2600" dirty="0"/>
              <a:t>button, then </a:t>
            </a:r>
            <a:r>
              <a:rPr lang="en-US" sz="2600" b="1" dirty="0"/>
              <a:t>[Add] </a:t>
            </a:r>
            <a:r>
              <a:rPr lang="en-US" sz="2600" dirty="0"/>
              <a:t>green plus sign</a:t>
            </a:r>
          </a:p>
          <a:p>
            <a:pPr marL="822960" indent="-822960">
              <a:buFont typeface="+mj-lt"/>
              <a:buAutoNum type="arabicPeriod"/>
            </a:pPr>
            <a:r>
              <a:rPr lang="en-US" sz="2600" dirty="0"/>
              <a:t>Click the </a:t>
            </a:r>
            <a:r>
              <a:rPr lang="en-US" sz="2600" b="1" dirty="0"/>
              <a:t>[Browse]</a:t>
            </a:r>
            <a:r>
              <a:rPr lang="en-US" sz="2600" dirty="0"/>
              <a:t> button, select the World-Outline-Map.jpg file</a:t>
            </a:r>
          </a:p>
          <a:p>
            <a:pPr marL="822960" indent="-822960">
              <a:buFont typeface="+mj-lt"/>
              <a:buAutoNum type="arabicPeriod"/>
            </a:pPr>
            <a:r>
              <a:rPr lang="en-US" sz="2600" dirty="0"/>
              <a:t>Click </a:t>
            </a:r>
            <a:r>
              <a:rPr lang="en-US" sz="2600" b="1" dirty="0"/>
              <a:t>[Upload]</a:t>
            </a:r>
            <a:endParaRPr lang="en-US" sz="2600" dirty="0"/>
          </a:p>
          <a:p>
            <a:pPr marL="822960" indent="-822960">
              <a:buFont typeface="+mj-lt"/>
              <a:buAutoNum type="arabicPeriod"/>
            </a:pPr>
            <a:r>
              <a:rPr lang="en-US" sz="2600" dirty="0"/>
              <a:t>Double click the World Outline Map image</a:t>
            </a:r>
          </a:p>
          <a:p>
            <a:pPr marL="822960" indent="-822960">
              <a:buFont typeface="+mj-lt"/>
              <a:buAutoNum type="arabicPeriod"/>
            </a:pPr>
            <a:r>
              <a:rPr lang="en-US" sz="2600" dirty="0"/>
              <a:t>Click </a:t>
            </a:r>
            <a:r>
              <a:rPr lang="en-US" sz="2600" b="1" dirty="0"/>
              <a:t>[Nodes] </a:t>
            </a:r>
            <a:r>
              <a:rPr lang="en-US" sz="2600" dirty="0"/>
              <a:t>button, Click </a:t>
            </a:r>
            <a:r>
              <a:rPr lang="en-US" sz="2600" b="1" dirty="0"/>
              <a:t>[Add Group] </a:t>
            </a:r>
            <a:r>
              <a:rPr lang="en-US" sz="2600" dirty="0"/>
              <a:t>button</a:t>
            </a:r>
          </a:p>
          <a:p>
            <a:pPr marL="822960" indent="-822960">
              <a:buFont typeface="+mj-lt"/>
              <a:buAutoNum type="arabicPeriod"/>
            </a:pPr>
            <a:r>
              <a:rPr lang="en-US" sz="2600" dirty="0"/>
              <a:t>Choose US Data Centers and click </a:t>
            </a:r>
            <a:r>
              <a:rPr lang="en-US" sz="2600" b="1" dirty="0"/>
              <a:t>[Add To Map]</a:t>
            </a:r>
            <a:endParaRPr lang="en-US" sz="2600" dirty="0"/>
          </a:p>
          <a:p>
            <a:pPr marL="822960" indent="-822960">
              <a:buFont typeface="+mj-lt"/>
              <a:buAutoNum type="arabicPeriod"/>
            </a:pPr>
            <a:r>
              <a:rPr lang="en-US" sz="2600" dirty="0"/>
              <a:t>Arrange devices on the map in the US area of the world</a:t>
            </a:r>
          </a:p>
          <a:p>
            <a:pPr marL="822960" indent="-822960">
              <a:buFont typeface="+mj-lt"/>
              <a:buAutoNum type="arabicPeriod"/>
            </a:pPr>
            <a:r>
              <a:rPr lang="en-US" sz="2600" dirty="0"/>
              <a:t>Select </a:t>
            </a:r>
            <a:r>
              <a:rPr lang="en-US" sz="2600" b="1" dirty="0"/>
              <a:t>[Save]</a:t>
            </a:r>
            <a:endParaRPr lang="en-US" sz="2600" dirty="0"/>
          </a:p>
        </p:txBody>
      </p:sp>
      <p:sp>
        <p:nvSpPr>
          <p:cNvPr id="2" name="Title 1"/>
          <p:cNvSpPr>
            <a:spLocks noGrp="1"/>
          </p:cNvSpPr>
          <p:nvPr>
            <p:ph type="title"/>
          </p:nvPr>
        </p:nvSpPr>
        <p:spPr/>
        <p:txBody>
          <a:bodyPr/>
          <a:lstStyle/>
          <a:p>
            <a:r>
              <a:rPr lang="en-US" dirty="0" smtClean="0">
                <a:solidFill>
                  <a:schemeClr val="tx1">
                    <a:lumMod val="50000"/>
                  </a:schemeClr>
                </a:solidFill>
              </a:rPr>
              <a:t>Lab: Views</a:t>
            </a:r>
            <a:endParaRPr lang="en-US" dirty="0">
              <a:solidFill>
                <a:schemeClr val="tx1">
                  <a:lumMod val="50000"/>
                </a:schemeClr>
              </a:solidFill>
            </a:endParaRPr>
          </a:p>
        </p:txBody>
      </p:sp>
      <p:sp>
        <p:nvSpPr>
          <p:cNvPr id="5" name="TextBox 4"/>
          <p:cNvSpPr txBox="1"/>
          <p:nvPr/>
        </p:nvSpPr>
        <p:spPr>
          <a:xfrm>
            <a:off x="6051921" y="9538269"/>
            <a:ext cx="3440958" cy="440120"/>
          </a:xfrm>
          <a:prstGeom prst="rect">
            <a:avLst/>
          </a:prstGeom>
          <a:noFill/>
        </p:spPr>
        <p:txBody>
          <a:bodyPr wrap="square" lIns="146304" tIns="73152" rIns="146304" bIns="73152" rtlCol="0">
            <a:spAutoFit/>
          </a:bodyPr>
          <a:lstStyle/>
          <a:p>
            <a:pPr algn="ctr"/>
            <a:r>
              <a:rPr lang="en-US" sz="1900" dirty="0">
                <a:solidFill>
                  <a:schemeClr val="bg1"/>
                </a:solidFill>
                <a:latin typeface="Futura Bk BT" panose="020B0502020204020303" pitchFamily="34" charset="0"/>
              </a:rPr>
              <a:t>Views</a:t>
            </a:r>
          </a:p>
        </p:txBody>
      </p:sp>
    </p:spTree>
    <p:extLst>
      <p:ext uri="{BB962C8B-B14F-4D97-AF65-F5344CB8AC3E}">
        <p14:creationId xmlns:p14="http://schemas.microsoft.com/office/powerpoint/2010/main" val="2170139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3200" dirty="0"/>
              <a:t>Syslog is another Asynchronous message type that is generated from a managed device and can be sent to EM7.</a:t>
            </a:r>
          </a:p>
          <a:p>
            <a:r>
              <a:rPr lang="en-US" sz="3200" dirty="0"/>
              <a:t>Syslog has defined logging levels that can allow for base lining configurations </a:t>
            </a:r>
          </a:p>
          <a:p>
            <a:r>
              <a:rPr lang="en-US" sz="3200" dirty="0"/>
              <a:t>A destination address for where Syslogs are to be sent is required.</a:t>
            </a:r>
          </a:p>
          <a:p>
            <a:r>
              <a:rPr lang="en-US" sz="3200" dirty="0"/>
              <a:t>The major difference in Syslog vs. SNMP  is data collected via SNMP is polled and Syslog messages are generated and sent out by the managed device on no defined interval.</a:t>
            </a:r>
          </a:p>
          <a:p>
            <a:r>
              <a:rPr lang="en-US" sz="3200" dirty="0"/>
              <a:t>Syslog messages can be received by:</a:t>
            </a:r>
          </a:p>
          <a:p>
            <a:pPr lvl="1"/>
            <a:r>
              <a:rPr lang="en-US" sz="2600" dirty="0"/>
              <a:t>Data Collector</a:t>
            </a:r>
          </a:p>
          <a:p>
            <a:pPr lvl="1"/>
            <a:r>
              <a:rPr lang="en-US" sz="2600" dirty="0"/>
              <a:t>Message Collector</a:t>
            </a:r>
          </a:p>
          <a:p>
            <a:pPr lvl="1"/>
            <a:r>
              <a:rPr lang="en-US" sz="2600" dirty="0"/>
              <a:t>All-in-One</a:t>
            </a:r>
          </a:p>
          <a:p>
            <a:r>
              <a:rPr lang="en-US" sz="3200" dirty="0"/>
              <a:t>Syslog messages by default are sent from the managed device to EM7 on UDP port 514</a:t>
            </a:r>
          </a:p>
          <a:p>
            <a:pPr>
              <a:buClr>
                <a:srgbClr val="C00000"/>
              </a:buClr>
            </a:pPr>
            <a:endParaRPr lang="en-US" sz="3200" dirty="0"/>
          </a:p>
          <a:p>
            <a:pPr>
              <a:buClr>
                <a:srgbClr val="C00000"/>
              </a:buClr>
            </a:pP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What is Syslog?</a:t>
            </a:r>
            <a:endParaRPr lang="en-US" dirty="0">
              <a:solidFill>
                <a:schemeClr val="tx1">
                  <a:lumMod val="50000"/>
                </a:schemeClr>
              </a:solidFill>
            </a:endParaRPr>
          </a:p>
        </p:txBody>
      </p:sp>
      <p:sp>
        <p:nvSpPr>
          <p:cNvPr id="8" name="TextBox 7"/>
          <p:cNvSpPr txBox="1"/>
          <p:nvPr/>
        </p:nvSpPr>
        <p:spPr>
          <a:xfrm>
            <a:off x="7195607" y="9516838"/>
            <a:ext cx="115358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Logging</a:t>
            </a:r>
          </a:p>
        </p:txBody>
      </p:sp>
    </p:spTree>
    <p:extLst>
      <p:ext uri="{BB962C8B-B14F-4D97-AF65-F5344CB8AC3E}">
        <p14:creationId xmlns:p14="http://schemas.microsoft.com/office/powerpoint/2010/main" val="2875688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3860780" y="9290050"/>
            <a:ext cx="1684020" cy="670560"/>
          </a:xfrm>
          <a:prstGeom prst="rect">
            <a:avLst/>
          </a:prstGeom>
        </p:spPr>
        <p:txBody>
          <a:bodyPr lIns="146304" tIns="73152" rIns="146304" bIns="73152"/>
          <a:lstStyle/>
          <a:p>
            <a:pPr>
              <a:defRPr/>
            </a:pPr>
            <a:fld id="{E83884FE-01A1-462F-A0AB-8065D0CD299F}" type="slidenum">
              <a:rPr>
                <a:solidFill>
                  <a:srgbClr val="FFFFFF"/>
                </a:solidFill>
              </a:rPr>
              <a:pPr>
                <a:defRPr/>
              </a:pPr>
              <a:t>70</a:t>
            </a:fld>
            <a:endParaRPr dirty="0">
              <a:solidFill>
                <a:srgbClr val="FFFFFF"/>
              </a:solidFill>
            </a:endParaRPr>
          </a:p>
        </p:txBody>
      </p:sp>
      <p:sp>
        <p:nvSpPr>
          <p:cNvPr id="5" name="Title 4"/>
          <p:cNvSpPr>
            <a:spLocks noGrp="1"/>
          </p:cNvSpPr>
          <p:nvPr>
            <p:ph type="title" idx="4294967295"/>
          </p:nvPr>
        </p:nvSpPr>
        <p:spPr>
          <a:xfrm>
            <a:off x="4219303" y="2357244"/>
            <a:ext cx="7106194" cy="1336463"/>
          </a:xfrm>
        </p:spPr>
        <p:txBody>
          <a:bodyPr>
            <a:normAutofit/>
          </a:bodyPr>
          <a:lstStyle/>
          <a:p>
            <a:pPr algn="ctr"/>
            <a:r>
              <a:rPr lang="en-US" sz="5100" dirty="0" smtClean="0">
                <a:solidFill>
                  <a:schemeClr val="tx1">
                    <a:lumMod val="50000"/>
                  </a:schemeClr>
                </a:solidFill>
              </a:rPr>
              <a:t>Event Console</a:t>
            </a:r>
            <a:endParaRPr lang="en-US" sz="5100" dirty="0">
              <a:solidFill>
                <a:schemeClr val="tx1">
                  <a:lumMod val="50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338" y="4071937"/>
            <a:ext cx="7096125" cy="1914525"/>
          </a:xfrm>
          <a:prstGeom prst="rect">
            <a:avLst/>
          </a:prstGeom>
          <a:ln>
            <a:solidFill>
              <a:schemeClr val="tx2"/>
            </a:solidFill>
          </a:ln>
        </p:spPr>
      </p:pic>
    </p:spTree>
    <p:extLst>
      <p:ext uri="{BB962C8B-B14F-4D97-AF65-F5344CB8AC3E}">
        <p14:creationId xmlns:p14="http://schemas.microsoft.com/office/powerpoint/2010/main" val="2909684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499"/>
          <a:stretch/>
        </p:blipFill>
        <p:spPr>
          <a:xfrm>
            <a:off x="8574156" y="1166192"/>
            <a:ext cx="6970643" cy="8239557"/>
          </a:xfrm>
          <a:prstGeom prst="rect">
            <a:avLst/>
          </a:prstGeom>
        </p:spPr>
      </p:pic>
      <p:sp>
        <p:nvSpPr>
          <p:cNvPr id="3" name="Content Placeholder 2"/>
          <p:cNvSpPr>
            <a:spLocks noGrp="1"/>
          </p:cNvSpPr>
          <p:nvPr>
            <p:ph idx="1"/>
          </p:nvPr>
        </p:nvSpPr>
        <p:spPr/>
        <p:txBody>
          <a:bodyPr/>
          <a:lstStyle/>
          <a:p>
            <a:pPr>
              <a:buFont typeface="Arial" panose="020B0604020202020204" pitchFamily="34" charset="0"/>
              <a:buChar char="•"/>
            </a:pPr>
            <a:r>
              <a:rPr lang="en-US" sz="3800" dirty="0"/>
              <a:t>What is an Event?</a:t>
            </a:r>
          </a:p>
          <a:p>
            <a:pPr>
              <a:buFont typeface="Arial" panose="020B0604020202020204" pitchFamily="34" charset="0"/>
              <a:buChar char="•"/>
            </a:pPr>
            <a:r>
              <a:rPr lang="en-US" sz="3800" dirty="0"/>
              <a:t>The Event Console</a:t>
            </a:r>
          </a:p>
          <a:p>
            <a:pPr>
              <a:buFont typeface="Arial" panose="020B0604020202020204" pitchFamily="34" charset="0"/>
              <a:buChar char="•"/>
            </a:pPr>
            <a:r>
              <a:rPr lang="en-US" sz="3800" dirty="0"/>
              <a:t>Viewing Events</a:t>
            </a:r>
          </a:p>
          <a:p>
            <a:pPr>
              <a:buFont typeface="Arial" panose="020B0604020202020204" pitchFamily="34" charset="0"/>
              <a:buChar char="•"/>
            </a:pPr>
            <a:r>
              <a:rPr lang="en-US" sz="3800" dirty="0"/>
              <a:t>Global Search and Saving Views</a:t>
            </a:r>
          </a:p>
          <a:p>
            <a:pPr>
              <a:buFont typeface="Arial" panose="020B0604020202020204" pitchFamily="34" charset="0"/>
              <a:buChar char="•"/>
            </a:pPr>
            <a:r>
              <a:rPr lang="en-US" sz="3800" dirty="0"/>
              <a:t>Responding to Events</a:t>
            </a:r>
          </a:p>
          <a:p>
            <a:pPr>
              <a:buFont typeface="Arial" panose="020B0604020202020204" pitchFamily="34" charset="0"/>
              <a:buChar char="•"/>
            </a:pPr>
            <a:r>
              <a:rPr lang="en-US" sz="3800" dirty="0"/>
              <a:t>Event Console preferences</a:t>
            </a:r>
          </a:p>
          <a:p>
            <a:pPr marL="0" indent="0">
              <a:buNone/>
            </a:pPr>
            <a:endParaRPr lang="en-US" dirty="0" smtClean="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spTree>
    <p:extLst>
      <p:ext uri="{BB962C8B-B14F-4D97-AF65-F5344CB8AC3E}">
        <p14:creationId xmlns:p14="http://schemas.microsoft.com/office/powerpoint/2010/main" val="39334987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3686142"/>
            <a:ext cx="14291592" cy="5450132"/>
          </a:xfrm>
        </p:spPr>
        <p:txBody>
          <a:bodyPr>
            <a:normAutofit lnSpcReduction="10000"/>
          </a:bodyPr>
          <a:lstStyle/>
          <a:p>
            <a:r>
              <a:rPr lang="en-US" sz="3800" dirty="0"/>
              <a:t>Events are messages that are triggered when (metrics or messages meet) a specific condition is met, such as a threshold</a:t>
            </a:r>
          </a:p>
          <a:p>
            <a:r>
              <a:rPr lang="en-US" sz="3800" dirty="0"/>
              <a:t>EM7 has events defined for the commonly encountered conditions on the most common platforms</a:t>
            </a:r>
          </a:p>
          <a:p>
            <a:r>
              <a:rPr lang="en-US" sz="3800" dirty="0"/>
              <a:t>EM7 will create events based on Syslog and SNMP Trap messages that match an Event Definition</a:t>
            </a:r>
          </a:p>
          <a:p>
            <a:r>
              <a:rPr lang="en-US" sz="3800" dirty="0"/>
              <a:t>5 severity levels (Critical, Major, Minor, Notice, and Healthy)</a:t>
            </a:r>
          </a:p>
        </p:txBody>
      </p:sp>
      <p:sp>
        <p:nvSpPr>
          <p:cNvPr id="2" name="Title 1"/>
          <p:cNvSpPr>
            <a:spLocks noGrp="1"/>
          </p:cNvSpPr>
          <p:nvPr>
            <p:ph type="title"/>
          </p:nvPr>
        </p:nvSpPr>
        <p:spPr/>
        <p:txBody>
          <a:bodyPr/>
          <a:lstStyle/>
          <a:p>
            <a:r>
              <a:rPr lang="en-US" dirty="0" smtClean="0">
                <a:solidFill>
                  <a:schemeClr val="tx1">
                    <a:lumMod val="50000"/>
                  </a:schemeClr>
                </a:solidFill>
              </a:rPr>
              <a:t>What is an Event?</a:t>
            </a:r>
            <a:endParaRPr lang="en-US" dirty="0">
              <a:solidFill>
                <a:schemeClr val="tx1">
                  <a:lumMod val="50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9591" y="661456"/>
            <a:ext cx="4809173" cy="2374900"/>
          </a:xfrm>
          <a:prstGeom prst="rect">
            <a:avLst/>
          </a:prstGeom>
        </p:spPr>
      </p:pic>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spTree>
    <p:extLst>
      <p:ext uri="{BB962C8B-B14F-4D97-AF65-F5344CB8AC3E}">
        <p14:creationId xmlns:p14="http://schemas.microsoft.com/office/powerpoint/2010/main" val="22347274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wn Arrow 7"/>
          <p:cNvSpPr/>
          <p:nvPr/>
        </p:nvSpPr>
        <p:spPr>
          <a:xfrm>
            <a:off x="10307792" y="5093420"/>
            <a:ext cx="494639" cy="1050826"/>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35968"/>
            <a:endParaRPr lang="en-US" sz="2521">
              <a:solidFill>
                <a:prstClr val="white"/>
              </a:solidFill>
              <a:latin typeface="Arial" panose="020B0604020202020204" pitchFamily="34" charset="0"/>
              <a:cs typeface="Arial" panose="020B0604020202020204" pitchFamily="34" charset="0"/>
            </a:endParaRPr>
          </a:p>
        </p:txBody>
      </p:sp>
      <p:graphicFrame>
        <p:nvGraphicFramePr>
          <p:cNvPr id="6" name="Diagram 5"/>
          <p:cNvGraphicFramePr/>
          <p:nvPr>
            <p:extLst/>
          </p:nvPr>
        </p:nvGraphicFramePr>
        <p:xfrm>
          <a:off x="6879761" y="1600472"/>
          <a:ext cx="7423453" cy="4543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idx="1"/>
          </p:nvPr>
        </p:nvSpPr>
        <p:spPr>
          <a:xfrm>
            <a:off x="533849" y="1725138"/>
            <a:ext cx="6345911" cy="6736563"/>
          </a:xfrm>
        </p:spPr>
        <p:txBody>
          <a:bodyPr>
            <a:normAutofit fontScale="85000" lnSpcReduction="20000"/>
          </a:bodyPr>
          <a:lstStyle/>
          <a:p>
            <a:pPr marL="0" indent="0">
              <a:spcBef>
                <a:spcPts val="1044"/>
              </a:spcBef>
              <a:spcAft>
                <a:spcPts val="522"/>
              </a:spcAft>
              <a:buClr>
                <a:srgbClr val="C00000"/>
              </a:buClr>
              <a:buNone/>
            </a:pPr>
            <a:r>
              <a:rPr lang="en-US" sz="3043" dirty="0">
                <a:solidFill>
                  <a:schemeClr val="bg2">
                    <a:lumMod val="10000"/>
                  </a:schemeClr>
                </a:solidFill>
              </a:rPr>
              <a:t>ScienceLogic event sources are determined by the inbound message or collection process type: </a:t>
            </a:r>
          </a:p>
          <a:p>
            <a:pPr marL="635968" lvl="1" indent="-635968">
              <a:lnSpc>
                <a:spcPct val="110000"/>
              </a:lnSpc>
              <a:spcBef>
                <a:spcPts val="1044"/>
              </a:spcBef>
              <a:spcAft>
                <a:spcPts val="522"/>
              </a:spcAft>
              <a:buClr>
                <a:schemeClr val="accent1"/>
              </a:buClr>
            </a:pPr>
            <a:r>
              <a:rPr lang="en-US" sz="2434" b="1" dirty="0">
                <a:solidFill>
                  <a:schemeClr val="bg2">
                    <a:lumMod val="10000"/>
                  </a:schemeClr>
                </a:solidFill>
              </a:rPr>
              <a:t>Syslog</a:t>
            </a:r>
            <a:r>
              <a:rPr lang="en-US" sz="2434" dirty="0">
                <a:solidFill>
                  <a:schemeClr val="bg2">
                    <a:lumMod val="10000"/>
                  </a:schemeClr>
                </a:solidFill>
              </a:rPr>
              <a:t>: Message is generated by the managed device and sent to ScienceLogic via the Syslog protocol.</a:t>
            </a:r>
          </a:p>
          <a:p>
            <a:pPr marL="635968" lvl="1" indent="-635968">
              <a:lnSpc>
                <a:spcPct val="110000"/>
              </a:lnSpc>
              <a:spcBef>
                <a:spcPts val="1044"/>
              </a:spcBef>
              <a:spcAft>
                <a:spcPts val="522"/>
              </a:spcAft>
              <a:buClr>
                <a:schemeClr val="accent1"/>
              </a:buClr>
            </a:pPr>
            <a:r>
              <a:rPr lang="en-US" sz="2434" b="1" dirty="0">
                <a:solidFill>
                  <a:schemeClr val="bg2">
                    <a:lumMod val="10000"/>
                  </a:schemeClr>
                </a:solidFill>
              </a:rPr>
              <a:t>Trap</a:t>
            </a:r>
            <a:r>
              <a:rPr lang="en-US" sz="2434" dirty="0">
                <a:solidFill>
                  <a:schemeClr val="bg2">
                    <a:lumMod val="10000"/>
                  </a:schemeClr>
                </a:solidFill>
              </a:rPr>
              <a:t>: Message is generated by the managed device and sent to ScienceLogic via the SNMP Trap protocol.</a:t>
            </a:r>
          </a:p>
          <a:p>
            <a:pPr marL="635968" lvl="1" indent="-635968">
              <a:lnSpc>
                <a:spcPct val="110000"/>
              </a:lnSpc>
              <a:spcBef>
                <a:spcPts val="1044"/>
              </a:spcBef>
              <a:spcAft>
                <a:spcPts val="522"/>
              </a:spcAft>
              <a:buClr>
                <a:schemeClr val="accent1"/>
              </a:buClr>
            </a:pPr>
            <a:r>
              <a:rPr lang="en-US" sz="2434" b="1" dirty="0">
                <a:solidFill>
                  <a:schemeClr val="bg2">
                    <a:lumMod val="10000"/>
                  </a:schemeClr>
                </a:solidFill>
              </a:rPr>
              <a:t>Email</a:t>
            </a:r>
            <a:r>
              <a:rPr lang="en-US" sz="2434" dirty="0">
                <a:solidFill>
                  <a:schemeClr val="bg2">
                    <a:lumMod val="10000"/>
                  </a:schemeClr>
                </a:solidFill>
              </a:rPr>
              <a:t>: Message was emailed to ScienceLogic from a third-party agent.</a:t>
            </a:r>
          </a:p>
          <a:p>
            <a:pPr marL="635968" lvl="1" indent="-635968">
              <a:lnSpc>
                <a:spcPct val="110000"/>
              </a:lnSpc>
              <a:spcBef>
                <a:spcPts val="1044"/>
              </a:spcBef>
              <a:spcAft>
                <a:spcPts val="522"/>
              </a:spcAft>
              <a:buClr>
                <a:schemeClr val="accent1"/>
              </a:buClr>
            </a:pPr>
            <a:r>
              <a:rPr lang="en-US" sz="2434" b="1" dirty="0">
                <a:solidFill>
                  <a:schemeClr val="bg2">
                    <a:lumMod val="10000"/>
                  </a:schemeClr>
                </a:solidFill>
              </a:rPr>
              <a:t>API</a:t>
            </a:r>
            <a:r>
              <a:rPr lang="en-US" sz="2434" dirty="0">
                <a:solidFill>
                  <a:schemeClr val="bg2">
                    <a:lumMod val="10000"/>
                  </a:schemeClr>
                </a:solidFill>
              </a:rPr>
              <a:t>: Message came from a managed device or integrated external system via the API.</a:t>
            </a:r>
          </a:p>
          <a:p>
            <a:pPr marL="635968" lvl="1" indent="-635968">
              <a:lnSpc>
                <a:spcPct val="110000"/>
              </a:lnSpc>
              <a:spcBef>
                <a:spcPts val="1044"/>
              </a:spcBef>
              <a:spcAft>
                <a:spcPts val="522"/>
              </a:spcAft>
              <a:buClr>
                <a:schemeClr val="accent1"/>
              </a:buClr>
            </a:pPr>
            <a:r>
              <a:rPr lang="en-US" sz="2434" b="1" dirty="0">
                <a:solidFill>
                  <a:schemeClr val="bg2">
                    <a:lumMod val="10000"/>
                  </a:schemeClr>
                </a:solidFill>
              </a:rPr>
              <a:t>Dynamic</a:t>
            </a:r>
            <a:r>
              <a:rPr lang="en-US" sz="2434" dirty="0">
                <a:solidFill>
                  <a:schemeClr val="bg2">
                    <a:lumMod val="10000"/>
                  </a:schemeClr>
                </a:solidFill>
              </a:rPr>
              <a:t>: Message generated by an ScienceLogic Dynamic Application.</a:t>
            </a:r>
          </a:p>
          <a:p>
            <a:pPr marL="635968" lvl="1" indent="-635968">
              <a:lnSpc>
                <a:spcPct val="110000"/>
              </a:lnSpc>
              <a:spcBef>
                <a:spcPts val="1044"/>
              </a:spcBef>
              <a:spcAft>
                <a:spcPts val="522"/>
              </a:spcAft>
              <a:buClr>
                <a:schemeClr val="accent1"/>
              </a:buClr>
            </a:pPr>
            <a:r>
              <a:rPr lang="en-US" sz="2434" b="1" dirty="0">
                <a:solidFill>
                  <a:schemeClr val="bg2">
                    <a:lumMod val="10000"/>
                  </a:schemeClr>
                </a:solidFill>
              </a:rPr>
              <a:t>Internal</a:t>
            </a:r>
            <a:r>
              <a:rPr lang="en-US" sz="2434" dirty="0">
                <a:solidFill>
                  <a:schemeClr val="bg2">
                    <a:lumMod val="10000"/>
                  </a:schemeClr>
                </a:solidFill>
              </a:rPr>
              <a:t>: Message is generated by an ScienceLogic process such as File System monitoring or availability checking.</a:t>
            </a:r>
          </a:p>
        </p:txBody>
      </p:sp>
      <p:sp>
        <p:nvSpPr>
          <p:cNvPr id="2" name="Title 1"/>
          <p:cNvSpPr>
            <a:spLocks noGrp="1"/>
          </p:cNvSpPr>
          <p:nvPr>
            <p:ph type="title"/>
          </p:nvPr>
        </p:nvSpPr>
        <p:spPr/>
        <p:txBody>
          <a:bodyPr/>
          <a:lstStyle/>
          <a:p>
            <a:r>
              <a:rPr lang="en-US" dirty="0" smtClean="0">
                <a:solidFill>
                  <a:schemeClr val="tx1">
                    <a:lumMod val="50000"/>
                  </a:schemeClr>
                </a:solidFill>
              </a:rPr>
              <a:t>Event Sources</a:t>
            </a:r>
            <a:endParaRPr lang="en-US" dirty="0">
              <a:solidFill>
                <a:schemeClr val="tx1">
                  <a:lumMod val="50000"/>
                </a:schemeClr>
              </a:solidFill>
            </a:endParaRPr>
          </a:p>
        </p:txBody>
      </p:sp>
      <p:sp>
        <p:nvSpPr>
          <p:cNvPr id="7" name="TextBox 6"/>
          <p:cNvSpPr txBox="1"/>
          <p:nvPr/>
        </p:nvSpPr>
        <p:spPr>
          <a:xfrm>
            <a:off x="6276759" y="8957596"/>
            <a:ext cx="2991288" cy="382663"/>
          </a:xfrm>
          <a:prstGeom prst="rect">
            <a:avLst/>
          </a:prstGeom>
          <a:noFill/>
        </p:spPr>
        <p:txBody>
          <a:bodyPr wrap="square" lIns="127186" tIns="63592" rIns="127186" bIns="63592" rtlCol="0">
            <a:spAutoFit/>
          </a:bodyPr>
          <a:lstStyle/>
          <a:p>
            <a:pPr algn="ctr" defTabSz="635968" fontAlgn="base">
              <a:spcBef>
                <a:spcPct val="0"/>
              </a:spcBef>
              <a:spcAft>
                <a:spcPct val="0"/>
              </a:spcAft>
            </a:pPr>
            <a:r>
              <a:rPr lang="en-US" sz="1652" dirty="0">
                <a:solidFill>
                  <a:prstClr val="white"/>
                </a:solidFill>
                <a:latin typeface="Arial" panose="020B0604020202020204" pitchFamily="34" charset="0"/>
                <a:cs typeface="Arial" panose="020B0604020202020204" pitchFamily="34" charset="0"/>
              </a:rPr>
              <a:t>Event Console</a:t>
            </a:r>
          </a:p>
        </p:txBody>
      </p:sp>
      <p:pic>
        <p:nvPicPr>
          <p:cNvPr id="10" name="Picture 9"/>
          <p:cNvPicPr>
            <a:picLocks noChangeAspect="1"/>
          </p:cNvPicPr>
          <p:nvPr/>
        </p:nvPicPr>
        <p:blipFill rotWithShape="1">
          <a:blip r:embed="rId8"/>
          <a:srcRect t="21287" r="3767" b="43052"/>
          <a:stretch/>
        </p:blipFill>
        <p:spPr>
          <a:xfrm>
            <a:off x="6987277" y="6211954"/>
            <a:ext cx="7213858" cy="2227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32994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75969" y="1387025"/>
            <a:ext cx="14291592" cy="2499175"/>
          </a:xfrm>
        </p:spPr>
        <p:txBody>
          <a:bodyPr>
            <a:normAutofit fontScale="92500" lnSpcReduction="20000"/>
          </a:bodyPr>
          <a:lstStyle/>
          <a:p>
            <a:pPr marL="0" indent="0">
              <a:buNone/>
            </a:pPr>
            <a:r>
              <a:rPr lang="en-US" dirty="0" smtClean="0">
                <a:solidFill>
                  <a:schemeClr val="accent1"/>
                </a:solidFill>
              </a:rPr>
              <a:t>View all active events</a:t>
            </a:r>
          </a:p>
          <a:p>
            <a:pPr marL="0" indent="0">
              <a:buNone/>
            </a:pPr>
            <a:r>
              <a:rPr lang="en-US" dirty="0"/>
              <a:t>When information collected by EM7 meet the criteria specified in an Event Definition, an active event is created and displayed on the Events Console.</a:t>
            </a:r>
          </a:p>
          <a:p>
            <a:pPr marL="0" indent="0">
              <a:buNone/>
            </a:pP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latin typeface="+mn-lt"/>
              </a:rPr>
              <a:t>Events Console</a:t>
            </a:r>
            <a:endParaRPr lang="en-US" dirty="0">
              <a:solidFill>
                <a:schemeClr val="tx1">
                  <a:lumMod val="50000"/>
                </a:schemeClr>
              </a:solidFill>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549349799"/>
              </p:ext>
            </p:extLst>
          </p:nvPr>
        </p:nvGraphicFramePr>
        <p:xfrm>
          <a:off x="1924050" y="5993835"/>
          <a:ext cx="11696700" cy="3208464"/>
        </p:xfrm>
        <a:graphic>
          <a:graphicData uri="http://schemas.openxmlformats.org/drawingml/2006/table">
            <a:tbl>
              <a:tblPr firstRow="1" bandRow="1">
                <a:tableStyleId>{5C22544A-7EE6-4342-B048-85BDC9FD1C3A}</a:tableStyleId>
              </a:tblPr>
              <a:tblGrid>
                <a:gridCol w="3898900"/>
                <a:gridCol w="3898900"/>
                <a:gridCol w="3898900"/>
              </a:tblGrid>
              <a:tr h="673100">
                <a:tc>
                  <a:txBody>
                    <a:bodyPr/>
                    <a:lstStyle/>
                    <a:p>
                      <a:pPr marL="457200" indent="-457200">
                        <a:buFont typeface="Arial" panose="020B0604020202020204" pitchFamily="34" charset="0"/>
                        <a:buChar char="•"/>
                      </a:pPr>
                      <a:r>
                        <a:rPr lang="en-US" sz="2800" b="0" dirty="0" smtClean="0">
                          <a:solidFill>
                            <a:schemeClr val="bg2">
                              <a:lumMod val="10000"/>
                            </a:schemeClr>
                          </a:solidFill>
                        </a:rPr>
                        <a:t>Name</a:t>
                      </a:r>
                      <a:endParaRPr lang="en-US" sz="2800" b="0" dirty="0">
                        <a:solidFill>
                          <a:schemeClr val="bg2">
                            <a:lumMod val="10000"/>
                          </a:schemeClr>
                        </a:solidFill>
                      </a:endParaRPr>
                    </a:p>
                  </a:txBody>
                  <a:tcPr marL="155448" marR="155448" marT="67056" marB="67056">
                    <a:noFill/>
                  </a:tcPr>
                </a:tc>
                <a:tc>
                  <a:txBody>
                    <a:bodyPr/>
                    <a:lstStyle/>
                    <a:p>
                      <a:pPr marL="457200" indent="-457200">
                        <a:buFont typeface="Arial" panose="020B0604020202020204" pitchFamily="34" charset="0"/>
                        <a:buChar char="•"/>
                      </a:pPr>
                      <a:r>
                        <a:rPr lang="en-US" sz="2800" b="0" dirty="0" smtClean="0">
                          <a:solidFill>
                            <a:schemeClr val="bg2">
                              <a:lumMod val="10000"/>
                            </a:schemeClr>
                          </a:solidFill>
                        </a:rPr>
                        <a:t>Note</a:t>
                      </a:r>
                      <a:endParaRPr lang="en-US" sz="2800" b="0" dirty="0">
                        <a:solidFill>
                          <a:schemeClr val="bg2">
                            <a:lumMod val="10000"/>
                          </a:schemeClr>
                        </a:solidFill>
                      </a:endParaRPr>
                    </a:p>
                  </a:txBody>
                  <a:tcPr marL="155448" marR="155448" marT="67056" marB="67056">
                    <a:noFill/>
                  </a:tcPr>
                </a:tc>
                <a:tc>
                  <a:txBody>
                    <a:bodyPr/>
                    <a:lstStyle/>
                    <a:p>
                      <a:pPr marL="457200" indent="-457200">
                        <a:buFont typeface="Arial" panose="020B0604020202020204" pitchFamily="34" charset="0"/>
                        <a:buChar char="•"/>
                      </a:pPr>
                      <a:r>
                        <a:rPr lang="en-US" sz="2800" b="0" dirty="0" smtClean="0">
                          <a:solidFill>
                            <a:schemeClr val="bg2">
                              <a:lumMod val="10000"/>
                            </a:schemeClr>
                          </a:solidFill>
                        </a:rPr>
                        <a:t>EID</a:t>
                      </a:r>
                      <a:endParaRPr lang="en-US" sz="2800" b="0" dirty="0">
                        <a:solidFill>
                          <a:schemeClr val="bg2">
                            <a:lumMod val="10000"/>
                          </a:schemeClr>
                        </a:solidFill>
                      </a:endParaRPr>
                    </a:p>
                  </a:txBody>
                  <a:tcPr marL="155448" marR="155448" marT="67056" marB="67056">
                    <a:noFill/>
                  </a:tcPr>
                </a:tc>
              </a:tr>
              <a:tr h="633841">
                <a:tc>
                  <a:txBody>
                    <a:bodyPr/>
                    <a:lstStyle/>
                    <a:p>
                      <a:pPr marL="457200" indent="-457200">
                        <a:buFont typeface="Arial" panose="020B0604020202020204" pitchFamily="34" charset="0"/>
                        <a:buChar char="•"/>
                      </a:pPr>
                      <a:r>
                        <a:rPr lang="en-US" sz="2800" b="0" kern="1200" dirty="0" smtClean="0">
                          <a:solidFill>
                            <a:schemeClr val="bg2">
                              <a:lumMod val="10000"/>
                            </a:schemeClr>
                          </a:solidFill>
                          <a:latin typeface="+mn-lt"/>
                          <a:ea typeface="+mn-ea"/>
                          <a:cs typeface="+mn-cs"/>
                        </a:rPr>
                        <a:t>Type</a:t>
                      </a:r>
                      <a:endParaRPr lang="en-US" sz="2800" b="0" kern="1200" dirty="0">
                        <a:solidFill>
                          <a:schemeClr val="bg2">
                            <a:lumMod val="10000"/>
                          </a:schemeClr>
                        </a:solidFill>
                        <a:latin typeface="+mn-lt"/>
                        <a:ea typeface="+mn-ea"/>
                        <a:cs typeface="+mn-cs"/>
                      </a:endParaRPr>
                    </a:p>
                  </a:txBody>
                  <a:tcPr marL="155448" marR="155448" marT="67056" marB="67056">
                    <a:noFill/>
                  </a:tcPr>
                </a:tc>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Ticket</a:t>
                      </a:r>
                      <a:endParaRPr lang="en-US" sz="2800" dirty="0">
                        <a:solidFill>
                          <a:schemeClr val="bg2">
                            <a:lumMod val="10000"/>
                          </a:schemeClr>
                        </a:solidFill>
                        <a:latin typeface="+mn-lt"/>
                      </a:endParaRPr>
                    </a:p>
                  </a:txBody>
                  <a:tcPr marL="155448" marR="155448" marT="67056" marB="67056">
                    <a:noFill/>
                  </a:tcPr>
                </a:tc>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Source</a:t>
                      </a:r>
                      <a:endParaRPr lang="en-US" sz="2800" dirty="0">
                        <a:solidFill>
                          <a:schemeClr val="bg2">
                            <a:lumMod val="10000"/>
                          </a:schemeClr>
                        </a:solidFill>
                        <a:latin typeface="+mn-lt"/>
                      </a:endParaRPr>
                    </a:p>
                  </a:txBody>
                  <a:tcPr marL="155448" marR="155448" marT="67056" marB="67056">
                    <a:noFill/>
                  </a:tcPr>
                </a:tc>
              </a:tr>
              <a:tr h="633841">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Event Message</a:t>
                      </a:r>
                      <a:endParaRPr lang="en-US" sz="2800" dirty="0">
                        <a:solidFill>
                          <a:schemeClr val="bg2">
                            <a:lumMod val="10000"/>
                          </a:schemeClr>
                        </a:solidFill>
                        <a:latin typeface="+mn-lt"/>
                      </a:endParaRPr>
                    </a:p>
                  </a:txBody>
                  <a:tcPr marL="155448" marR="155448" marT="67056" marB="67056">
                    <a:noFill/>
                  </a:tcPr>
                </a:tc>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External Ticket</a:t>
                      </a:r>
                      <a:endParaRPr lang="en-US" sz="2800" dirty="0">
                        <a:solidFill>
                          <a:schemeClr val="bg2">
                            <a:lumMod val="10000"/>
                          </a:schemeClr>
                        </a:solidFill>
                        <a:latin typeface="+mn-lt"/>
                      </a:endParaRPr>
                    </a:p>
                  </a:txBody>
                  <a:tcPr marL="155448" marR="155448" marT="67056" marB="67056">
                    <a:noFill/>
                  </a:tcPr>
                </a:tc>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Count</a:t>
                      </a:r>
                      <a:endParaRPr lang="en-US" sz="2800" dirty="0">
                        <a:solidFill>
                          <a:schemeClr val="bg2">
                            <a:lumMod val="10000"/>
                          </a:schemeClr>
                        </a:solidFill>
                        <a:latin typeface="+mn-lt"/>
                      </a:endParaRPr>
                    </a:p>
                  </a:txBody>
                  <a:tcPr marL="155448" marR="155448" marT="67056" marB="67056">
                    <a:noFill/>
                  </a:tcPr>
                </a:tc>
              </a:tr>
              <a:tr h="633841">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Severity</a:t>
                      </a:r>
                      <a:endParaRPr lang="en-US" sz="2800" dirty="0">
                        <a:solidFill>
                          <a:schemeClr val="bg2">
                            <a:lumMod val="10000"/>
                          </a:schemeClr>
                        </a:solidFill>
                        <a:latin typeface="+mn-lt"/>
                      </a:endParaRPr>
                    </a:p>
                  </a:txBody>
                  <a:tcPr marL="155448" marR="155448" marT="67056" marB="67056">
                    <a:noFill/>
                  </a:tcPr>
                </a:tc>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Age / Elapsed</a:t>
                      </a:r>
                      <a:endParaRPr lang="en-US" sz="2800" dirty="0">
                        <a:solidFill>
                          <a:schemeClr val="bg2">
                            <a:lumMod val="10000"/>
                          </a:schemeClr>
                        </a:solidFill>
                        <a:latin typeface="+mn-lt"/>
                      </a:endParaRPr>
                    </a:p>
                  </a:txBody>
                  <a:tcPr marL="155448" marR="155448" marT="67056" marB="67056">
                    <a:noFill/>
                  </a:tcPr>
                </a:tc>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Notify</a:t>
                      </a:r>
                      <a:endParaRPr lang="en-US" sz="2800" dirty="0">
                        <a:solidFill>
                          <a:schemeClr val="bg2">
                            <a:lumMod val="10000"/>
                          </a:schemeClr>
                        </a:solidFill>
                        <a:latin typeface="+mn-lt"/>
                      </a:endParaRPr>
                    </a:p>
                  </a:txBody>
                  <a:tcPr marL="155448" marR="155448" marT="67056" marB="67056">
                    <a:noFill/>
                  </a:tcPr>
                </a:tc>
              </a:tr>
              <a:tr h="633841">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Acknowledged</a:t>
                      </a:r>
                      <a:endParaRPr lang="en-US" sz="2800" dirty="0">
                        <a:solidFill>
                          <a:schemeClr val="bg2">
                            <a:lumMod val="10000"/>
                          </a:schemeClr>
                        </a:solidFill>
                        <a:latin typeface="+mn-lt"/>
                      </a:endParaRPr>
                    </a:p>
                  </a:txBody>
                  <a:tcPr marL="155448" marR="155448" marT="67056" marB="67056">
                    <a:noFill/>
                  </a:tcPr>
                </a:tc>
                <a:tc>
                  <a:txBody>
                    <a:bodyPr/>
                    <a:lstStyle/>
                    <a:p>
                      <a:pPr marL="457200" indent="-457200">
                        <a:buFont typeface="Arial" panose="020B0604020202020204" pitchFamily="34" charset="0"/>
                        <a:buChar char="•"/>
                      </a:pPr>
                      <a:r>
                        <a:rPr lang="en-US" sz="2800" dirty="0" smtClean="0">
                          <a:solidFill>
                            <a:schemeClr val="bg2">
                              <a:lumMod val="10000"/>
                            </a:schemeClr>
                          </a:solidFill>
                          <a:latin typeface="+mn-lt"/>
                        </a:rPr>
                        <a:t>Last Detected</a:t>
                      </a:r>
                      <a:endParaRPr lang="en-US" sz="2800" dirty="0">
                        <a:solidFill>
                          <a:schemeClr val="bg2">
                            <a:lumMod val="10000"/>
                          </a:schemeClr>
                        </a:solidFill>
                        <a:latin typeface="+mn-lt"/>
                      </a:endParaRPr>
                    </a:p>
                  </a:txBody>
                  <a:tcPr marL="155448" marR="155448" marT="67056" marB="67056">
                    <a:noFill/>
                  </a:tcPr>
                </a:tc>
                <a:tc>
                  <a:txBody>
                    <a:bodyPr/>
                    <a:lstStyle/>
                    <a:p>
                      <a:endParaRPr lang="en-US" sz="2800" dirty="0">
                        <a:solidFill>
                          <a:schemeClr val="bg2">
                            <a:lumMod val="10000"/>
                          </a:schemeClr>
                        </a:solidFill>
                        <a:latin typeface="+mn-lt"/>
                      </a:endParaRPr>
                    </a:p>
                  </a:txBody>
                  <a:tcPr marL="155448" marR="155448" marT="67056" marB="67056">
                    <a:noFill/>
                  </a:tcPr>
                </a:tc>
              </a:tr>
            </a:tbl>
          </a:graphicData>
        </a:graphic>
      </p:graphicFrame>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807" y="3709353"/>
            <a:ext cx="12893189" cy="1967547"/>
          </a:xfrm>
          <a:prstGeom prst="rect">
            <a:avLst/>
          </a:prstGeom>
          <a:ln>
            <a:solidFill>
              <a:schemeClr val="tx2"/>
            </a:solidFill>
          </a:ln>
        </p:spPr>
      </p:pic>
    </p:spTree>
    <p:extLst>
      <p:ext uri="{BB962C8B-B14F-4D97-AF65-F5344CB8AC3E}">
        <p14:creationId xmlns:p14="http://schemas.microsoft.com/office/powerpoint/2010/main" val="42257698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432" y="2274599"/>
            <a:ext cx="6119936" cy="5606448"/>
          </a:xfrm>
          <a:prstGeom prst="rect">
            <a:avLst/>
          </a:prstGeom>
        </p:spPr>
      </p:pic>
      <p:sp>
        <p:nvSpPr>
          <p:cNvPr id="2" name="Title 1"/>
          <p:cNvSpPr>
            <a:spLocks noGrp="1"/>
          </p:cNvSpPr>
          <p:nvPr>
            <p:ph type="title"/>
          </p:nvPr>
        </p:nvSpPr>
        <p:spPr/>
        <p:txBody>
          <a:bodyPr/>
          <a:lstStyle/>
          <a:p>
            <a:r>
              <a:rPr lang="de-DE" dirty="0" smtClean="0">
                <a:solidFill>
                  <a:schemeClr val="tx1">
                    <a:lumMod val="50000"/>
                  </a:schemeClr>
                </a:solidFill>
              </a:rPr>
              <a:t>Event Console: Event Details</a:t>
            </a:r>
            <a:endParaRPr lang="en-US" dirty="0">
              <a:solidFill>
                <a:schemeClr val="tx1">
                  <a:lumMod val="50000"/>
                </a:schemeClr>
              </a:solidFill>
            </a:endParaRPr>
          </a:p>
        </p:txBody>
      </p:sp>
      <p:sp>
        <p:nvSpPr>
          <p:cNvPr id="6" name="Right Arrow 5"/>
          <p:cNvSpPr/>
          <p:nvPr/>
        </p:nvSpPr>
        <p:spPr bwMode="auto">
          <a:xfrm>
            <a:off x="2452624" y="3985122"/>
            <a:ext cx="1312672" cy="710794"/>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7" name="Right Arrow 6"/>
          <p:cNvSpPr/>
          <p:nvPr/>
        </p:nvSpPr>
        <p:spPr bwMode="auto">
          <a:xfrm>
            <a:off x="2452624" y="3929668"/>
            <a:ext cx="1663294" cy="710794"/>
          </a:xfrm>
          <a:prstGeom prst="rightArrow">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9" name="TextBox 8"/>
          <p:cNvSpPr txBox="1"/>
          <p:nvPr/>
        </p:nvSpPr>
        <p:spPr>
          <a:xfrm>
            <a:off x="11544978" y="5933436"/>
            <a:ext cx="3407575" cy="2379113"/>
          </a:xfrm>
          <a:prstGeom prst="rect">
            <a:avLst/>
          </a:prstGeom>
          <a:noFill/>
        </p:spPr>
        <p:txBody>
          <a:bodyPr wrap="square" lIns="146304" tIns="73152" rIns="146304" bIns="73152" rtlCol="0">
            <a:spAutoFit/>
          </a:bodyPr>
          <a:lstStyle/>
          <a:p>
            <a:pPr algn="ctr" fontAlgn="base">
              <a:spcBef>
                <a:spcPct val="0"/>
              </a:spcBef>
              <a:spcAft>
                <a:spcPct val="0"/>
              </a:spcAft>
            </a:pPr>
            <a:r>
              <a:rPr lang="en-US" dirty="0">
                <a:solidFill>
                  <a:schemeClr val="tx1">
                    <a:lumMod val="50000"/>
                  </a:schemeClr>
                </a:solidFill>
                <a:latin typeface="Futura Lt BT" panose="020B0402020204020303"/>
              </a:rPr>
              <a:t>Add notes to the Event and they show up on the console in the Notes column</a:t>
            </a:r>
          </a:p>
        </p:txBody>
      </p:sp>
      <p:sp>
        <p:nvSpPr>
          <p:cNvPr id="13" name="TextBox 12"/>
          <p:cNvSpPr txBox="1"/>
          <p:nvPr/>
        </p:nvSpPr>
        <p:spPr>
          <a:xfrm>
            <a:off x="518160" y="2387846"/>
            <a:ext cx="3064726" cy="1486561"/>
          </a:xfrm>
          <a:prstGeom prst="rect">
            <a:avLst/>
          </a:prstGeom>
          <a:noFill/>
        </p:spPr>
        <p:txBody>
          <a:bodyPr wrap="square" lIns="146304" tIns="73152" rIns="146304" bIns="73152" rtlCol="0">
            <a:spAutoFit/>
          </a:bodyPr>
          <a:lstStyle/>
          <a:p>
            <a:pPr algn="ctr" fontAlgn="base">
              <a:spcBef>
                <a:spcPct val="0"/>
              </a:spcBef>
              <a:spcAft>
                <a:spcPct val="0"/>
              </a:spcAft>
            </a:pPr>
            <a:r>
              <a:rPr lang="en-US" dirty="0">
                <a:solidFill>
                  <a:schemeClr val="tx1">
                    <a:lumMod val="50000"/>
                  </a:schemeClr>
                </a:solidFill>
                <a:latin typeface="Futura Lt BT"/>
              </a:rPr>
              <a:t>First and last occurrence of event</a:t>
            </a:r>
          </a:p>
        </p:txBody>
      </p:sp>
      <p:sp>
        <p:nvSpPr>
          <p:cNvPr id="17" name="TextBox 16"/>
          <p:cNvSpPr txBox="1"/>
          <p:nvPr/>
        </p:nvSpPr>
        <p:spPr>
          <a:xfrm>
            <a:off x="11232232" y="3929668"/>
            <a:ext cx="3447843" cy="1486561"/>
          </a:xfrm>
          <a:prstGeom prst="rect">
            <a:avLst/>
          </a:prstGeom>
          <a:noFill/>
        </p:spPr>
        <p:txBody>
          <a:bodyPr wrap="square" lIns="146304" tIns="73152" rIns="146304" bIns="73152" rtlCol="0">
            <a:spAutoFit/>
          </a:bodyPr>
          <a:lstStyle/>
          <a:p>
            <a:pPr algn="ctr" fontAlgn="base">
              <a:spcBef>
                <a:spcPct val="0"/>
              </a:spcBef>
              <a:spcAft>
                <a:spcPct val="0"/>
              </a:spcAft>
            </a:pPr>
            <a:r>
              <a:rPr lang="en-US" dirty="0">
                <a:solidFill>
                  <a:schemeClr val="tx1">
                    <a:lumMod val="50000"/>
                  </a:schemeClr>
                </a:solidFill>
                <a:latin typeface="Futura Lt BT" panose="020B0402020204020303"/>
              </a:rPr>
              <a:t>Who Acknowledged &amp; When</a:t>
            </a:r>
          </a:p>
        </p:txBody>
      </p:sp>
      <p:cxnSp>
        <p:nvCxnSpPr>
          <p:cNvPr id="14" name="Straight Arrow Connector 13"/>
          <p:cNvCxnSpPr/>
          <p:nvPr/>
        </p:nvCxnSpPr>
        <p:spPr>
          <a:xfrm>
            <a:off x="3296361" y="3430308"/>
            <a:ext cx="1674647" cy="690197"/>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9" idx="1"/>
          </p:cNvCxnSpPr>
          <p:nvPr/>
        </p:nvCxnSpPr>
        <p:spPr>
          <a:xfrm flipH="1">
            <a:off x="9285336" y="7122993"/>
            <a:ext cx="2259642" cy="375153"/>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1"/>
          </p:cNvCxnSpPr>
          <p:nvPr/>
        </p:nvCxnSpPr>
        <p:spPr>
          <a:xfrm flipH="1">
            <a:off x="7898524" y="4672949"/>
            <a:ext cx="3333708" cy="22967"/>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3703" y="6573451"/>
            <a:ext cx="3613639" cy="1040285"/>
          </a:xfrm>
          <a:prstGeom prst="rect">
            <a:avLst/>
          </a:prstGeom>
          <a:noFill/>
        </p:spPr>
        <p:txBody>
          <a:bodyPr wrap="square" lIns="146304" tIns="73152" rIns="146304" bIns="73152" rtlCol="0">
            <a:spAutoFit/>
          </a:bodyPr>
          <a:lstStyle/>
          <a:p>
            <a:pPr algn="ctr" fontAlgn="base">
              <a:spcBef>
                <a:spcPct val="0"/>
              </a:spcBef>
              <a:spcAft>
                <a:spcPct val="0"/>
              </a:spcAft>
            </a:pPr>
            <a:r>
              <a:rPr lang="en-US" dirty="0">
                <a:solidFill>
                  <a:schemeClr val="tx1">
                    <a:lumMod val="50000"/>
                  </a:schemeClr>
                </a:solidFill>
                <a:latin typeface="Futura Lt BT" panose="020B0402020204020303"/>
              </a:rPr>
              <a:t>This text from the Event Definition</a:t>
            </a:r>
          </a:p>
        </p:txBody>
      </p:sp>
      <p:cxnSp>
        <p:nvCxnSpPr>
          <p:cNvPr id="22" name="Straight Arrow Connector 21"/>
          <p:cNvCxnSpPr/>
          <p:nvPr/>
        </p:nvCxnSpPr>
        <p:spPr>
          <a:xfrm flipV="1">
            <a:off x="3649613" y="6319840"/>
            <a:ext cx="2228148" cy="803153"/>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504710" y="1176843"/>
            <a:ext cx="3447843" cy="2379113"/>
          </a:xfrm>
          <a:prstGeom prst="rect">
            <a:avLst/>
          </a:prstGeom>
          <a:noFill/>
        </p:spPr>
        <p:txBody>
          <a:bodyPr wrap="square" lIns="146304" tIns="73152" rIns="146304" bIns="73152" rtlCol="0">
            <a:spAutoFit/>
          </a:bodyPr>
          <a:lstStyle/>
          <a:p>
            <a:pPr algn="ctr" fontAlgn="base">
              <a:spcBef>
                <a:spcPct val="0"/>
              </a:spcBef>
              <a:spcAft>
                <a:spcPct val="0"/>
              </a:spcAft>
            </a:pPr>
            <a:r>
              <a:rPr lang="en-US" dirty="0">
                <a:solidFill>
                  <a:schemeClr val="tx1">
                    <a:lumMod val="50000"/>
                  </a:schemeClr>
                </a:solidFill>
                <a:latin typeface="Futura Lt BT" panose="020B0402020204020303"/>
              </a:rPr>
              <a:t>Suppress Event means that the event will not come in for this device </a:t>
            </a:r>
            <a:r>
              <a:rPr lang="en-US" dirty="0" smtClean="0">
                <a:solidFill>
                  <a:schemeClr val="tx1">
                    <a:lumMod val="50000"/>
                  </a:schemeClr>
                </a:solidFill>
                <a:latin typeface="Futura Lt BT" panose="020B0402020204020303"/>
              </a:rPr>
              <a:t>any longer</a:t>
            </a:r>
            <a:endParaRPr lang="en-US" dirty="0">
              <a:solidFill>
                <a:schemeClr val="tx1">
                  <a:lumMod val="50000"/>
                </a:schemeClr>
              </a:solidFill>
              <a:latin typeface="Futura Lt BT" panose="020B0402020204020303"/>
            </a:endParaRPr>
          </a:p>
        </p:txBody>
      </p:sp>
      <p:cxnSp>
        <p:nvCxnSpPr>
          <p:cNvPr id="26" name="Straight Arrow Connector 25"/>
          <p:cNvCxnSpPr>
            <a:stCxn id="23" idx="1"/>
          </p:cNvCxnSpPr>
          <p:nvPr/>
        </p:nvCxnSpPr>
        <p:spPr>
          <a:xfrm flipH="1">
            <a:off x="8834163" y="2366400"/>
            <a:ext cx="2670547" cy="1281357"/>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935099" y="3647758"/>
            <a:ext cx="2236268" cy="3069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20" name="TextBox 19"/>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469" y="3985122"/>
            <a:ext cx="684533" cy="684533"/>
          </a:xfrm>
          <a:prstGeom prst="rect">
            <a:avLst/>
          </a:prstGeom>
        </p:spPr>
      </p:pic>
    </p:spTree>
    <p:extLst>
      <p:ext uri="{BB962C8B-B14F-4D97-AF65-F5344CB8AC3E}">
        <p14:creationId xmlns:p14="http://schemas.microsoft.com/office/powerpoint/2010/main" val="14585130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Event Console: Roll-up</a:t>
            </a:r>
            <a:endParaRPr lang="en-US" dirty="0">
              <a:solidFill>
                <a:schemeClr val="tx1">
                  <a:lumMod val="50000"/>
                </a:schemeClr>
              </a:solidFill>
            </a:endParaRPr>
          </a:p>
        </p:txBody>
      </p:sp>
      <p:sp>
        <p:nvSpPr>
          <p:cNvPr id="9" name="Text Placeholder 8"/>
          <p:cNvSpPr>
            <a:spLocks noGrp="1"/>
          </p:cNvSpPr>
          <p:nvPr>
            <p:ph type="body" sz="quarter" idx="11"/>
          </p:nvPr>
        </p:nvSpPr>
        <p:spPr/>
        <p:txBody>
          <a:bodyPr>
            <a:normAutofit fontScale="85000" lnSpcReduction="20000"/>
          </a:bodyPr>
          <a:lstStyle/>
          <a:p>
            <a:r>
              <a:rPr lang="en-US" dirty="0">
                <a:solidFill>
                  <a:schemeClr val="accent1"/>
                </a:solidFill>
              </a:rPr>
              <a:t>Events Tab</a:t>
            </a:r>
          </a:p>
          <a:p>
            <a:endParaRPr lang="en-US" dirty="0"/>
          </a:p>
        </p:txBody>
      </p:sp>
      <p:sp>
        <p:nvSpPr>
          <p:cNvPr id="12" name="TextBox 11"/>
          <p:cNvSpPr txBox="1"/>
          <p:nvPr/>
        </p:nvSpPr>
        <p:spPr>
          <a:xfrm>
            <a:off x="2075693" y="4362397"/>
            <a:ext cx="12108937" cy="1040285"/>
          </a:xfrm>
          <a:prstGeom prst="rect">
            <a:avLst/>
          </a:prstGeom>
          <a:noFill/>
        </p:spPr>
        <p:txBody>
          <a:bodyPr wrap="square" lIns="146304" tIns="73152" rIns="146304" bIns="73152" rtlCol="0">
            <a:spAutoFit/>
          </a:bodyPr>
          <a:lstStyle/>
          <a:p>
            <a:pPr fontAlgn="base">
              <a:spcBef>
                <a:spcPct val="0"/>
              </a:spcBef>
              <a:spcAft>
                <a:spcPct val="0"/>
              </a:spcAft>
            </a:pPr>
            <a:r>
              <a:rPr lang="en-US" dirty="0">
                <a:solidFill>
                  <a:schemeClr val="tx1">
                    <a:lumMod val="50000"/>
                  </a:schemeClr>
                </a:solidFill>
                <a:latin typeface="Futura Lt BT"/>
              </a:rPr>
              <a:t>Clicking the “magnifying Glass Icon” will show events with equal or lower event status on the same device.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67" y="2623798"/>
            <a:ext cx="14449019" cy="1333606"/>
          </a:xfrm>
          <a:prstGeom prst="rect">
            <a:avLst/>
          </a:prstGeom>
          <a:ln>
            <a:solidFill>
              <a:schemeClr val="tx2"/>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8" y="5774267"/>
            <a:ext cx="14449018" cy="1490133"/>
          </a:xfrm>
          <a:prstGeom prst="rect">
            <a:avLst/>
          </a:prstGeom>
          <a:ln>
            <a:solidFill>
              <a:schemeClr val="tx2"/>
            </a:solidFill>
          </a:ln>
        </p:spPr>
      </p:pic>
      <p:sp>
        <p:nvSpPr>
          <p:cNvPr id="5" name="Oval 4"/>
          <p:cNvSpPr/>
          <p:nvPr/>
        </p:nvSpPr>
        <p:spPr>
          <a:xfrm>
            <a:off x="535150" y="3168029"/>
            <a:ext cx="484182" cy="43971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3869" y="4616994"/>
            <a:ext cx="615580" cy="531089"/>
          </a:xfrm>
          <a:prstGeom prst="rect">
            <a:avLst/>
          </a:prstGeom>
        </p:spPr>
      </p:pic>
      <p:sp>
        <p:nvSpPr>
          <p:cNvPr id="14" name="TextBox 13"/>
          <p:cNvSpPr txBox="1"/>
          <p:nvPr/>
        </p:nvSpPr>
        <p:spPr>
          <a:xfrm>
            <a:off x="2075690" y="7491676"/>
            <a:ext cx="11896966" cy="1486561"/>
          </a:xfrm>
          <a:prstGeom prst="rect">
            <a:avLst/>
          </a:prstGeom>
          <a:noFill/>
        </p:spPr>
        <p:txBody>
          <a:bodyPr wrap="square" lIns="146304" tIns="73152" rIns="146304" bIns="73152" rtlCol="0">
            <a:spAutoFit/>
          </a:bodyPr>
          <a:lstStyle/>
          <a:p>
            <a:pPr fontAlgn="base">
              <a:spcBef>
                <a:spcPct val="0"/>
              </a:spcBef>
              <a:spcAft>
                <a:spcPct val="0"/>
              </a:spcAft>
            </a:pPr>
            <a:r>
              <a:rPr lang="en-US" dirty="0">
                <a:solidFill>
                  <a:schemeClr val="tx1">
                    <a:lumMod val="50000"/>
                  </a:schemeClr>
                </a:solidFill>
                <a:latin typeface="Futura Lt BT"/>
              </a:rPr>
              <a:t>Events suppression is based on the time window they’ve come in. By default they are grouped in a rolling 10 minute window called the “Event Mask”.</a:t>
            </a:r>
          </a:p>
        </p:txBody>
      </p:sp>
      <p:sp>
        <p:nvSpPr>
          <p:cNvPr id="8" name="Rectangle 7"/>
          <p:cNvSpPr/>
          <p:nvPr/>
        </p:nvSpPr>
        <p:spPr>
          <a:xfrm>
            <a:off x="828206" y="6668347"/>
            <a:ext cx="13977580" cy="4097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13" name="TextBox 12"/>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spTree>
    <p:extLst>
      <p:ext uri="{BB962C8B-B14F-4D97-AF65-F5344CB8AC3E}">
        <p14:creationId xmlns:p14="http://schemas.microsoft.com/office/powerpoint/2010/main" val="217402617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idx="1"/>
          </p:nvPr>
        </p:nvSpPr>
        <p:spPr>
          <a:xfrm>
            <a:off x="475969" y="1297993"/>
            <a:ext cx="14291592" cy="574342"/>
          </a:xfrm>
        </p:spPr>
        <p:txBody>
          <a:bodyPr>
            <a:noAutofit/>
          </a:bodyPr>
          <a:lstStyle/>
          <a:p>
            <a:pPr marL="0" indent="0">
              <a:buNone/>
            </a:pPr>
            <a:r>
              <a:rPr lang="en-US" sz="3400" dirty="0" smtClean="0">
                <a:solidFill>
                  <a:schemeClr val="accent1"/>
                </a:solidFill>
              </a:rPr>
              <a:t>Events Tab</a:t>
            </a:r>
            <a:endParaRPr lang="en-US" sz="3400" dirty="0">
              <a:solidFill>
                <a:schemeClr val="accent1"/>
              </a:solidFill>
            </a:endParaRPr>
          </a:p>
        </p:txBody>
      </p:sp>
      <p:sp>
        <p:nvSpPr>
          <p:cNvPr id="2" name="Title 1"/>
          <p:cNvSpPr>
            <a:spLocks noGrp="1"/>
          </p:cNvSpPr>
          <p:nvPr>
            <p:ph type="title"/>
          </p:nvPr>
        </p:nvSpPr>
        <p:spPr/>
        <p:txBody>
          <a:bodyPr/>
          <a:lstStyle/>
          <a:p>
            <a:r>
              <a:rPr lang="en-US" dirty="0" smtClean="0">
                <a:solidFill>
                  <a:schemeClr val="tx1">
                    <a:lumMod val="50000"/>
                  </a:schemeClr>
                </a:solidFill>
              </a:rPr>
              <a:t>Event Console: Collapse</a:t>
            </a:r>
            <a:endParaRPr lang="en-US" dirty="0">
              <a:solidFill>
                <a:schemeClr val="tx1">
                  <a:lumMod val="50000"/>
                </a:schemeClr>
              </a:solidFill>
            </a:endParaRPr>
          </a:p>
        </p:txBody>
      </p:sp>
      <p:cxnSp>
        <p:nvCxnSpPr>
          <p:cNvPr id="18" name="Straight Arrow Connector 17"/>
          <p:cNvCxnSpPr/>
          <p:nvPr/>
        </p:nvCxnSpPr>
        <p:spPr>
          <a:xfrm flipV="1">
            <a:off x="1522095" y="2594430"/>
            <a:ext cx="0" cy="304945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22096" y="5594595"/>
            <a:ext cx="12792994" cy="1040285"/>
          </a:xfrm>
          <a:prstGeom prst="rect">
            <a:avLst/>
          </a:prstGeom>
          <a:noFill/>
        </p:spPr>
        <p:txBody>
          <a:bodyPr wrap="square" lIns="146304" tIns="73152" rIns="146304" bIns="73152" rtlCol="0">
            <a:spAutoFit/>
          </a:bodyPr>
          <a:lstStyle/>
          <a:p>
            <a:pPr fontAlgn="base">
              <a:spcBef>
                <a:spcPct val="0"/>
              </a:spcBef>
              <a:spcAft>
                <a:spcPct val="0"/>
              </a:spcAft>
            </a:pPr>
            <a:r>
              <a:rPr lang="en-US" dirty="0">
                <a:solidFill>
                  <a:schemeClr val="tx1">
                    <a:lumMod val="50000"/>
                  </a:schemeClr>
                </a:solidFill>
                <a:latin typeface="Futura Lt BT" panose="020B0402020204020303"/>
              </a:rPr>
              <a:t>Clicking “Collapse” will collapse the event screen down to a single row for each Organization.</a:t>
            </a:r>
          </a:p>
        </p:txBody>
      </p:sp>
      <p:sp>
        <p:nvSpPr>
          <p:cNvPr id="10" name="TextBox 9"/>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205" y="2020113"/>
            <a:ext cx="7648575" cy="3238500"/>
          </a:xfrm>
          <a:prstGeom prst="rect">
            <a:avLst/>
          </a:prstGeom>
          <a:ln>
            <a:solidFill>
              <a:schemeClr val="tx2"/>
            </a:solidFill>
          </a:ln>
        </p:spPr>
      </p:pic>
      <p:sp>
        <p:nvSpPr>
          <p:cNvPr id="11" name="Rectangle 10"/>
          <p:cNvSpPr/>
          <p:nvPr/>
        </p:nvSpPr>
        <p:spPr>
          <a:xfrm>
            <a:off x="1522096" y="2243183"/>
            <a:ext cx="1165308" cy="3512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207" y="6902031"/>
            <a:ext cx="8019109" cy="1311803"/>
          </a:xfrm>
          <a:prstGeom prst="rect">
            <a:avLst/>
          </a:prstGeom>
          <a:ln>
            <a:solidFill>
              <a:schemeClr val="tx2"/>
            </a:solidFill>
          </a:ln>
        </p:spPr>
      </p:pic>
    </p:spTree>
    <p:extLst>
      <p:ext uri="{BB962C8B-B14F-4D97-AF65-F5344CB8AC3E}">
        <p14:creationId xmlns:p14="http://schemas.microsoft.com/office/powerpoint/2010/main" val="196811734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Event Console: Kiosk</a:t>
            </a:r>
            <a:endParaRPr lang="en-US" dirty="0">
              <a:solidFill>
                <a:schemeClr val="tx1">
                  <a:lumMod val="50000"/>
                </a:schemeClr>
              </a:solidFill>
            </a:endParaRPr>
          </a:p>
        </p:txBody>
      </p:sp>
      <p:sp>
        <p:nvSpPr>
          <p:cNvPr id="3" name="Text Placeholder 2"/>
          <p:cNvSpPr>
            <a:spLocks noGrp="1"/>
          </p:cNvSpPr>
          <p:nvPr>
            <p:ph type="body" sz="quarter" idx="11"/>
          </p:nvPr>
        </p:nvSpPr>
        <p:spPr>
          <a:xfrm>
            <a:off x="777240" y="1323189"/>
            <a:ext cx="14519275" cy="642620"/>
          </a:xfrm>
        </p:spPr>
        <p:txBody>
          <a:bodyPr>
            <a:normAutofit fontScale="85000" lnSpcReduction="20000"/>
          </a:bodyPr>
          <a:lstStyle/>
          <a:p>
            <a:r>
              <a:rPr lang="en-US" dirty="0">
                <a:solidFill>
                  <a:schemeClr val="accent1"/>
                </a:solidFill>
              </a:rPr>
              <a:t>Events &gt; Kiosk</a:t>
            </a:r>
          </a:p>
          <a:p>
            <a:endParaRPr lang="en-US" dirty="0"/>
          </a:p>
        </p:txBody>
      </p:sp>
      <p:cxnSp>
        <p:nvCxnSpPr>
          <p:cNvPr id="18" name="Straight Arrow Connector 17"/>
          <p:cNvCxnSpPr/>
          <p:nvPr/>
        </p:nvCxnSpPr>
        <p:spPr>
          <a:xfrm flipH="1">
            <a:off x="12062585" y="1714569"/>
            <a:ext cx="582653" cy="568776"/>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87434" y="4809833"/>
            <a:ext cx="11969935" cy="594009"/>
          </a:xfrm>
          <a:prstGeom prst="rect">
            <a:avLst/>
          </a:prstGeom>
          <a:noFill/>
        </p:spPr>
        <p:txBody>
          <a:bodyPr wrap="square" lIns="146304" tIns="73152" rIns="146304" bIns="73152" rtlCol="0">
            <a:spAutoFit/>
          </a:bodyPr>
          <a:lstStyle/>
          <a:p>
            <a:pPr fontAlgn="base">
              <a:spcBef>
                <a:spcPct val="0"/>
              </a:spcBef>
              <a:spcAft>
                <a:spcPct val="0"/>
              </a:spcAft>
            </a:pPr>
            <a:r>
              <a:rPr lang="en-US" dirty="0">
                <a:solidFill>
                  <a:schemeClr val="tx1">
                    <a:lumMod val="50000"/>
                  </a:schemeClr>
                </a:solidFill>
                <a:latin typeface="Futura Lt BT" panose="020B0402020204020303"/>
              </a:rPr>
              <a:t>Clicking </a:t>
            </a:r>
            <a:r>
              <a:rPr lang="en-US" b="1" dirty="0">
                <a:solidFill>
                  <a:schemeClr val="tx1">
                    <a:lumMod val="50000"/>
                  </a:schemeClr>
                </a:solidFill>
                <a:latin typeface="Futura Lt BT" panose="020B0402020204020303"/>
              </a:rPr>
              <a:t>[Kiosk]</a:t>
            </a:r>
            <a:r>
              <a:rPr lang="en-US" dirty="0">
                <a:solidFill>
                  <a:schemeClr val="tx1">
                    <a:lumMod val="50000"/>
                  </a:schemeClr>
                </a:solidFill>
                <a:latin typeface="Futura Lt BT" panose="020B0402020204020303"/>
              </a:rPr>
              <a:t> spawns new window with no top banner or tabs. </a:t>
            </a:r>
          </a:p>
        </p:txBody>
      </p:sp>
      <p:sp>
        <p:nvSpPr>
          <p:cNvPr id="10" name="TextBox 9"/>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1" y="2360930"/>
            <a:ext cx="13358606" cy="1947045"/>
          </a:xfrm>
          <a:prstGeom prst="rect">
            <a:avLst/>
          </a:prstGeom>
          <a:ln>
            <a:solidFill>
              <a:schemeClr val="tx2"/>
            </a:solidFill>
          </a:ln>
        </p:spPr>
      </p:pic>
      <p:sp>
        <p:nvSpPr>
          <p:cNvPr id="11" name="Rectangle 10"/>
          <p:cNvSpPr/>
          <p:nvPr/>
        </p:nvSpPr>
        <p:spPr>
          <a:xfrm>
            <a:off x="11479930" y="2308011"/>
            <a:ext cx="1165308" cy="36421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1" y="5862373"/>
            <a:ext cx="13358607" cy="1548162"/>
          </a:xfrm>
          <a:prstGeom prst="rect">
            <a:avLst/>
          </a:prstGeom>
          <a:ln>
            <a:solidFill>
              <a:schemeClr val="tx2"/>
            </a:solidFill>
          </a:ln>
        </p:spPr>
      </p:pic>
    </p:spTree>
    <p:extLst>
      <p:ext uri="{BB962C8B-B14F-4D97-AF65-F5344CB8AC3E}">
        <p14:creationId xmlns:p14="http://schemas.microsoft.com/office/powerpoint/2010/main" val="358915549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Search using the Dropdowns</a:t>
            </a:r>
            <a:endParaRPr lang="en-US" dirty="0"/>
          </a:p>
        </p:txBody>
      </p:sp>
      <p:sp>
        <p:nvSpPr>
          <p:cNvPr id="2" name="Title 1"/>
          <p:cNvSpPr>
            <a:spLocks noGrp="1"/>
          </p:cNvSpPr>
          <p:nvPr>
            <p:ph type="title"/>
          </p:nvPr>
        </p:nvSpPr>
        <p:spPr/>
        <p:txBody>
          <a:bodyPr/>
          <a:lstStyle/>
          <a:p>
            <a:r>
              <a:rPr lang="en-US" dirty="0">
                <a:solidFill>
                  <a:schemeClr val="tx1">
                    <a:lumMod val="50000"/>
                  </a:schemeClr>
                </a:solidFill>
              </a:rPr>
              <a:t>Event Console Global Search</a:t>
            </a:r>
          </a:p>
        </p:txBody>
      </p:sp>
      <p:pic>
        <p:nvPicPr>
          <p:cNvPr id="5" name="Picture 4" descr="Search.jpg"/>
          <p:cNvPicPr>
            <a:picLocks noChangeAspect="1"/>
          </p:cNvPicPr>
          <p:nvPr/>
        </p:nvPicPr>
        <p:blipFill>
          <a:blip r:embed="rId3" cstate="print"/>
          <a:stretch>
            <a:fillRect/>
          </a:stretch>
        </p:blipFill>
        <p:spPr>
          <a:xfrm>
            <a:off x="11461583" y="1431422"/>
            <a:ext cx="1997939" cy="171386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1791" y="4686935"/>
            <a:ext cx="1975485" cy="3143250"/>
          </a:xfrm>
          <a:prstGeom prst="rect">
            <a:avLst/>
          </a:prstGeom>
        </p:spPr>
      </p:pic>
      <p:cxnSp>
        <p:nvCxnSpPr>
          <p:cNvPr id="9" name="Straight Arrow Connector 8"/>
          <p:cNvCxnSpPr/>
          <p:nvPr/>
        </p:nvCxnSpPr>
        <p:spPr>
          <a:xfrm flipH="1">
            <a:off x="3392604" y="3844693"/>
            <a:ext cx="1143638" cy="76424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297636" y="3497473"/>
            <a:ext cx="462643" cy="26065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11" name="Oval 10"/>
          <p:cNvSpPr/>
          <p:nvPr/>
        </p:nvSpPr>
        <p:spPr>
          <a:xfrm>
            <a:off x="9715500" y="4965338"/>
            <a:ext cx="4802231" cy="1947817"/>
          </a:xfrm>
          <a:prstGeom prst="ellipse">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fontAlgn="base">
              <a:spcBef>
                <a:spcPct val="0"/>
              </a:spcBef>
              <a:spcAft>
                <a:spcPct val="0"/>
              </a:spcAft>
            </a:pPr>
            <a:r>
              <a:rPr lang="en-US" dirty="0">
                <a:solidFill>
                  <a:schemeClr val="tx1">
                    <a:lumMod val="50000"/>
                  </a:schemeClr>
                </a:solidFill>
                <a:latin typeface="Futura Lt BT"/>
              </a:rPr>
              <a:t>Clicking the plus sign adds another search box</a:t>
            </a:r>
          </a:p>
        </p:txBody>
      </p:sp>
      <p:cxnSp>
        <p:nvCxnSpPr>
          <p:cNvPr id="13" name="Straight Arrow Connector 12"/>
          <p:cNvCxnSpPr>
            <a:stCxn id="11" idx="0"/>
            <a:endCxn id="10" idx="2"/>
          </p:cNvCxnSpPr>
          <p:nvPr/>
        </p:nvCxnSpPr>
        <p:spPr>
          <a:xfrm flipV="1">
            <a:off x="12116616" y="3758130"/>
            <a:ext cx="1412342" cy="120720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154228" y="3792388"/>
            <a:ext cx="4962387" cy="115744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618" y="3291996"/>
            <a:ext cx="13992943" cy="498100"/>
          </a:xfrm>
          <a:prstGeom prst="rect">
            <a:avLst/>
          </a:prstGeom>
          <a:ln>
            <a:solidFill>
              <a:schemeClr val="tx2"/>
            </a:solidFill>
          </a:ln>
        </p:spPr>
      </p:pic>
    </p:spTree>
    <p:extLst>
      <p:ext uri="{BB962C8B-B14F-4D97-AF65-F5344CB8AC3E}">
        <p14:creationId xmlns:p14="http://schemas.microsoft.com/office/powerpoint/2010/main" val="148310724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3800" dirty="0"/>
              <a:t>Microsoft servers will require the SNARE agent (open source) to send Event Viewer messages to EM7</a:t>
            </a:r>
          </a:p>
          <a:p>
            <a:r>
              <a:rPr lang="en-US" sz="3800" dirty="0"/>
              <a:t>Unix servers will require the </a:t>
            </a:r>
            <a:r>
              <a:rPr lang="en-US" sz="3800" dirty="0" err="1"/>
              <a:t>syslog.conf</a:t>
            </a:r>
            <a:r>
              <a:rPr lang="en-US" sz="3800" dirty="0"/>
              <a:t> file to be configured to send Syslog messages to EM7</a:t>
            </a:r>
          </a:p>
          <a:p>
            <a:r>
              <a:rPr lang="en-US" sz="3800" dirty="0"/>
              <a:t>Networking Devices will require syslog configuration as well</a:t>
            </a:r>
          </a:p>
          <a:p>
            <a:pPr>
              <a:buClr>
                <a:srgbClr val="C00000"/>
              </a:buClr>
            </a:pPr>
            <a:endParaRPr lang="en-US" sz="3800" dirty="0">
              <a:solidFill>
                <a:srgbClr val="4D4D4D"/>
              </a:solidFill>
            </a:endParaRPr>
          </a:p>
          <a:p>
            <a:pPr marL="0" indent="0">
              <a:buClr>
                <a:srgbClr val="C00000"/>
              </a:buClr>
              <a:buNone/>
            </a:pPr>
            <a:endParaRPr lang="en-US" sz="3800" dirty="0">
              <a:solidFill>
                <a:srgbClr val="4D4D4D"/>
              </a:solidFill>
            </a:endParaRPr>
          </a:p>
          <a:p>
            <a:pPr marL="0" indent="0">
              <a:buClr>
                <a:srgbClr val="C00000"/>
              </a:buClr>
              <a:buNone/>
            </a:pPr>
            <a:endParaRPr lang="en-US" sz="3800" dirty="0"/>
          </a:p>
        </p:txBody>
      </p:sp>
      <p:sp>
        <p:nvSpPr>
          <p:cNvPr id="2" name="Title 1"/>
          <p:cNvSpPr>
            <a:spLocks noGrp="1"/>
          </p:cNvSpPr>
          <p:nvPr>
            <p:ph type="title"/>
          </p:nvPr>
        </p:nvSpPr>
        <p:spPr/>
        <p:txBody>
          <a:bodyPr/>
          <a:lstStyle/>
          <a:p>
            <a:r>
              <a:rPr lang="en-US" dirty="0" smtClean="0">
                <a:solidFill>
                  <a:schemeClr val="tx1">
                    <a:lumMod val="50000"/>
                  </a:schemeClr>
                </a:solidFill>
              </a:rPr>
              <a:t>Configuring Syslog</a:t>
            </a:r>
            <a:endParaRPr lang="en-US" dirty="0">
              <a:solidFill>
                <a:schemeClr val="tx1">
                  <a:lumMod val="50000"/>
                </a:schemeClr>
              </a:solidFill>
            </a:endParaRPr>
          </a:p>
        </p:txBody>
      </p:sp>
      <p:sp>
        <p:nvSpPr>
          <p:cNvPr id="7" name="TextBox 6"/>
          <p:cNvSpPr txBox="1"/>
          <p:nvPr/>
        </p:nvSpPr>
        <p:spPr>
          <a:xfrm>
            <a:off x="8893507" y="6428994"/>
            <a:ext cx="6030016" cy="2379113"/>
          </a:xfrm>
          <a:prstGeom prst="rect">
            <a:avLst/>
          </a:prstGeom>
          <a:noFill/>
        </p:spPr>
        <p:txBody>
          <a:bodyPr wrap="square" lIns="146304" tIns="73152" rIns="146304" bIns="73152" rtlCol="0">
            <a:spAutoFit/>
          </a:bodyPr>
          <a:lstStyle/>
          <a:p>
            <a:r>
              <a:rPr lang="en-US" dirty="0">
                <a:solidFill>
                  <a:schemeClr val="tx1">
                    <a:lumMod val="50000"/>
                  </a:schemeClr>
                </a:solidFill>
                <a:latin typeface="Futura Lt BT" panose="020B0402020204020303" pitchFamily="34" charset="0"/>
              </a:rPr>
              <a:t>For other device types </a:t>
            </a:r>
            <a:r>
              <a:rPr lang="en-US" dirty="0" smtClean="0">
                <a:solidFill>
                  <a:schemeClr val="tx1">
                    <a:lumMod val="50000"/>
                  </a:schemeClr>
                </a:solidFill>
                <a:latin typeface="Futura Lt BT" panose="020B0402020204020303" pitchFamily="34" charset="0"/>
              </a:rPr>
              <a:t>(Linux, Network, Storage, Security, Power Management) follow the vendors procedures to configure trap and syslog destinations.</a:t>
            </a:r>
            <a:endParaRPr lang="en-US" dirty="0">
              <a:solidFill>
                <a:schemeClr val="tx1">
                  <a:lumMod val="50000"/>
                </a:schemeClr>
              </a:solidFill>
              <a:latin typeface="Futura Lt BT" panose="020B0402020204020303"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779" y="6038000"/>
            <a:ext cx="6009986" cy="300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195607" y="9516838"/>
            <a:ext cx="115358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Logging</a:t>
            </a:r>
          </a:p>
        </p:txBody>
      </p:sp>
    </p:spTree>
    <p:extLst>
      <p:ext uri="{BB962C8B-B14F-4D97-AF65-F5344CB8AC3E}">
        <p14:creationId xmlns:p14="http://schemas.microsoft.com/office/powerpoint/2010/main" val="3988098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847" y="2266406"/>
            <a:ext cx="9235943" cy="1057126"/>
          </a:xfrm>
          <a:prstGeom prst="rect">
            <a:avLst/>
          </a:prstGeom>
        </p:spPr>
      </p:pic>
      <p:sp>
        <p:nvSpPr>
          <p:cNvPr id="10" name="Rectangle 9"/>
          <p:cNvSpPr/>
          <p:nvPr/>
        </p:nvSpPr>
        <p:spPr>
          <a:xfrm>
            <a:off x="7078717" y="3129283"/>
            <a:ext cx="1229711" cy="194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tx1">
                    <a:lumMod val="50000"/>
                  </a:schemeClr>
                </a:solidFill>
              </a:rPr>
              <a:t>Event Console Custom View</a:t>
            </a:r>
            <a:endParaRPr lang="en-US" dirty="0">
              <a:solidFill>
                <a:schemeClr val="tx1">
                  <a:lumMod val="50000"/>
                </a:schemeClr>
              </a:solidFill>
            </a:endParaRPr>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accent1"/>
                </a:solidFill>
              </a:rPr>
              <a:t>Event Console Tab</a:t>
            </a:r>
          </a:p>
          <a:p>
            <a:endParaRPr lang="en-US" dirty="0"/>
          </a:p>
        </p:txBody>
      </p:sp>
      <p:sp>
        <p:nvSpPr>
          <p:cNvPr id="14" name="TextBox 13"/>
          <p:cNvSpPr txBox="1"/>
          <p:nvPr/>
        </p:nvSpPr>
        <p:spPr>
          <a:xfrm>
            <a:off x="962299" y="7216503"/>
            <a:ext cx="4922520" cy="1486561"/>
          </a:xfrm>
          <a:prstGeom prst="rect">
            <a:avLst/>
          </a:prstGeom>
          <a:noFill/>
        </p:spPr>
        <p:txBody>
          <a:bodyPr wrap="square" lIns="146304" tIns="73152" rIns="146304" bIns="73152" rtlCol="0">
            <a:spAutoFit/>
          </a:bodyPr>
          <a:lstStyle/>
          <a:p>
            <a:pPr fontAlgn="base">
              <a:spcBef>
                <a:spcPct val="0"/>
              </a:spcBef>
              <a:spcAft>
                <a:spcPct val="0"/>
              </a:spcAft>
              <a:buClr>
                <a:srgbClr val="C00000"/>
              </a:buClr>
              <a:buSzPct val="65000"/>
            </a:pPr>
            <a:r>
              <a:rPr lang="en-US" dirty="0">
                <a:solidFill>
                  <a:schemeClr val="tx1">
                    <a:lumMod val="50000"/>
                  </a:schemeClr>
                </a:solidFill>
                <a:latin typeface="Futura Lt BT" panose="020B0402020204020303"/>
              </a:rPr>
              <a:t>Collapse all organizations, plus sign shows each orgs events</a:t>
            </a:r>
          </a:p>
        </p:txBody>
      </p:sp>
      <p:sp>
        <p:nvSpPr>
          <p:cNvPr id="22" name="TextBox 21"/>
          <p:cNvSpPr txBox="1"/>
          <p:nvPr/>
        </p:nvSpPr>
        <p:spPr>
          <a:xfrm>
            <a:off x="8157579" y="3860770"/>
            <a:ext cx="7011143" cy="3271665"/>
          </a:xfrm>
          <a:prstGeom prst="rect">
            <a:avLst/>
          </a:prstGeom>
          <a:noFill/>
        </p:spPr>
        <p:txBody>
          <a:bodyPr wrap="square" lIns="146304" tIns="73152" rIns="146304" bIns="73152" rtlCol="0">
            <a:spAutoFit/>
          </a:bodyPr>
          <a:lstStyle/>
          <a:p>
            <a:pPr fontAlgn="base">
              <a:spcBef>
                <a:spcPct val="0"/>
              </a:spcBef>
              <a:spcAft>
                <a:spcPct val="0"/>
              </a:spcAft>
              <a:buClr>
                <a:srgbClr val="C00000"/>
              </a:buClr>
              <a:buSzPct val="65000"/>
            </a:pPr>
            <a:r>
              <a:rPr lang="en-US" dirty="0">
                <a:solidFill>
                  <a:schemeClr val="tx1">
                    <a:lumMod val="50000"/>
                  </a:schemeClr>
                </a:solidFill>
                <a:latin typeface="Futura Lt BT"/>
              </a:rPr>
              <a:t>Custom views can be made by:</a:t>
            </a:r>
          </a:p>
          <a:p>
            <a:pPr marL="457200" indent="-457200" fontAlgn="base">
              <a:spcBef>
                <a:spcPct val="0"/>
              </a:spcBef>
              <a:spcAft>
                <a:spcPct val="0"/>
              </a:spcAft>
              <a:buClr>
                <a:schemeClr val="accent1"/>
              </a:buClr>
              <a:buSzPct val="100000"/>
              <a:buFont typeface="Arial" panose="020B0604020202020204" pitchFamily="34" charset="0"/>
              <a:buChar char="•"/>
            </a:pPr>
            <a:r>
              <a:rPr lang="en-US" dirty="0">
                <a:solidFill>
                  <a:schemeClr val="tx1">
                    <a:lumMod val="50000"/>
                  </a:schemeClr>
                </a:solidFill>
                <a:latin typeface="Futura Lt BT"/>
              </a:rPr>
              <a:t>Selecting search criteria</a:t>
            </a:r>
          </a:p>
          <a:p>
            <a:pPr marL="457200" indent="-457200" fontAlgn="base">
              <a:spcBef>
                <a:spcPct val="0"/>
              </a:spcBef>
              <a:spcAft>
                <a:spcPct val="0"/>
              </a:spcAft>
              <a:buClr>
                <a:schemeClr val="accent1"/>
              </a:buClr>
              <a:buSzPct val="100000"/>
              <a:buFont typeface="Arial" panose="020B0604020202020204" pitchFamily="34" charset="0"/>
              <a:buChar char="•"/>
            </a:pPr>
            <a:r>
              <a:rPr lang="en-US" dirty="0">
                <a:solidFill>
                  <a:schemeClr val="tx1">
                    <a:lumMod val="50000"/>
                  </a:schemeClr>
                </a:solidFill>
                <a:latin typeface="Futura Lt BT"/>
              </a:rPr>
              <a:t>Selecting </a:t>
            </a:r>
            <a:r>
              <a:rPr lang="en-US" i="1" dirty="0">
                <a:solidFill>
                  <a:schemeClr val="tx1">
                    <a:lumMod val="50000"/>
                  </a:schemeClr>
                </a:solidFill>
                <a:latin typeface="Futura Lt BT"/>
              </a:rPr>
              <a:t>New</a:t>
            </a:r>
            <a:r>
              <a:rPr lang="en-US" dirty="0">
                <a:solidFill>
                  <a:schemeClr val="tx1">
                    <a:lumMod val="50000"/>
                  </a:schemeClr>
                </a:solidFill>
                <a:latin typeface="Futura Lt BT"/>
              </a:rPr>
              <a:t> </a:t>
            </a:r>
            <a:r>
              <a:rPr lang="en-US" i="1" dirty="0">
                <a:solidFill>
                  <a:schemeClr val="tx1">
                    <a:lumMod val="50000"/>
                  </a:schemeClr>
                </a:solidFill>
                <a:latin typeface="Futura Lt BT"/>
              </a:rPr>
              <a:t>Custom View</a:t>
            </a:r>
            <a:endParaRPr lang="en-US" dirty="0">
              <a:solidFill>
                <a:schemeClr val="tx1">
                  <a:lumMod val="50000"/>
                </a:schemeClr>
              </a:solidFill>
              <a:latin typeface="Futura Lt BT"/>
            </a:endParaRPr>
          </a:p>
          <a:p>
            <a:pPr marL="457200" indent="-457200" fontAlgn="base">
              <a:spcBef>
                <a:spcPct val="0"/>
              </a:spcBef>
              <a:spcAft>
                <a:spcPct val="0"/>
              </a:spcAft>
              <a:buClr>
                <a:schemeClr val="accent1"/>
              </a:buClr>
              <a:buSzPct val="100000"/>
              <a:buFont typeface="Arial" panose="020B0604020202020204" pitchFamily="34" charset="0"/>
              <a:buChar char="•"/>
            </a:pPr>
            <a:r>
              <a:rPr lang="en-US" dirty="0">
                <a:solidFill>
                  <a:schemeClr val="tx1">
                    <a:lumMod val="50000"/>
                  </a:schemeClr>
                </a:solidFill>
                <a:latin typeface="Futura Lt BT"/>
              </a:rPr>
              <a:t>Hit [Save] button</a:t>
            </a:r>
          </a:p>
          <a:p>
            <a:pPr marL="457200" indent="-457200" fontAlgn="base">
              <a:spcBef>
                <a:spcPct val="0"/>
              </a:spcBef>
              <a:spcAft>
                <a:spcPct val="0"/>
              </a:spcAft>
              <a:buClr>
                <a:schemeClr val="accent1"/>
              </a:buClr>
              <a:buSzPct val="100000"/>
              <a:buFont typeface="Arial" panose="020B0604020202020204" pitchFamily="34" charset="0"/>
              <a:buChar char="•"/>
            </a:pPr>
            <a:r>
              <a:rPr lang="en-US" dirty="0">
                <a:solidFill>
                  <a:schemeClr val="tx1">
                    <a:lumMod val="50000"/>
                  </a:schemeClr>
                </a:solidFill>
                <a:latin typeface="Futura Lt BT"/>
              </a:rPr>
              <a:t>Enter name for the saved search</a:t>
            </a:r>
          </a:p>
          <a:p>
            <a:pPr marL="457200" indent="-457200" fontAlgn="base">
              <a:spcBef>
                <a:spcPct val="0"/>
              </a:spcBef>
              <a:spcAft>
                <a:spcPct val="0"/>
              </a:spcAft>
              <a:buClr>
                <a:schemeClr val="accent1"/>
              </a:buClr>
              <a:buSzPct val="100000"/>
              <a:buFont typeface="Arial" panose="020B0604020202020204" pitchFamily="34" charset="0"/>
              <a:buChar char="•"/>
            </a:pPr>
            <a:r>
              <a:rPr lang="en-US" dirty="0">
                <a:solidFill>
                  <a:schemeClr val="tx1">
                    <a:lumMod val="50000"/>
                  </a:schemeClr>
                </a:solidFill>
                <a:latin typeface="Futura Lt BT"/>
              </a:rPr>
              <a:t>Hit [OK]</a:t>
            </a:r>
          </a:p>
          <a:p>
            <a:pPr marL="457200" indent="-457200" fontAlgn="base">
              <a:spcBef>
                <a:spcPct val="0"/>
              </a:spcBef>
              <a:spcAft>
                <a:spcPct val="0"/>
              </a:spcAft>
              <a:buClr>
                <a:schemeClr val="accent1"/>
              </a:buClr>
              <a:buSzPct val="100000"/>
              <a:buFont typeface="Arial" panose="020B0604020202020204" pitchFamily="34" charset="0"/>
              <a:buChar char="•"/>
            </a:pPr>
            <a:r>
              <a:rPr lang="en-US" dirty="0">
                <a:solidFill>
                  <a:schemeClr val="tx1">
                    <a:lumMod val="50000"/>
                  </a:schemeClr>
                </a:solidFill>
                <a:latin typeface="Futura Lt BT"/>
              </a:rPr>
              <a:t>Saved Views are per user</a:t>
            </a:r>
          </a:p>
        </p:txBody>
      </p:sp>
      <p:cxnSp>
        <p:nvCxnSpPr>
          <p:cNvPr id="26" name="Straight Arrow Connector 25"/>
          <p:cNvCxnSpPr>
            <a:stCxn id="22" idx="1"/>
          </p:cNvCxnSpPr>
          <p:nvPr/>
        </p:nvCxnSpPr>
        <p:spPr>
          <a:xfrm flipH="1" flipV="1">
            <a:off x="4272456" y="3322954"/>
            <a:ext cx="3885123" cy="2173649"/>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1"/>
          </p:cNvCxnSpPr>
          <p:nvPr/>
        </p:nvCxnSpPr>
        <p:spPr>
          <a:xfrm flipH="1" flipV="1">
            <a:off x="7625962" y="3128705"/>
            <a:ext cx="531617" cy="236789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4" name="Explosion 2 3"/>
          <p:cNvSpPr/>
          <p:nvPr/>
        </p:nvSpPr>
        <p:spPr>
          <a:xfrm>
            <a:off x="11409581" y="655228"/>
            <a:ext cx="3954115" cy="297892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r>
              <a:rPr lang="en-US" dirty="0">
                <a:solidFill>
                  <a:srgbClr val="FFFFFF"/>
                </a:solidFill>
                <a:latin typeface="Futura Lt BT" panose="020B0402020204020303"/>
              </a:rPr>
              <a:t>Save Filters</a:t>
            </a:r>
          </a:p>
        </p:txBody>
      </p:sp>
      <p:sp>
        <p:nvSpPr>
          <p:cNvPr id="15" name="TextBox 1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847" y="6117530"/>
            <a:ext cx="6686550" cy="1066800"/>
          </a:xfrm>
          <a:prstGeom prst="rect">
            <a:avLst/>
          </a:prstGeom>
          <a:ln>
            <a:solidFill>
              <a:schemeClr val="tx2"/>
            </a:solidFill>
          </a:ln>
        </p:spPr>
      </p:pic>
      <p:cxnSp>
        <p:nvCxnSpPr>
          <p:cNvPr id="12" name="Straight Arrow Connector 11"/>
          <p:cNvCxnSpPr/>
          <p:nvPr/>
        </p:nvCxnSpPr>
        <p:spPr>
          <a:xfrm flipH="1">
            <a:off x="1418897" y="3081383"/>
            <a:ext cx="431676" cy="3863902"/>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6703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639" y="1970722"/>
            <a:ext cx="12654510" cy="2244964"/>
          </a:xfrm>
          <a:prstGeom prst="rect">
            <a:avLst/>
          </a:prstGeom>
          <a:ln>
            <a:solidFill>
              <a:schemeClr val="tx2"/>
            </a:solidFill>
          </a:ln>
        </p:spPr>
      </p:pic>
      <p:sp>
        <p:nvSpPr>
          <p:cNvPr id="2" name="Title 1"/>
          <p:cNvSpPr>
            <a:spLocks noGrp="1"/>
          </p:cNvSpPr>
          <p:nvPr>
            <p:ph type="title"/>
          </p:nvPr>
        </p:nvSpPr>
        <p:spPr/>
        <p:txBody>
          <a:bodyPr/>
          <a:lstStyle/>
          <a:p>
            <a:r>
              <a:rPr lang="en-US" dirty="0" smtClean="0">
                <a:solidFill>
                  <a:schemeClr val="tx1">
                    <a:lumMod val="50000"/>
                  </a:schemeClr>
                </a:solidFill>
              </a:rPr>
              <a:t>Respond to Events: Acknowledge</a:t>
            </a:r>
            <a:endParaRPr lang="en-US" dirty="0">
              <a:solidFill>
                <a:schemeClr val="tx1">
                  <a:lumMod val="50000"/>
                </a:schemeClr>
              </a:solidFill>
            </a:endParaRPr>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accent1"/>
                </a:solidFill>
              </a:rPr>
              <a:t>Events</a:t>
            </a:r>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990" y="4670409"/>
            <a:ext cx="4429206" cy="1662429"/>
          </a:xfrm>
          <a:prstGeom prst="rect">
            <a:avLst/>
          </a:prstGeom>
        </p:spPr>
      </p:pic>
      <p:sp>
        <p:nvSpPr>
          <p:cNvPr id="7" name="Oval 6"/>
          <p:cNvSpPr/>
          <p:nvPr/>
        </p:nvSpPr>
        <p:spPr>
          <a:xfrm>
            <a:off x="13142285" y="3496491"/>
            <a:ext cx="296091" cy="25545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cxnSp>
        <p:nvCxnSpPr>
          <p:cNvPr id="9" name="Straight Arrow Connector 8"/>
          <p:cNvCxnSpPr/>
          <p:nvPr/>
        </p:nvCxnSpPr>
        <p:spPr>
          <a:xfrm flipH="1">
            <a:off x="11444107" y="3737669"/>
            <a:ext cx="1698178" cy="828222"/>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578662" y="6210663"/>
            <a:ext cx="2711669" cy="1477103"/>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2639" y="7687766"/>
            <a:ext cx="12853168" cy="245685"/>
          </a:xfrm>
          <a:prstGeom prst="rect">
            <a:avLst/>
          </a:prstGeom>
          <a:ln>
            <a:solidFill>
              <a:schemeClr val="tx2"/>
            </a:solidFill>
          </a:ln>
        </p:spPr>
      </p:pic>
    </p:spTree>
    <p:extLst>
      <p:ext uri="{BB962C8B-B14F-4D97-AF65-F5344CB8AC3E}">
        <p14:creationId xmlns:p14="http://schemas.microsoft.com/office/powerpoint/2010/main" val="27716734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1157" y="6869864"/>
            <a:ext cx="3689218" cy="172841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820" y="1940805"/>
            <a:ext cx="14015555" cy="2229746"/>
          </a:xfrm>
          <a:prstGeom prst="rect">
            <a:avLst/>
          </a:prstGeom>
        </p:spPr>
      </p:pic>
      <p:sp>
        <p:nvSpPr>
          <p:cNvPr id="2" name="Title 1"/>
          <p:cNvSpPr>
            <a:spLocks noGrp="1"/>
          </p:cNvSpPr>
          <p:nvPr>
            <p:ph type="title"/>
          </p:nvPr>
        </p:nvSpPr>
        <p:spPr/>
        <p:txBody>
          <a:bodyPr/>
          <a:lstStyle/>
          <a:p>
            <a:r>
              <a:rPr lang="en-US" dirty="0">
                <a:solidFill>
                  <a:schemeClr val="tx1">
                    <a:lumMod val="50000"/>
                  </a:schemeClr>
                </a:solidFill>
              </a:rPr>
              <a:t>Respond to Events: Clear</a:t>
            </a:r>
          </a:p>
        </p:txBody>
      </p:sp>
      <p:sp>
        <p:nvSpPr>
          <p:cNvPr id="13" name="TextBox 6"/>
          <p:cNvSpPr txBox="1">
            <a:spLocks noGrp="1"/>
          </p:cNvSpPr>
          <p:nvPr>
            <p:ph sz="quarter" idx="10"/>
          </p:nvPr>
        </p:nvSpPr>
        <p:spPr>
          <a:xfrm>
            <a:off x="604820" y="4837943"/>
            <a:ext cx="14519275" cy="448122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indent="0">
              <a:buClr>
                <a:srgbClr val="C00000"/>
              </a:buClr>
              <a:buSzPct val="65000"/>
              <a:buNone/>
            </a:pPr>
            <a:r>
              <a:rPr lang="en-US" sz="2800" dirty="0" smtClean="0">
                <a:solidFill>
                  <a:schemeClr val="bg2">
                    <a:lumMod val="10000"/>
                  </a:schemeClr>
                </a:solidFill>
                <a:latin typeface="Futura Lt BT"/>
              </a:rPr>
              <a:t>Two methods to clear an event:</a:t>
            </a:r>
          </a:p>
          <a:p>
            <a:pPr marL="0" indent="0">
              <a:buClr>
                <a:srgbClr val="C00000"/>
              </a:buClr>
              <a:buSzPct val="65000"/>
              <a:buNone/>
            </a:pPr>
            <a:r>
              <a:rPr lang="en-US" sz="2800" dirty="0" smtClean="0">
                <a:solidFill>
                  <a:schemeClr val="bg2">
                    <a:lumMod val="10000"/>
                  </a:schemeClr>
                </a:solidFill>
                <a:latin typeface="Futura Lt BT"/>
              </a:rPr>
              <a:t>On screen button:</a:t>
            </a:r>
          </a:p>
          <a:p>
            <a:pPr>
              <a:buSzPct val="100000"/>
              <a:buFont typeface="+mj-lt"/>
              <a:buAutoNum type="arabicPeriod"/>
            </a:pPr>
            <a:r>
              <a:rPr lang="en-US" sz="2800" dirty="0" smtClean="0">
                <a:solidFill>
                  <a:schemeClr val="bg2">
                    <a:lumMod val="10000"/>
                  </a:schemeClr>
                </a:solidFill>
                <a:latin typeface="Futura Lt BT"/>
              </a:rPr>
              <a:t>Select one or more events to clear</a:t>
            </a:r>
          </a:p>
          <a:p>
            <a:pPr>
              <a:buSzPct val="100000"/>
              <a:buFont typeface="+mj-lt"/>
              <a:buAutoNum type="arabicPeriod"/>
            </a:pPr>
            <a:r>
              <a:rPr lang="en-US" sz="2800" dirty="0" smtClean="0">
                <a:solidFill>
                  <a:schemeClr val="bg2">
                    <a:lumMod val="10000"/>
                  </a:schemeClr>
                </a:solidFill>
                <a:latin typeface="Futura Lt BT"/>
              </a:rPr>
              <a:t>Click </a:t>
            </a:r>
            <a:r>
              <a:rPr lang="en-US" sz="2800" b="1" dirty="0" smtClean="0">
                <a:solidFill>
                  <a:schemeClr val="bg2">
                    <a:lumMod val="10000"/>
                  </a:schemeClr>
                </a:solidFill>
                <a:latin typeface="Futura Lt BT"/>
              </a:rPr>
              <a:t>[Del]</a:t>
            </a:r>
            <a:r>
              <a:rPr lang="en-US" sz="2800" dirty="0" smtClean="0">
                <a:solidFill>
                  <a:schemeClr val="bg2">
                    <a:lumMod val="10000"/>
                  </a:schemeClr>
                </a:solidFill>
                <a:latin typeface="Futura Lt BT"/>
              </a:rPr>
              <a:t> button</a:t>
            </a:r>
          </a:p>
          <a:p>
            <a:pPr>
              <a:buClr>
                <a:srgbClr val="C00000"/>
              </a:buClr>
              <a:buSzPct val="65000"/>
              <a:buFont typeface="+mj-lt"/>
              <a:buAutoNum type="arabicPeriod"/>
            </a:pPr>
            <a:endParaRPr lang="en-US" sz="2800" dirty="0" smtClean="0">
              <a:solidFill>
                <a:schemeClr val="bg2">
                  <a:lumMod val="10000"/>
                </a:schemeClr>
              </a:solidFill>
              <a:latin typeface="Futura Lt BT"/>
            </a:endParaRPr>
          </a:p>
          <a:p>
            <a:pPr marL="0" indent="0">
              <a:buClr>
                <a:srgbClr val="C00000"/>
              </a:buClr>
              <a:buSzPct val="65000"/>
              <a:buNone/>
            </a:pPr>
            <a:r>
              <a:rPr lang="en-US" sz="2800" dirty="0" smtClean="0">
                <a:solidFill>
                  <a:schemeClr val="bg2">
                    <a:lumMod val="10000"/>
                  </a:schemeClr>
                </a:solidFill>
                <a:latin typeface="Futura Lt BT"/>
              </a:rPr>
              <a:t>Select Actions Drop Down:</a:t>
            </a:r>
          </a:p>
          <a:p>
            <a:pPr>
              <a:buSzPct val="100000"/>
              <a:buFont typeface="+mj-lt"/>
              <a:buAutoNum type="arabicPeriod"/>
            </a:pPr>
            <a:r>
              <a:rPr lang="en-US" sz="2800" dirty="0" smtClean="0">
                <a:solidFill>
                  <a:schemeClr val="bg2">
                    <a:lumMod val="10000"/>
                  </a:schemeClr>
                </a:solidFill>
                <a:latin typeface="Futura Lt BT"/>
              </a:rPr>
              <a:t>Select event to clear</a:t>
            </a:r>
          </a:p>
          <a:p>
            <a:pPr>
              <a:buSzPct val="100000"/>
              <a:buFont typeface="+mj-lt"/>
              <a:buAutoNum type="arabicPeriod"/>
            </a:pPr>
            <a:r>
              <a:rPr lang="en-US" sz="2800" dirty="0" smtClean="0">
                <a:solidFill>
                  <a:schemeClr val="bg2">
                    <a:lumMod val="10000"/>
                  </a:schemeClr>
                </a:solidFill>
                <a:latin typeface="Futura Lt BT"/>
              </a:rPr>
              <a:t>Select Actions &gt; Clear</a:t>
            </a:r>
          </a:p>
          <a:p>
            <a:pPr>
              <a:buSzPct val="100000"/>
              <a:buFont typeface="+mj-lt"/>
              <a:buAutoNum type="arabicPeriod"/>
            </a:pPr>
            <a:r>
              <a:rPr lang="en-US" sz="2800" dirty="0" smtClean="0">
                <a:solidFill>
                  <a:schemeClr val="bg2">
                    <a:lumMod val="10000"/>
                  </a:schemeClr>
                </a:solidFill>
                <a:latin typeface="Futura Lt BT"/>
              </a:rPr>
              <a:t>[GO]</a:t>
            </a:r>
            <a:endParaRPr lang="en-US" sz="2800" dirty="0">
              <a:solidFill>
                <a:schemeClr val="bg2">
                  <a:lumMod val="10000"/>
                </a:schemeClr>
              </a:solidFill>
              <a:latin typeface="Futura Lt BT"/>
            </a:endParaRPr>
          </a:p>
        </p:txBody>
      </p:sp>
      <p:sp>
        <p:nvSpPr>
          <p:cNvPr id="4" name="Text Placeholder 3"/>
          <p:cNvSpPr>
            <a:spLocks noGrp="1"/>
          </p:cNvSpPr>
          <p:nvPr>
            <p:ph type="body" sz="quarter" idx="11"/>
          </p:nvPr>
        </p:nvSpPr>
        <p:spPr/>
        <p:txBody>
          <a:bodyPr>
            <a:normAutofit fontScale="85000" lnSpcReduction="20000"/>
          </a:bodyPr>
          <a:lstStyle/>
          <a:p>
            <a:r>
              <a:rPr lang="en-US" dirty="0">
                <a:solidFill>
                  <a:schemeClr val="accent1"/>
                </a:solidFill>
                <a:latin typeface="Futura Bk BT" panose="020B0502020204020303" pitchFamily="34" charset="0"/>
              </a:rPr>
              <a:t>Events</a:t>
            </a:r>
          </a:p>
          <a:p>
            <a:endParaRPr lang="en-US" dirty="0"/>
          </a:p>
        </p:txBody>
      </p:sp>
      <p:sp>
        <p:nvSpPr>
          <p:cNvPr id="11" name="Rectangle 10"/>
          <p:cNvSpPr/>
          <p:nvPr/>
        </p:nvSpPr>
        <p:spPr>
          <a:xfrm>
            <a:off x="10931157" y="7197234"/>
            <a:ext cx="2664823" cy="3512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cxnSp>
        <p:nvCxnSpPr>
          <p:cNvPr id="15" name="Straight Arrow Connector 14"/>
          <p:cNvCxnSpPr/>
          <p:nvPr/>
        </p:nvCxnSpPr>
        <p:spPr>
          <a:xfrm flipV="1">
            <a:off x="6984124" y="4230426"/>
            <a:ext cx="6826469" cy="1792002"/>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4204731" y="3867524"/>
            <a:ext cx="386160" cy="362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cxnSp>
        <p:nvCxnSpPr>
          <p:cNvPr id="18" name="Straight Arrow Connector 17"/>
          <p:cNvCxnSpPr>
            <a:endCxn id="11" idx="1"/>
          </p:cNvCxnSpPr>
          <p:nvPr/>
        </p:nvCxnSpPr>
        <p:spPr>
          <a:xfrm>
            <a:off x="6339031" y="7372857"/>
            <a:ext cx="4592125" cy="0"/>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spTree>
    <p:extLst>
      <p:ext uri="{BB962C8B-B14F-4D97-AF65-F5344CB8AC3E}">
        <p14:creationId xmlns:p14="http://schemas.microsoft.com/office/powerpoint/2010/main" val="277525494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Viewing Cleared Events</a:t>
            </a:r>
            <a:endParaRPr lang="en-US" dirty="0">
              <a:solidFill>
                <a:schemeClr val="tx1">
                  <a:lumMod val="50000"/>
                </a:schemeClr>
              </a:solidFill>
            </a:endParaRPr>
          </a:p>
        </p:txBody>
      </p:sp>
      <p:sp>
        <p:nvSpPr>
          <p:cNvPr id="5" name="Content Placeholder 4"/>
          <p:cNvSpPr>
            <a:spLocks noGrp="1"/>
          </p:cNvSpPr>
          <p:nvPr>
            <p:ph sz="quarter" idx="10"/>
          </p:nvPr>
        </p:nvSpPr>
        <p:spPr/>
        <p:txBody>
          <a:bodyPr/>
          <a:lstStyle/>
          <a:p>
            <a:pPr marL="0" indent="0">
              <a:buNone/>
            </a:pPr>
            <a:endParaRPr lang="en-US" sz="3800" dirty="0" smtClean="0"/>
          </a:p>
          <a:p>
            <a:pPr marL="0" indent="0">
              <a:buNone/>
            </a:pPr>
            <a:endParaRPr lang="en-US" sz="3800" dirty="0"/>
          </a:p>
          <a:p>
            <a:pPr marL="0" indent="0">
              <a:buNone/>
            </a:pPr>
            <a:endParaRPr lang="en-US" sz="3800" dirty="0" smtClean="0"/>
          </a:p>
          <a:p>
            <a:pPr marL="0" indent="0">
              <a:buNone/>
            </a:pPr>
            <a:endParaRPr lang="en-US" sz="3800" dirty="0"/>
          </a:p>
          <a:p>
            <a:pPr marL="0" indent="0">
              <a:buNone/>
            </a:pPr>
            <a:endParaRPr lang="en-US" sz="3800" dirty="0" smtClean="0"/>
          </a:p>
          <a:p>
            <a:r>
              <a:rPr lang="en-US" sz="3200" dirty="0" smtClean="0">
                <a:solidFill>
                  <a:schemeClr val="bg2">
                    <a:lumMod val="10000"/>
                  </a:schemeClr>
                </a:solidFill>
              </a:rPr>
              <a:t>Cleared </a:t>
            </a:r>
            <a:r>
              <a:rPr lang="en-US" sz="3200" dirty="0">
                <a:solidFill>
                  <a:schemeClr val="bg2">
                    <a:lumMod val="10000"/>
                  </a:schemeClr>
                </a:solidFill>
              </a:rPr>
              <a:t>events are listed per device in the </a:t>
            </a:r>
            <a:r>
              <a:rPr lang="en-US" sz="3200" dirty="0">
                <a:solidFill>
                  <a:schemeClr val="accent1"/>
                </a:solidFill>
              </a:rPr>
              <a:t>Device Reports Panel &gt; Events tab</a:t>
            </a:r>
          </a:p>
          <a:p>
            <a:r>
              <a:rPr lang="en-US" sz="3200" dirty="0">
                <a:solidFill>
                  <a:schemeClr val="bg2">
                    <a:lumMod val="10000"/>
                  </a:schemeClr>
                </a:solidFill>
              </a:rPr>
              <a:t>Cleared events are not listed on the Events Console</a:t>
            </a:r>
          </a:p>
        </p:txBody>
      </p:sp>
      <p:sp>
        <p:nvSpPr>
          <p:cNvPr id="4" name="Text Placeholder 3"/>
          <p:cNvSpPr>
            <a:spLocks noGrp="1"/>
          </p:cNvSpPr>
          <p:nvPr>
            <p:ph type="body" sz="quarter" idx="11"/>
          </p:nvPr>
        </p:nvSpPr>
        <p:spPr/>
        <p:txBody>
          <a:bodyPr>
            <a:normAutofit fontScale="85000" lnSpcReduction="20000"/>
          </a:bodyPr>
          <a:lstStyle/>
          <a:p>
            <a:r>
              <a:rPr lang="en-US" dirty="0">
                <a:solidFill>
                  <a:schemeClr val="accent1"/>
                </a:solidFill>
              </a:rPr>
              <a:t>Device Reports Panel &gt; Events &gt; Cleared</a:t>
            </a:r>
          </a:p>
          <a:p>
            <a:endParaRPr lang="en-US" dirty="0"/>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451" y="2034198"/>
            <a:ext cx="9877425" cy="3752850"/>
          </a:xfrm>
          <a:prstGeom prst="rect">
            <a:avLst/>
          </a:prstGeom>
          <a:ln>
            <a:solidFill>
              <a:schemeClr val="tx2"/>
            </a:solidFill>
          </a:ln>
        </p:spPr>
      </p:pic>
    </p:spTree>
    <p:extLst>
      <p:ext uri="{BB962C8B-B14F-4D97-AF65-F5344CB8AC3E}">
        <p14:creationId xmlns:p14="http://schemas.microsoft.com/office/powerpoint/2010/main" val="1807659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078" y="4461131"/>
            <a:ext cx="6219825" cy="45243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9834" y="1584137"/>
            <a:ext cx="2739220" cy="2432860"/>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Event Console Action Menu</a:t>
            </a:r>
            <a:endParaRPr lang="en-US" dirty="0">
              <a:solidFill>
                <a:schemeClr val="tx1">
                  <a:lumMod val="50000"/>
                </a:schemeClr>
              </a:solidFill>
            </a:endParaRPr>
          </a:p>
        </p:txBody>
      </p:sp>
      <p:cxnSp>
        <p:nvCxnSpPr>
          <p:cNvPr id="13" name="Straight Arrow Connector 12"/>
          <p:cNvCxnSpPr/>
          <p:nvPr/>
        </p:nvCxnSpPr>
        <p:spPr>
          <a:xfrm flipH="1">
            <a:off x="4533062" y="2176498"/>
            <a:ext cx="964996" cy="0"/>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007748" y="2566915"/>
            <a:ext cx="642611" cy="0"/>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044174" y="3434213"/>
            <a:ext cx="980253" cy="929582"/>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9591744" y="6380212"/>
            <a:ext cx="1777100" cy="68621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15" name="TextBox 1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183" y="1584137"/>
            <a:ext cx="4038164" cy="369741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8354" y="1996604"/>
            <a:ext cx="6625620" cy="145562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183" y="6193323"/>
            <a:ext cx="5095875" cy="2714625"/>
          </a:xfrm>
          <a:prstGeom prst="rect">
            <a:avLst/>
          </a:prstGeom>
        </p:spPr>
      </p:pic>
      <p:cxnSp>
        <p:nvCxnSpPr>
          <p:cNvPr id="25" name="Elbow Connector 24"/>
          <p:cNvCxnSpPr/>
          <p:nvPr/>
        </p:nvCxnSpPr>
        <p:spPr>
          <a:xfrm rot="5400000">
            <a:off x="3616133" y="4187799"/>
            <a:ext cx="3121572" cy="642279"/>
          </a:xfrm>
          <a:prstGeom prst="bentConnector3">
            <a:avLst>
              <a:gd name="adj1" fmla="val 505"/>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4248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800" y="2412412"/>
            <a:ext cx="7638153" cy="55560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824" y="2316688"/>
            <a:ext cx="2083003" cy="1850035"/>
          </a:xfrm>
          <a:prstGeom prst="rect">
            <a:avLst/>
          </a:prstGeom>
        </p:spPr>
      </p:pic>
      <p:sp>
        <p:nvSpPr>
          <p:cNvPr id="2" name="Title 1"/>
          <p:cNvSpPr>
            <a:spLocks noGrp="1"/>
          </p:cNvSpPr>
          <p:nvPr>
            <p:ph type="title"/>
          </p:nvPr>
        </p:nvSpPr>
        <p:spPr/>
        <p:txBody>
          <a:bodyPr/>
          <a:lstStyle/>
          <a:p>
            <a:r>
              <a:rPr lang="pt-BR" dirty="0" smtClean="0">
                <a:solidFill>
                  <a:schemeClr val="tx1">
                    <a:lumMod val="50000"/>
                  </a:schemeClr>
                </a:solidFill>
              </a:rPr>
              <a:t>Event Console Preferences</a:t>
            </a:r>
            <a:endParaRPr lang="en-US" dirty="0">
              <a:solidFill>
                <a:schemeClr val="tx1">
                  <a:lumMod val="50000"/>
                </a:schemeClr>
              </a:solidFill>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solidFill>
                  <a:schemeClr val="accent1"/>
                </a:solidFill>
              </a:rPr>
              <a:t>Events &gt; Action dropdown</a:t>
            </a:r>
            <a:endParaRPr lang="en-US" dirty="0">
              <a:solidFill>
                <a:schemeClr val="accent1"/>
              </a:solidFill>
            </a:endParaRPr>
          </a:p>
        </p:txBody>
      </p:sp>
      <p:sp>
        <p:nvSpPr>
          <p:cNvPr id="6" name="Right Arrow 5"/>
          <p:cNvSpPr/>
          <p:nvPr/>
        </p:nvSpPr>
        <p:spPr>
          <a:xfrm>
            <a:off x="2668799" y="3502559"/>
            <a:ext cx="935279" cy="406806"/>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5" name="Oval 4"/>
          <p:cNvSpPr/>
          <p:nvPr/>
        </p:nvSpPr>
        <p:spPr>
          <a:xfrm>
            <a:off x="381814" y="3502559"/>
            <a:ext cx="1969008" cy="3927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9" name="Rectangular Callout 8"/>
          <p:cNvSpPr/>
          <p:nvPr/>
        </p:nvSpPr>
        <p:spPr>
          <a:xfrm>
            <a:off x="12700809" y="4260266"/>
            <a:ext cx="2354330" cy="3612505"/>
          </a:xfrm>
          <a:prstGeom prst="wedgeRectCallout">
            <a:avLst>
              <a:gd name="adj1" fmla="val -104190"/>
              <a:gd name="adj2" fmla="val -4646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r>
              <a:rPr lang="en-US" dirty="0">
                <a:solidFill>
                  <a:schemeClr val="bg2">
                    <a:lumMod val="10000"/>
                  </a:schemeClr>
                </a:solidFill>
                <a:latin typeface="Futura Lt BT" panose="020B0402020204020303"/>
              </a:rPr>
              <a:t>Add and remove Event Console columns for your user account</a:t>
            </a:r>
          </a:p>
        </p:txBody>
      </p:sp>
      <p:sp>
        <p:nvSpPr>
          <p:cNvPr id="11" name="Rectangular Callout 10"/>
          <p:cNvSpPr/>
          <p:nvPr/>
        </p:nvSpPr>
        <p:spPr>
          <a:xfrm>
            <a:off x="621413" y="5190454"/>
            <a:ext cx="2354330" cy="2941318"/>
          </a:xfrm>
          <a:prstGeom prst="wedgeRectCallout">
            <a:avLst>
              <a:gd name="adj1" fmla="val 150612"/>
              <a:gd name="adj2" fmla="val -4960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r>
              <a:rPr lang="en-US" dirty="0">
                <a:solidFill>
                  <a:schemeClr val="bg2">
                    <a:lumMod val="10000"/>
                  </a:schemeClr>
                </a:solidFill>
                <a:latin typeface="Futura Lt BT" panose="020B0402020204020303"/>
              </a:rPr>
              <a:t>Change the default grouping behavior on the page</a:t>
            </a:r>
          </a:p>
        </p:txBody>
      </p:sp>
      <p:sp>
        <p:nvSpPr>
          <p:cNvPr id="12" name="TextBox 11"/>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spTree>
    <p:extLst>
      <p:ext uri="{BB962C8B-B14F-4D97-AF65-F5344CB8AC3E}">
        <p14:creationId xmlns:p14="http://schemas.microsoft.com/office/powerpoint/2010/main" val="376628173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626604" y="2326218"/>
            <a:ext cx="14291592" cy="7749249"/>
          </a:xfrm>
        </p:spPr>
        <p:txBody>
          <a:bodyPr/>
          <a:lstStyle/>
          <a:p>
            <a:pPr>
              <a:buSzPct val="100000"/>
              <a:buFont typeface="Arial" panose="020B0604020202020204" pitchFamily="34" charset="0"/>
              <a:buChar char="•"/>
            </a:pPr>
            <a:r>
              <a:rPr lang="pt-BR" dirty="0"/>
              <a:t>Events manual</a:t>
            </a:r>
          </a:p>
          <a:p>
            <a:pPr>
              <a:buSzPct val="100000"/>
              <a:buFont typeface="Arial" panose="020B0604020202020204" pitchFamily="34" charset="0"/>
              <a:buChar char="•"/>
            </a:pPr>
            <a:r>
              <a:rPr lang="pt-BR" dirty="0"/>
              <a:t>Guide Button</a:t>
            </a:r>
          </a:p>
          <a:p>
            <a:pPr marL="0" indent="0">
              <a:buClr>
                <a:srgbClr val="C00000"/>
              </a:buClr>
              <a:buSzPct val="100000"/>
              <a:buNone/>
            </a:pPr>
            <a:endParaRPr lang="en-US" dirty="0">
              <a:solidFill>
                <a:srgbClr val="4C5455"/>
              </a:solidFill>
            </a:endParaRPr>
          </a:p>
          <a:p>
            <a:pPr marL="0" indent="0">
              <a:buNone/>
            </a:pPr>
            <a:r>
              <a:rPr lang="en-US" dirty="0">
                <a:solidFill>
                  <a:srgbClr val="4C5455"/>
                </a:solidFill>
                <a:ea typeface="ＭＳ ゴシック" pitchFamily="26" charset="-128"/>
              </a:rPr>
              <a:t>All manuals are available on the Customer Portal:</a:t>
            </a:r>
          </a:p>
          <a:p>
            <a:pPr>
              <a:buNone/>
            </a:pPr>
            <a:r>
              <a:rPr lang="en-US" dirty="0">
                <a:solidFill>
                  <a:srgbClr val="4C5455"/>
                </a:solidFill>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solidFill>
                  <a:schemeClr val="tx1">
                    <a:lumMod val="50000"/>
                  </a:schemeClr>
                </a:solidFill>
              </a:rPr>
              <a:t>Resources And Questions</a:t>
            </a:r>
          </a:p>
        </p:txBody>
      </p:sp>
      <p:sp>
        <p:nvSpPr>
          <p:cNvPr id="2" name="Text Placeholder 1"/>
          <p:cNvSpPr>
            <a:spLocks noGrp="1"/>
          </p:cNvSpPr>
          <p:nvPr>
            <p:ph type="body" sz="quarter" idx="4294967295"/>
          </p:nvPr>
        </p:nvSpPr>
        <p:spPr>
          <a:xfrm>
            <a:off x="475970" y="1310853"/>
            <a:ext cx="13487363" cy="619337"/>
          </a:xfrm>
        </p:spPr>
        <p:txBody>
          <a:bodyPr>
            <a:normAutofit fontScale="850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513377" y="1706880"/>
            <a:ext cx="1340739" cy="1285240"/>
          </a:xfrm>
          <a:prstGeom prst="rect">
            <a:avLst/>
          </a:prstGeom>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851" y="6096000"/>
            <a:ext cx="2143125" cy="2133600"/>
          </a:xfrm>
          <a:prstGeom prst="rect">
            <a:avLst/>
          </a:prstGeom>
        </p:spPr>
      </p:pic>
    </p:spTree>
    <p:extLst>
      <p:ext uri="{BB962C8B-B14F-4D97-AF65-F5344CB8AC3E}">
        <p14:creationId xmlns:p14="http://schemas.microsoft.com/office/powerpoint/2010/main" val="387079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10000"/>
          </a:bodyPr>
          <a:lstStyle/>
          <a:p>
            <a:pPr marL="0" indent="0">
              <a:buNone/>
            </a:pPr>
            <a:r>
              <a:rPr lang="en-US" sz="3200" dirty="0"/>
              <a:t>Remove Column from Events Console</a:t>
            </a:r>
          </a:p>
          <a:p>
            <a:pPr marL="0" indent="0">
              <a:buNone/>
            </a:pPr>
            <a:endParaRPr lang="en-US" sz="2900" dirty="0" smtClean="0"/>
          </a:p>
          <a:p>
            <a:pPr marL="822960" indent="-822960">
              <a:buFont typeface="+mj-lt"/>
              <a:buAutoNum type="arabicPeriod"/>
            </a:pPr>
            <a:r>
              <a:rPr lang="en-US" sz="2900" dirty="0" smtClean="0"/>
              <a:t>Click </a:t>
            </a:r>
            <a:r>
              <a:rPr lang="en-US" sz="2900" dirty="0"/>
              <a:t>the </a:t>
            </a:r>
            <a:r>
              <a:rPr lang="en-US" sz="2900" b="1" dirty="0"/>
              <a:t>[Actions] </a:t>
            </a:r>
            <a:r>
              <a:rPr lang="en-US" sz="2900" dirty="0"/>
              <a:t>button</a:t>
            </a:r>
          </a:p>
          <a:p>
            <a:pPr marL="822960" indent="-822960">
              <a:buFont typeface="+mj-lt"/>
              <a:buAutoNum type="arabicPeriod"/>
            </a:pPr>
            <a:r>
              <a:rPr lang="en-US" sz="2900" dirty="0"/>
              <a:t>Select </a:t>
            </a:r>
            <a:r>
              <a:rPr lang="en-US" sz="2900" b="1" dirty="0"/>
              <a:t>Console Preferences</a:t>
            </a:r>
          </a:p>
          <a:p>
            <a:pPr marL="822960" indent="-822960">
              <a:buFont typeface="+mj-lt"/>
              <a:buAutoNum type="arabicPeriod"/>
            </a:pPr>
            <a:r>
              <a:rPr lang="en-US" sz="2900" dirty="0"/>
              <a:t>Under </a:t>
            </a:r>
            <a:r>
              <a:rPr lang="en-US" sz="2900" b="1" i="1" dirty="0"/>
              <a:t>Event Monitor Columns</a:t>
            </a:r>
            <a:r>
              <a:rPr lang="en-US" sz="2900" dirty="0"/>
              <a:t> deselect “</a:t>
            </a:r>
            <a:r>
              <a:rPr lang="en-US" sz="2900" i="1" dirty="0"/>
              <a:t>Note” (</a:t>
            </a:r>
            <a:r>
              <a:rPr lang="en-US" sz="2900" dirty="0" err="1"/>
              <a:t>control+click</a:t>
            </a:r>
            <a:r>
              <a:rPr lang="en-US" sz="2900" dirty="0"/>
              <a:t>)</a:t>
            </a:r>
          </a:p>
          <a:p>
            <a:pPr marL="822960" indent="-822960">
              <a:buFont typeface="+mj-lt"/>
              <a:buAutoNum type="arabicPeriod"/>
            </a:pPr>
            <a:r>
              <a:rPr lang="en-US" sz="2900" dirty="0"/>
              <a:t>Click </a:t>
            </a:r>
            <a:r>
              <a:rPr lang="en-US" sz="2900" b="1" dirty="0"/>
              <a:t>[Save]</a:t>
            </a:r>
          </a:p>
          <a:p>
            <a:pPr marL="0" indent="0">
              <a:buNone/>
            </a:pPr>
            <a:endParaRPr lang="en-US" sz="2900" b="1" dirty="0"/>
          </a:p>
          <a:p>
            <a:pPr marL="0" indent="0">
              <a:buNone/>
            </a:pPr>
            <a:r>
              <a:rPr lang="en-US" sz="3200" dirty="0"/>
              <a:t>Save and View a Custom View</a:t>
            </a:r>
          </a:p>
          <a:p>
            <a:pPr marL="0" indent="0">
              <a:buNone/>
            </a:pPr>
            <a:endParaRPr lang="en-US" sz="2900" b="1" dirty="0"/>
          </a:p>
          <a:p>
            <a:pPr marL="822960" indent="-822960">
              <a:buFont typeface="+mj-lt"/>
              <a:buAutoNum type="arabicPeriod"/>
            </a:pPr>
            <a:r>
              <a:rPr lang="en-US" sz="2900" dirty="0"/>
              <a:t>In the </a:t>
            </a:r>
            <a:r>
              <a:rPr lang="en-US" sz="2900" b="1" i="1" dirty="0"/>
              <a:t>Search</a:t>
            </a:r>
            <a:r>
              <a:rPr lang="en-US" sz="2900" dirty="0"/>
              <a:t> drop down choose </a:t>
            </a:r>
            <a:r>
              <a:rPr lang="en-US" sz="2900" i="1" dirty="0"/>
              <a:t>Event Message</a:t>
            </a:r>
            <a:r>
              <a:rPr lang="en-US" sz="2900" dirty="0"/>
              <a:t> and enter “File” in the adjacent test box</a:t>
            </a:r>
          </a:p>
          <a:p>
            <a:pPr marL="822960" indent="-822960">
              <a:buFont typeface="+mj-lt"/>
              <a:buAutoNum type="arabicPeriod"/>
            </a:pPr>
            <a:r>
              <a:rPr lang="en-US" sz="2900" dirty="0"/>
              <a:t>In the </a:t>
            </a:r>
            <a:r>
              <a:rPr lang="en-US" sz="2900" b="1" i="1" dirty="0"/>
              <a:t>Custom View </a:t>
            </a:r>
            <a:r>
              <a:rPr lang="en-US" sz="2900" dirty="0"/>
              <a:t>dropdown select </a:t>
            </a:r>
            <a:r>
              <a:rPr lang="en-US" sz="2900" i="1" dirty="0"/>
              <a:t>(new custom view)</a:t>
            </a:r>
            <a:endParaRPr lang="en-US" sz="2900" dirty="0"/>
          </a:p>
          <a:p>
            <a:pPr marL="822960" indent="-822960">
              <a:buFont typeface="+mj-lt"/>
              <a:buAutoNum type="arabicPeriod"/>
            </a:pPr>
            <a:r>
              <a:rPr lang="en-US" sz="2900" dirty="0"/>
              <a:t>Click the </a:t>
            </a:r>
            <a:r>
              <a:rPr lang="en-US" sz="2900" b="1" dirty="0"/>
              <a:t>[Save]</a:t>
            </a:r>
            <a:r>
              <a:rPr lang="en-US" sz="2900" dirty="0"/>
              <a:t> button</a:t>
            </a:r>
          </a:p>
          <a:p>
            <a:pPr marL="822960" indent="-822960">
              <a:buFont typeface="+mj-lt"/>
              <a:buAutoNum type="arabicPeriod"/>
            </a:pPr>
            <a:r>
              <a:rPr lang="en-US" sz="2900" dirty="0"/>
              <a:t>Enter “File System Events” in the dialog box</a:t>
            </a:r>
          </a:p>
          <a:p>
            <a:pPr marL="822960" indent="-822960">
              <a:buFont typeface="+mj-lt"/>
              <a:buAutoNum type="arabicPeriod"/>
            </a:pPr>
            <a:r>
              <a:rPr lang="en-US" sz="2900" dirty="0"/>
              <a:t>Click the </a:t>
            </a:r>
            <a:r>
              <a:rPr lang="en-US" sz="2900" b="1" dirty="0"/>
              <a:t>[OK] </a:t>
            </a:r>
            <a:r>
              <a:rPr lang="en-US" sz="2900" dirty="0"/>
              <a:t>button</a:t>
            </a:r>
          </a:p>
          <a:p>
            <a:pPr marL="822960" indent="-822960">
              <a:buFont typeface="+mj-lt"/>
              <a:buAutoNum type="arabicPeriod"/>
            </a:pPr>
            <a:r>
              <a:rPr lang="en-US" sz="2900" dirty="0"/>
              <a:t>Click the </a:t>
            </a:r>
            <a:r>
              <a:rPr lang="en-US" sz="2900" b="1" dirty="0"/>
              <a:t>[Events]</a:t>
            </a:r>
            <a:r>
              <a:rPr lang="en-US" sz="2900" dirty="0"/>
              <a:t> button to re-set the Event Console</a:t>
            </a:r>
          </a:p>
          <a:p>
            <a:pPr marL="822960" indent="-822960">
              <a:buFont typeface="+mj-lt"/>
              <a:buAutoNum type="arabicPeriod"/>
            </a:pPr>
            <a:r>
              <a:rPr lang="en-US" sz="2900" dirty="0"/>
              <a:t>In the </a:t>
            </a:r>
            <a:r>
              <a:rPr lang="en-US" sz="2900" b="1" i="1" dirty="0"/>
              <a:t>Custom View</a:t>
            </a:r>
            <a:r>
              <a:rPr lang="en-US" sz="2900" dirty="0"/>
              <a:t> dropdown select </a:t>
            </a:r>
            <a:r>
              <a:rPr lang="en-US" sz="2900" i="1" dirty="0"/>
              <a:t>File System Events</a:t>
            </a:r>
            <a:endParaRPr lang="en-US" sz="2900" dirty="0"/>
          </a:p>
          <a:p>
            <a:pPr marL="0" indent="0">
              <a:buNone/>
            </a:pPr>
            <a:endParaRPr lang="en-US" sz="2900" b="1" dirty="0"/>
          </a:p>
          <a:p>
            <a:pPr marL="0" indent="0">
              <a:buNone/>
            </a:pPr>
            <a:endParaRPr lang="en-US" sz="3200" b="1" dirty="0"/>
          </a:p>
        </p:txBody>
      </p:sp>
      <p:sp>
        <p:nvSpPr>
          <p:cNvPr id="2" name="Title 1"/>
          <p:cNvSpPr>
            <a:spLocks noGrp="1"/>
          </p:cNvSpPr>
          <p:nvPr>
            <p:ph type="title"/>
          </p:nvPr>
        </p:nvSpPr>
        <p:spPr/>
        <p:txBody>
          <a:bodyPr/>
          <a:lstStyle/>
          <a:p>
            <a:r>
              <a:rPr lang="en-US" dirty="0" smtClean="0">
                <a:solidFill>
                  <a:schemeClr val="tx1">
                    <a:lumMod val="50000"/>
                  </a:schemeClr>
                </a:solidFill>
              </a:rPr>
              <a:t>Lab: Events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17998" y="115666"/>
            <a:ext cx="1007533" cy="865381"/>
          </a:xfrm>
          <a:prstGeom prst="rect">
            <a:avLst/>
          </a:prstGeom>
        </p:spPr>
      </p:pic>
    </p:spTree>
    <p:extLst>
      <p:ext uri="{BB962C8B-B14F-4D97-AF65-F5344CB8AC3E}">
        <p14:creationId xmlns:p14="http://schemas.microsoft.com/office/powerpoint/2010/main" val="71204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pPr marL="0" indent="0">
              <a:buNone/>
            </a:pPr>
            <a:r>
              <a:rPr lang="en-US" sz="3200" dirty="0"/>
              <a:t>Acknowledge and then Clear an event</a:t>
            </a:r>
          </a:p>
          <a:p>
            <a:pPr marL="0" indent="0">
              <a:buNone/>
            </a:pPr>
            <a:endParaRPr lang="en-US" sz="3200" dirty="0" smtClean="0"/>
          </a:p>
          <a:p>
            <a:pPr marL="731520" indent="-731520">
              <a:buFont typeface="+mj-lt"/>
              <a:buAutoNum type="arabicPeriod"/>
            </a:pPr>
            <a:r>
              <a:rPr lang="en-US" sz="3200" dirty="0" smtClean="0"/>
              <a:t>Click </a:t>
            </a:r>
            <a:r>
              <a:rPr lang="en-US" sz="3200" b="1" dirty="0"/>
              <a:t>[Events]</a:t>
            </a:r>
          </a:p>
          <a:p>
            <a:pPr marL="731520" indent="-731520">
              <a:buFont typeface="+mj-lt"/>
              <a:buAutoNum type="arabicPeriod"/>
            </a:pPr>
            <a:r>
              <a:rPr lang="en-US" sz="3200" dirty="0"/>
              <a:t>Find a “C:\: File system usage exceeded major threshold” event</a:t>
            </a:r>
          </a:p>
          <a:p>
            <a:pPr marL="731520" indent="-731520">
              <a:buFont typeface="+mj-lt"/>
              <a:buAutoNum type="arabicPeriod"/>
            </a:pPr>
            <a:r>
              <a:rPr lang="en-US" sz="3200" dirty="0"/>
              <a:t>Click </a:t>
            </a:r>
            <a:r>
              <a:rPr lang="en-US" sz="3200" b="1" dirty="0"/>
              <a:t>[Ack] </a:t>
            </a:r>
            <a:r>
              <a:rPr lang="en-US" sz="3200" dirty="0"/>
              <a:t>and </a:t>
            </a:r>
            <a:r>
              <a:rPr lang="en-US" sz="3200" b="1" dirty="0"/>
              <a:t>[OK]</a:t>
            </a:r>
          </a:p>
          <a:p>
            <a:pPr marL="731520" indent="-731520">
              <a:buFont typeface="+mj-lt"/>
              <a:buAutoNum type="arabicPeriod"/>
            </a:pPr>
            <a:r>
              <a:rPr lang="en-US" sz="3200" dirty="0"/>
              <a:t>Note that your user name is now reflected in the </a:t>
            </a:r>
            <a:r>
              <a:rPr lang="en-US" sz="3200" b="1" i="1" dirty="0"/>
              <a:t>Ack</a:t>
            </a:r>
            <a:r>
              <a:rPr lang="en-US" sz="3200" dirty="0"/>
              <a:t> column</a:t>
            </a:r>
          </a:p>
          <a:p>
            <a:pPr marL="731520" indent="-731520">
              <a:buFont typeface="+mj-lt"/>
              <a:buAutoNum type="arabicPeriod"/>
            </a:pPr>
            <a:r>
              <a:rPr lang="en-US" sz="3200" dirty="0"/>
              <a:t>Select the same event and note the device name</a:t>
            </a:r>
          </a:p>
          <a:p>
            <a:pPr marL="731520" indent="-731520">
              <a:buFont typeface="+mj-lt"/>
              <a:buAutoNum type="arabicPeriod"/>
            </a:pPr>
            <a:r>
              <a:rPr lang="en-US" sz="3200" dirty="0"/>
              <a:t>Click </a:t>
            </a:r>
            <a:r>
              <a:rPr lang="en-US" sz="3200" b="1" dirty="0"/>
              <a:t>[Del]</a:t>
            </a:r>
            <a:endParaRPr lang="en-US" sz="3200" dirty="0"/>
          </a:p>
          <a:p>
            <a:pPr marL="731520" indent="-731520">
              <a:buFont typeface="+mj-lt"/>
              <a:buAutoNum type="arabicPeriod"/>
            </a:pPr>
            <a:r>
              <a:rPr lang="en-US" sz="3200" dirty="0"/>
              <a:t>Note that the event has been cleared from the Event Console</a:t>
            </a:r>
          </a:p>
          <a:p>
            <a:pPr marL="731520" indent="-731520">
              <a:buFont typeface="+mj-lt"/>
              <a:buAutoNum type="arabicPeriod"/>
            </a:pPr>
            <a:r>
              <a:rPr lang="en-US" sz="3200" dirty="0"/>
              <a:t>Go to Registry &gt; Device Manager and search for the device</a:t>
            </a:r>
          </a:p>
          <a:p>
            <a:pPr marL="731520" indent="-731520">
              <a:buFont typeface="+mj-lt"/>
              <a:buAutoNum type="arabicPeriod"/>
            </a:pPr>
            <a:r>
              <a:rPr lang="en-US" sz="3200" dirty="0"/>
              <a:t>Go to Device Reports Panel &gt; Events for the device</a:t>
            </a:r>
          </a:p>
          <a:p>
            <a:pPr marL="731520" indent="-731520">
              <a:buFont typeface="+mj-lt"/>
              <a:buAutoNum type="arabicPeriod"/>
            </a:pPr>
            <a:r>
              <a:rPr lang="en-US" sz="3200" dirty="0"/>
              <a:t>Click the </a:t>
            </a:r>
            <a:r>
              <a:rPr lang="en-US" sz="3200" b="1" dirty="0"/>
              <a:t>[Cleared] </a:t>
            </a:r>
            <a:r>
              <a:rPr lang="en-US" sz="3200" dirty="0"/>
              <a:t>button</a:t>
            </a:r>
          </a:p>
          <a:p>
            <a:pPr marL="731520" indent="-731520">
              <a:buFont typeface="+mj-lt"/>
              <a:buAutoNum type="arabicPeriod"/>
            </a:pPr>
            <a:r>
              <a:rPr lang="en-US" sz="3200" dirty="0"/>
              <a:t>Note that the recently cleared event is listed</a:t>
            </a:r>
          </a:p>
        </p:txBody>
      </p:sp>
      <p:sp>
        <p:nvSpPr>
          <p:cNvPr id="2" name="Title 1"/>
          <p:cNvSpPr>
            <a:spLocks noGrp="1"/>
          </p:cNvSpPr>
          <p:nvPr>
            <p:ph type="title"/>
          </p:nvPr>
        </p:nvSpPr>
        <p:spPr/>
        <p:txBody>
          <a:bodyPr/>
          <a:lstStyle/>
          <a:p>
            <a:r>
              <a:rPr lang="en-US" dirty="0" smtClean="0">
                <a:solidFill>
                  <a:schemeClr val="tx1">
                    <a:lumMod val="50000"/>
                  </a:schemeClr>
                </a:solidFill>
              </a:rPr>
              <a:t>Lab: Event Console	</a:t>
            </a:r>
            <a:endParaRPr lang="en-US" dirty="0">
              <a:solidFill>
                <a:schemeClr val="tx1">
                  <a:lumMod val="50000"/>
                </a:schemeClr>
              </a:solidFill>
            </a:endParaRPr>
          </a:p>
        </p:txBody>
      </p:sp>
      <p:sp>
        <p:nvSpPr>
          <p:cNvPr id="5" name="TextBox 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a:solidFill>
                  <a:schemeClr val="bg1"/>
                </a:solidFill>
                <a:latin typeface="Futura Bk BT" panose="020B0502020204020303" pitchFamily="34" charset="0"/>
              </a:rPr>
              <a:t>Event Console</a:t>
            </a:r>
          </a:p>
        </p:txBody>
      </p:sp>
    </p:spTree>
    <p:extLst>
      <p:ext uri="{BB962C8B-B14F-4D97-AF65-F5344CB8AC3E}">
        <p14:creationId xmlns:p14="http://schemas.microsoft.com/office/powerpoint/2010/main" val="3828211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219303" y="2357244"/>
            <a:ext cx="7106194" cy="1336463"/>
          </a:xfrm>
        </p:spPr>
        <p:txBody>
          <a:bodyPr>
            <a:normAutofit/>
          </a:bodyPr>
          <a:lstStyle/>
          <a:p>
            <a:pPr algn="ctr"/>
            <a:r>
              <a:rPr lang="en-US" sz="5100" dirty="0" smtClean="0">
                <a:solidFill>
                  <a:schemeClr val="tx1">
                    <a:lumMod val="50000"/>
                  </a:schemeClr>
                </a:solidFill>
              </a:rPr>
              <a:t>Ticket Console</a:t>
            </a:r>
            <a:endParaRPr lang="en-US" sz="5100" dirty="0">
              <a:solidFill>
                <a:schemeClr val="tx1">
                  <a:lumMod val="50000"/>
                </a:scheme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776" y="3941585"/>
            <a:ext cx="2903248" cy="2504763"/>
          </a:xfrm>
          <a:prstGeom prst="rect">
            <a:avLst/>
          </a:prstGeom>
        </p:spPr>
      </p:pic>
    </p:spTree>
    <p:extLst>
      <p:ext uri="{BB962C8B-B14F-4D97-AF65-F5344CB8AC3E}">
        <p14:creationId xmlns:p14="http://schemas.microsoft.com/office/powerpoint/2010/main" val="299806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69" y="1947166"/>
            <a:ext cx="14291592" cy="7189108"/>
          </a:xfrm>
        </p:spPr>
        <p:txBody>
          <a:bodyPr/>
          <a:lstStyle/>
          <a:p>
            <a:r>
              <a:rPr lang="en-US" sz="3200" dirty="0"/>
              <a:t>Managed device initiated message sent to the EM7 Data Collector</a:t>
            </a:r>
          </a:p>
          <a:p>
            <a:r>
              <a:rPr lang="en-US" sz="3200" dirty="0"/>
              <a:t>Written to the device log</a:t>
            </a:r>
          </a:p>
          <a:p>
            <a:r>
              <a:rPr lang="en-US" sz="3200" dirty="0"/>
              <a:t>If the Syslog or Trap also matches an event definition, it creates an event (grey if it is just a message, event severity color if the message matches an event definition)</a:t>
            </a:r>
          </a:p>
        </p:txBody>
      </p:sp>
      <p:sp>
        <p:nvSpPr>
          <p:cNvPr id="2" name="Title 1"/>
          <p:cNvSpPr>
            <a:spLocks noGrp="1"/>
          </p:cNvSpPr>
          <p:nvPr>
            <p:ph type="title"/>
          </p:nvPr>
        </p:nvSpPr>
        <p:spPr/>
        <p:txBody>
          <a:bodyPr/>
          <a:lstStyle/>
          <a:p>
            <a:r>
              <a:rPr lang="en-US" dirty="0" smtClean="0">
                <a:solidFill>
                  <a:schemeClr val="tx1">
                    <a:lumMod val="50000"/>
                  </a:schemeClr>
                </a:solidFill>
              </a:rPr>
              <a:t>Viewing Device Log Messages</a:t>
            </a:r>
            <a:endParaRPr lang="en-US" dirty="0">
              <a:solidFill>
                <a:schemeClr val="tx1">
                  <a:lumMod val="50000"/>
                </a:schemeClr>
              </a:solidFill>
            </a:endParaRPr>
          </a:p>
        </p:txBody>
      </p:sp>
      <p:sp>
        <p:nvSpPr>
          <p:cNvPr id="6" name="Text Placeholder 5"/>
          <p:cNvSpPr>
            <a:spLocks noGrp="1"/>
          </p:cNvSpPr>
          <p:nvPr>
            <p:ph type="body" sz="quarter" idx="4294967295"/>
          </p:nvPr>
        </p:nvSpPr>
        <p:spPr>
          <a:xfrm>
            <a:off x="475970" y="1192213"/>
            <a:ext cx="13487680" cy="619125"/>
          </a:xfrm>
        </p:spPr>
        <p:txBody>
          <a:bodyPr>
            <a:noAutofit/>
          </a:bodyPr>
          <a:lstStyle/>
          <a:p>
            <a:pPr marL="0" indent="0">
              <a:buNone/>
            </a:pPr>
            <a:r>
              <a:rPr lang="en-US" sz="3800" dirty="0">
                <a:solidFill>
                  <a:schemeClr val="accent1"/>
                </a:solidFill>
              </a:rPr>
              <a:t>Device Reports &gt; Logs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456" y="4944894"/>
            <a:ext cx="13871701" cy="3752597"/>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7" name="Oval 6"/>
          <p:cNvSpPr/>
          <p:nvPr/>
        </p:nvSpPr>
        <p:spPr>
          <a:xfrm>
            <a:off x="2674398" y="7655560"/>
            <a:ext cx="728663" cy="3073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8" name="Rectangle 7"/>
          <p:cNvSpPr/>
          <p:nvPr/>
        </p:nvSpPr>
        <p:spPr>
          <a:xfrm>
            <a:off x="4304380" y="7638665"/>
            <a:ext cx="10411778" cy="3073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sp>
        <p:nvSpPr>
          <p:cNvPr id="11" name="TextBox 10"/>
          <p:cNvSpPr txBox="1"/>
          <p:nvPr/>
        </p:nvSpPr>
        <p:spPr>
          <a:xfrm>
            <a:off x="7195607" y="9516838"/>
            <a:ext cx="1153586" cy="440120"/>
          </a:xfrm>
          <a:prstGeom prst="rect">
            <a:avLst/>
          </a:prstGeom>
          <a:noFill/>
        </p:spPr>
        <p:txBody>
          <a:bodyPr wrap="none" lIns="146304" tIns="73152" rIns="146304" bIns="73152" rtlCol="0">
            <a:spAutoFit/>
          </a:bodyPr>
          <a:lstStyle/>
          <a:p>
            <a:pPr algn="ctr"/>
            <a:r>
              <a:rPr lang="en-US" sz="1900" dirty="0">
                <a:solidFill>
                  <a:schemeClr val="bg1"/>
                </a:solidFill>
                <a:latin typeface="Futura Bk BT" panose="020B0502020204020303" pitchFamily="34" charset="0"/>
              </a:rPr>
              <a:t>Logging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1950" y="4944894"/>
            <a:ext cx="1402887" cy="249111"/>
          </a:xfrm>
          <a:prstGeom prst="rect">
            <a:avLst/>
          </a:prstGeom>
        </p:spPr>
      </p:pic>
    </p:spTree>
    <p:extLst>
      <p:ext uri="{BB962C8B-B14F-4D97-AF65-F5344CB8AC3E}">
        <p14:creationId xmlns:p14="http://schemas.microsoft.com/office/powerpoint/2010/main" val="3819728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9499"/>
          <a:stretch/>
        </p:blipFill>
        <p:spPr>
          <a:xfrm>
            <a:off x="8574156" y="1205948"/>
            <a:ext cx="6970643" cy="8239557"/>
          </a:xfrm>
          <a:prstGeom prst="rect">
            <a:avLst/>
          </a:prstGeom>
        </p:spPr>
      </p:pic>
      <p:sp>
        <p:nvSpPr>
          <p:cNvPr id="3" name="Content Placeholder 2"/>
          <p:cNvSpPr>
            <a:spLocks noGrp="1"/>
          </p:cNvSpPr>
          <p:nvPr>
            <p:ph idx="1"/>
          </p:nvPr>
        </p:nvSpPr>
        <p:spPr/>
        <p:txBody>
          <a:bodyPr/>
          <a:lstStyle/>
          <a:p>
            <a:pPr>
              <a:buFont typeface="Arial" panose="020B0604020202020204" pitchFamily="34" charset="0"/>
              <a:buChar char="•"/>
            </a:pPr>
            <a:r>
              <a:rPr lang="en-US" sz="3800" dirty="0">
                <a:solidFill>
                  <a:schemeClr val="bg2">
                    <a:lumMod val="10000"/>
                  </a:schemeClr>
                </a:solidFill>
              </a:rPr>
              <a:t>Benefits of EM7 Ticketing</a:t>
            </a:r>
          </a:p>
          <a:p>
            <a:pPr>
              <a:buFont typeface="Arial" panose="020B0604020202020204" pitchFamily="34" charset="0"/>
              <a:buChar char="•"/>
            </a:pPr>
            <a:r>
              <a:rPr lang="en-US" sz="3800" dirty="0">
                <a:solidFill>
                  <a:schemeClr val="bg2">
                    <a:lumMod val="10000"/>
                  </a:schemeClr>
                </a:solidFill>
              </a:rPr>
              <a:t>What is a Ticket?</a:t>
            </a:r>
          </a:p>
          <a:p>
            <a:pPr>
              <a:buFont typeface="Arial" panose="020B0604020202020204" pitchFamily="34" charset="0"/>
              <a:buChar char="•"/>
            </a:pPr>
            <a:r>
              <a:rPr lang="en-US" sz="3800" dirty="0">
                <a:solidFill>
                  <a:schemeClr val="bg2">
                    <a:lumMod val="10000"/>
                  </a:schemeClr>
                </a:solidFill>
              </a:rPr>
              <a:t>Ticket Console</a:t>
            </a:r>
          </a:p>
          <a:p>
            <a:pPr>
              <a:buFont typeface="Arial" panose="020B0604020202020204" pitchFamily="34" charset="0"/>
              <a:buChar char="•"/>
            </a:pPr>
            <a:r>
              <a:rPr lang="en-US" sz="3800" dirty="0">
                <a:solidFill>
                  <a:schemeClr val="bg2">
                    <a:lumMod val="10000"/>
                  </a:schemeClr>
                </a:solidFill>
              </a:rPr>
              <a:t>Creating Tickets</a:t>
            </a:r>
          </a:p>
          <a:p>
            <a:pPr>
              <a:buFont typeface="Arial" panose="020B0604020202020204" pitchFamily="34" charset="0"/>
              <a:buChar char="•"/>
            </a:pPr>
            <a:r>
              <a:rPr lang="en-US" sz="3800" dirty="0">
                <a:solidFill>
                  <a:schemeClr val="bg2">
                    <a:lumMod val="10000"/>
                  </a:schemeClr>
                </a:solidFill>
              </a:rPr>
              <a:t>Viewing Tickets</a:t>
            </a:r>
          </a:p>
          <a:p>
            <a:pPr>
              <a:buFont typeface="Arial" panose="020B0604020202020204" pitchFamily="34" charset="0"/>
              <a:buChar char="•"/>
            </a:pPr>
            <a:r>
              <a:rPr lang="en-US" sz="3800" dirty="0">
                <a:solidFill>
                  <a:schemeClr val="bg2">
                    <a:lumMod val="10000"/>
                  </a:schemeClr>
                </a:solidFill>
              </a:rPr>
              <a:t>Resolving Tickets</a:t>
            </a:r>
          </a:p>
          <a:p>
            <a:pPr>
              <a:buFont typeface="Arial" panose="020B0604020202020204" pitchFamily="34" charset="0"/>
              <a:buChar char="•"/>
            </a:pPr>
            <a:r>
              <a:rPr lang="en-US" sz="3800" dirty="0">
                <a:solidFill>
                  <a:schemeClr val="bg2">
                    <a:lumMod val="10000"/>
                  </a:schemeClr>
                </a:solidFill>
              </a:rPr>
              <a:t>Ticket Watchers</a:t>
            </a:r>
          </a:p>
          <a:p>
            <a:pPr>
              <a:buFont typeface="Arial" panose="020B0604020202020204" pitchFamily="34" charset="0"/>
              <a:buChar char="•"/>
            </a:pPr>
            <a:r>
              <a:rPr lang="en-US" sz="3800" dirty="0">
                <a:solidFill>
                  <a:schemeClr val="bg2">
                    <a:lumMod val="10000"/>
                  </a:schemeClr>
                </a:solidFill>
              </a:rPr>
              <a:t>Ticket Queues</a:t>
            </a:r>
          </a:p>
          <a:p>
            <a:pPr>
              <a:buClr>
                <a:srgbClr val="C00000"/>
              </a:buClr>
              <a:buFont typeface="Wingdings" pitchFamily="2" charset="2"/>
              <a:buChar char="l"/>
            </a:pPr>
            <a:endParaRPr lang="en-US" dirty="0" smtClean="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301680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Integrate event and ticketing for seamless operations</a:t>
            </a:r>
          </a:p>
          <a:p>
            <a:r>
              <a:rPr lang="en-US" dirty="0" smtClean="0"/>
              <a:t>Automate notifications, escalations, and response/remediation</a:t>
            </a:r>
          </a:p>
          <a:p>
            <a:r>
              <a:rPr lang="en-US" dirty="0" smtClean="0"/>
              <a:t>Align processes to customized workflows</a:t>
            </a: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Benefits of Ticketing in EM7</a:t>
            </a:r>
            <a:endParaRPr lang="en-US" dirty="0">
              <a:solidFill>
                <a:schemeClr val="tx1">
                  <a:lumMod val="50000"/>
                </a:scheme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182" y="5650938"/>
            <a:ext cx="7416012" cy="1305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1056873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800" dirty="0">
                <a:solidFill>
                  <a:schemeClr val="bg2">
                    <a:lumMod val="10000"/>
                  </a:schemeClr>
                </a:solidFill>
              </a:rPr>
              <a:t>A ticket is a request for work and a log of the work.</a:t>
            </a:r>
          </a:p>
          <a:p>
            <a:r>
              <a:rPr lang="en-US" sz="3800" dirty="0">
                <a:solidFill>
                  <a:schemeClr val="bg2">
                    <a:lumMod val="10000"/>
                  </a:schemeClr>
                </a:solidFill>
              </a:rPr>
              <a:t>A ticket can be created manually or created based on an event. </a:t>
            </a:r>
          </a:p>
          <a:p>
            <a:r>
              <a:rPr lang="en-US" sz="3800" dirty="0">
                <a:solidFill>
                  <a:schemeClr val="bg2">
                    <a:lumMod val="10000"/>
                  </a:schemeClr>
                </a:solidFill>
              </a:rPr>
              <a:t>From the Ticket Console page, you can:</a:t>
            </a:r>
          </a:p>
          <a:p>
            <a:pPr lvl="1">
              <a:buClr>
                <a:schemeClr val="accent2"/>
              </a:buClr>
              <a:buSzPct val="100000"/>
            </a:pPr>
            <a:r>
              <a:rPr lang="en-US" dirty="0">
                <a:solidFill>
                  <a:schemeClr val="bg2">
                    <a:lumMod val="10000"/>
                  </a:schemeClr>
                </a:solidFill>
              </a:rPr>
              <a:t>View a list of active tickets</a:t>
            </a:r>
          </a:p>
          <a:p>
            <a:pPr lvl="1">
              <a:buClr>
                <a:schemeClr val="accent2"/>
              </a:buClr>
              <a:buSzPct val="100000"/>
            </a:pPr>
            <a:r>
              <a:rPr lang="en-US" dirty="0">
                <a:solidFill>
                  <a:schemeClr val="bg2">
                    <a:lumMod val="10000"/>
                  </a:schemeClr>
                </a:solidFill>
              </a:rPr>
              <a:t>Create a new ticket</a:t>
            </a:r>
          </a:p>
          <a:p>
            <a:pPr lvl="1">
              <a:buClr>
                <a:schemeClr val="accent2"/>
              </a:buClr>
              <a:buSzPct val="100000"/>
            </a:pPr>
            <a:r>
              <a:rPr lang="en-US" dirty="0">
                <a:solidFill>
                  <a:schemeClr val="bg2">
                    <a:lumMod val="10000"/>
                  </a:schemeClr>
                </a:solidFill>
              </a:rPr>
              <a:t>Edit one or more existing tickets</a:t>
            </a:r>
          </a:p>
          <a:p>
            <a:pPr lvl="1">
              <a:buClr>
                <a:schemeClr val="accent2"/>
              </a:buClr>
              <a:buSzPct val="100000"/>
            </a:pPr>
            <a:r>
              <a:rPr lang="en-US" dirty="0">
                <a:solidFill>
                  <a:schemeClr val="bg2">
                    <a:lumMod val="10000"/>
                  </a:schemeClr>
                </a:solidFill>
              </a:rPr>
              <a:t>Filter, search, and sort the list of tickets</a:t>
            </a:r>
          </a:p>
          <a:p>
            <a:pPr lvl="1">
              <a:buClr>
                <a:schemeClr val="accent2"/>
              </a:buClr>
              <a:buSzPct val="100000"/>
            </a:pPr>
            <a:r>
              <a:rPr lang="en-US" dirty="0">
                <a:solidFill>
                  <a:schemeClr val="bg2">
                    <a:lumMod val="10000"/>
                  </a:schemeClr>
                </a:solidFill>
              </a:rPr>
              <a:t>Generate reports for one or more tickets</a:t>
            </a:r>
          </a:p>
        </p:txBody>
      </p:sp>
      <p:sp>
        <p:nvSpPr>
          <p:cNvPr id="2" name="Title 1"/>
          <p:cNvSpPr>
            <a:spLocks noGrp="1"/>
          </p:cNvSpPr>
          <p:nvPr>
            <p:ph type="title"/>
          </p:nvPr>
        </p:nvSpPr>
        <p:spPr/>
        <p:txBody>
          <a:bodyPr/>
          <a:lstStyle/>
          <a:p>
            <a:r>
              <a:rPr lang="en-US" dirty="0" smtClean="0">
                <a:solidFill>
                  <a:schemeClr val="bg2">
                    <a:lumMod val="10000"/>
                  </a:schemeClr>
                </a:solidFill>
              </a:rPr>
              <a:t>What is a Ticket?</a:t>
            </a:r>
            <a:endParaRPr lang="en-US" dirty="0">
              <a:solidFill>
                <a:schemeClr val="bg2">
                  <a:lumMod val="1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7935" y="5307233"/>
            <a:ext cx="4274820" cy="2738120"/>
          </a:xfrm>
          <a:prstGeom prst="rect">
            <a:avLst/>
          </a:prstGeom>
        </p:spPr>
      </p:pic>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31157915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86" y="2325190"/>
            <a:ext cx="14479378" cy="1463525"/>
          </a:xfrm>
          <a:prstGeom prst="rect">
            <a:avLst/>
          </a:prstGeom>
          <a:ln>
            <a:solidFill>
              <a:schemeClr val="tx2"/>
            </a:solidFill>
          </a:ln>
        </p:spPr>
      </p:pic>
      <p:sp>
        <p:nvSpPr>
          <p:cNvPr id="2" name="Title 1"/>
          <p:cNvSpPr>
            <a:spLocks noGrp="1"/>
          </p:cNvSpPr>
          <p:nvPr>
            <p:ph type="title"/>
          </p:nvPr>
        </p:nvSpPr>
        <p:spPr/>
        <p:txBody>
          <a:bodyPr/>
          <a:lstStyle/>
          <a:p>
            <a:r>
              <a:rPr lang="en-US" dirty="0" smtClean="0">
                <a:solidFill>
                  <a:schemeClr val="tx1">
                    <a:lumMod val="50000"/>
                  </a:schemeClr>
                </a:solidFill>
              </a:rPr>
              <a:t>Ticket Console</a:t>
            </a:r>
            <a:endParaRPr lang="en-US" dirty="0">
              <a:solidFill>
                <a:schemeClr val="tx1">
                  <a:lumMod val="50000"/>
                </a:schemeClr>
              </a:solidFill>
            </a:endParaRPr>
          </a:p>
        </p:txBody>
      </p:sp>
      <p:sp>
        <p:nvSpPr>
          <p:cNvPr id="3" name="Content Placeholder 2"/>
          <p:cNvSpPr>
            <a:spLocks noGrp="1"/>
          </p:cNvSpPr>
          <p:nvPr>
            <p:ph sz="quarter" idx="10"/>
          </p:nvPr>
        </p:nvSpPr>
        <p:spPr>
          <a:xfrm>
            <a:off x="777239" y="1600200"/>
            <a:ext cx="14519275" cy="7387731"/>
          </a:xfrm>
        </p:spPr>
        <p:txBody>
          <a:bodyPr>
            <a:normAutofit fontScale="77500" lnSpcReduction="20000"/>
          </a:bodyPr>
          <a:lstStyle/>
          <a:p>
            <a:pPr marL="0" indent="0" fontAlgn="base">
              <a:spcBef>
                <a:spcPct val="0"/>
              </a:spcBef>
              <a:spcAft>
                <a:spcPct val="0"/>
              </a:spcAft>
              <a:buSzPct val="100000"/>
              <a:buNone/>
            </a:pPr>
            <a:endParaRPr lang="en-US" dirty="0">
              <a:solidFill>
                <a:schemeClr val="accent1"/>
              </a:solidFill>
            </a:endParaRPr>
          </a:p>
          <a:p>
            <a:pPr marL="0" indent="0" fontAlgn="base">
              <a:spcBef>
                <a:spcPct val="0"/>
              </a:spcBef>
              <a:spcAft>
                <a:spcPct val="0"/>
              </a:spcAft>
              <a:buSzPct val="100000"/>
              <a:buNone/>
            </a:pPr>
            <a:endParaRPr lang="en-US" dirty="0" smtClean="0">
              <a:solidFill>
                <a:schemeClr val="accent1"/>
              </a:solidFill>
            </a:endParaRPr>
          </a:p>
          <a:p>
            <a:pPr marL="0" indent="0" fontAlgn="base">
              <a:spcBef>
                <a:spcPct val="0"/>
              </a:spcBef>
              <a:spcAft>
                <a:spcPct val="0"/>
              </a:spcAft>
              <a:buSzPct val="100000"/>
              <a:buNone/>
            </a:pPr>
            <a:endParaRPr lang="en-US" dirty="0">
              <a:solidFill>
                <a:schemeClr val="accent1"/>
              </a:solidFill>
            </a:endParaRPr>
          </a:p>
          <a:p>
            <a:pPr marL="0" indent="0" fontAlgn="base">
              <a:spcBef>
                <a:spcPct val="0"/>
              </a:spcBef>
              <a:spcAft>
                <a:spcPct val="0"/>
              </a:spcAft>
              <a:buSzPct val="100000"/>
              <a:buNone/>
            </a:pPr>
            <a:endParaRPr lang="en-US" dirty="0" smtClean="0">
              <a:solidFill>
                <a:schemeClr val="accent1"/>
              </a:solidFill>
            </a:endParaRPr>
          </a:p>
          <a:p>
            <a:pPr marL="0" indent="0" fontAlgn="base">
              <a:spcBef>
                <a:spcPct val="0"/>
              </a:spcBef>
              <a:spcAft>
                <a:spcPct val="0"/>
              </a:spcAft>
              <a:buSzPct val="100000"/>
              <a:buNone/>
            </a:pPr>
            <a:endParaRPr lang="en-US" dirty="0">
              <a:solidFill>
                <a:schemeClr val="accent1"/>
              </a:solidFill>
            </a:endParaRPr>
          </a:p>
          <a:p>
            <a:pPr marL="0" indent="0" fontAlgn="base">
              <a:spcBef>
                <a:spcPct val="0"/>
              </a:spcBef>
              <a:spcAft>
                <a:spcPct val="0"/>
              </a:spcAft>
              <a:buSzPct val="100000"/>
              <a:buNone/>
            </a:pPr>
            <a:endParaRPr lang="en-US" sz="4600" dirty="0" smtClean="0">
              <a:solidFill>
                <a:schemeClr val="bg2">
                  <a:lumMod val="10000"/>
                </a:schemeClr>
              </a:solidFill>
            </a:endParaRPr>
          </a:p>
          <a:p>
            <a:pPr fontAlgn="base">
              <a:spcBef>
                <a:spcPct val="0"/>
              </a:spcBef>
              <a:spcAft>
                <a:spcPct val="0"/>
              </a:spcAft>
              <a:buSzPct val="100000"/>
              <a:buFont typeface="Arial" panose="020B0604020202020204" pitchFamily="34" charset="0"/>
              <a:buChar char="•"/>
            </a:pPr>
            <a:r>
              <a:rPr lang="en-US" sz="4600" dirty="0" smtClean="0">
                <a:solidFill>
                  <a:schemeClr val="bg2">
                    <a:lumMod val="10000"/>
                  </a:schemeClr>
                </a:solidFill>
                <a:latin typeface="Futura Lt BT"/>
              </a:rPr>
              <a:t>Find-while-you-type </a:t>
            </a:r>
            <a:r>
              <a:rPr lang="en-US" sz="4600" dirty="0">
                <a:solidFill>
                  <a:schemeClr val="bg2">
                    <a:lumMod val="10000"/>
                  </a:schemeClr>
                </a:solidFill>
                <a:latin typeface="Futura Lt BT"/>
              </a:rPr>
              <a:t>filters</a:t>
            </a:r>
          </a:p>
          <a:p>
            <a:pPr fontAlgn="base">
              <a:spcBef>
                <a:spcPct val="0"/>
              </a:spcBef>
              <a:spcAft>
                <a:spcPct val="0"/>
              </a:spcAft>
              <a:buSzPct val="100000"/>
              <a:buFont typeface="Arial" panose="020B0604020202020204" pitchFamily="34" charset="0"/>
              <a:buChar char="•"/>
            </a:pPr>
            <a:r>
              <a:rPr lang="en-US" sz="4600" dirty="0">
                <a:solidFill>
                  <a:schemeClr val="bg2">
                    <a:lumMod val="10000"/>
                  </a:schemeClr>
                </a:solidFill>
                <a:latin typeface="Futura Lt BT"/>
              </a:rPr>
              <a:t>Sort ascending/descending</a:t>
            </a:r>
          </a:p>
          <a:p>
            <a:pPr fontAlgn="base">
              <a:spcBef>
                <a:spcPct val="0"/>
              </a:spcBef>
              <a:spcAft>
                <a:spcPct val="0"/>
              </a:spcAft>
              <a:buSzPct val="100000"/>
              <a:buFont typeface="Arial" panose="020B0604020202020204" pitchFamily="34" charset="0"/>
              <a:buChar char="•"/>
            </a:pPr>
            <a:r>
              <a:rPr lang="en-US" sz="4600" dirty="0">
                <a:solidFill>
                  <a:schemeClr val="bg2">
                    <a:lumMod val="10000"/>
                  </a:schemeClr>
                </a:solidFill>
                <a:latin typeface="Futura Lt BT"/>
              </a:rPr>
              <a:t>Save filters to create Custom View’s per user</a:t>
            </a:r>
          </a:p>
          <a:p>
            <a:pPr fontAlgn="base">
              <a:spcBef>
                <a:spcPct val="0"/>
              </a:spcBef>
              <a:spcAft>
                <a:spcPct val="0"/>
              </a:spcAft>
              <a:buSzPct val="100000"/>
              <a:buFont typeface="Arial" panose="020B0604020202020204" pitchFamily="34" charset="0"/>
              <a:buChar char="•"/>
            </a:pPr>
            <a:r>
              <a:rPr lang="en-US" sz="4600" dirty="0">
                <a:solidFill>
                  <a:schemeClr val="bg2">
                    <a:lumMod val="10000"/>
                  </a:schemeClr>
                </a:solidFill>
                <a:latin typeface="Futura Lt BT"/>
              </a:rPr>
              <a:t>Default sort is for Open/Working/Pending (Resolved not shown)</a:t>
            </a:r>
          </a:p>
          <a:p>
            <a:pPr fontAlgn="base">
              <a:spcBef>
                <a:spcPct val="0"/>
              </a:spcBef>
              <a:spcAft>
                <a:spcPct val="0"/>
              </a:spcAft>
              <a:buSzPct val="100000"/>
              <a:buFont typeface="Arial" panose="020B0604020202020204" pitchFamily="34" charset="0"/>
              <a:buChar char="•"/>
            </a:pPr>
            <a:r>
              <a:rPr lang="en-US" sz="4600" dirty="0">
                <a:solidFill>
                  <a:schemeClr val="bg2">
                    <a:lumMod val="10000"/>
                  </a:schemeClr>
                </a:solidFill>
                <a:latin typeface="Futura Lt BT"/>
              </a:rPr>
              <a:t>Create new tickets</a:t>
            </a:r>
          </a:p>
          <a:p>
            <a:pPr fontAlgn="base">
              <a:spcBef>
                <a:spcPct val="0"/>
              </a:spcBef>
              <a:spcAft>
                <a:spcPct val="0"/>
              </a:spcAft>
              <a:buSzPct val="100000"/>
              <a:buFont typeface="Arial" panose="020B0604020202020204" pitchFamily="34" charset="0"/>
              <a:buChar char="•"/>
            </a:pPr>
            <a:r>
              <a:rPr lang="en-US" sz="4600" dirty="0">
                <a:solidFill>
                  <a:schemeClr val="bg2">
                    <a:lumMod val="10000"/>
                  </a:schemeClr>
                </a:solidFill>
                <a:latin typeface="Futura Lt BT"/>
              </a:rPr>
              <a:t>Report of either the list of tickets or on an individual ticket</a:t>
            </a:r>
          </a:p>
          <a:p>
            <a:pPr fontAlgn="base">
              <a:spcBef>
                <a:spcPct val="0"/>
              </a:spcBef>
              <a:spcAft>
                <a:spcPct val="0"/>
              </a:spcAft>
              <a:buSzPct val="100000"/>
              <a:buFont typeface="Arial" panose="020B0604020202020204" pitchFamily="34" charset="0"/>
              <a:buChar char="•"/>
            </a:pPr>
            <a:r>
              <a:rPr lang="en-US" sz="4600" dirty="0">
                <a:solidFill>
                  <a:schemeClr val="bg2">
                    <a:lumMod val="10000"/>
                  </a:schemeClr>
                </a:solidFill>
                <a:latin typeface="Futura Lt BT"/>
              </a:rPr>
              <a:t>Bulk actions including Bulk Resolve</a:t>
            </a:r>
          </a:p>
          <a:p>
            <a:pPr fontAlgn="base">
              <a:spcBef>
                <a:spcPct val="0"/>
              </a:spcBef>
              <a:spcAft>
                <a:spcPct val="0"/>
              </a:spcAft>
              <a:buSzPct val="100000"/>
              <a:buFont typeface="Arial" panose="020B0604020202020204" pitchFamily="34" charset="0"/>
              <a:buChar char="•"/>
            </a:pPr>
            <a:r>
              <a:rPr lang="en-US" sz="4600" dirty="0">
                <a:solidFill>
                  <a:schemeClr val="bg2">
                    <a:lumMod val="10000"/>
                  </a:schemeClr>
                </a:solidFill>
                <a:latin typeface="Futura Lt BT"/>
              </a:rPr>
              <a:t>Send ticket as a Message</a:t>
            </a:r>
          </a:p>
          <a:p>
            <a:pPr fontAlgn="base">
              <a:spcBef>
                <a:spcPct val="0"/>
              </a:spcBef>
              <a:spcAft>
                <a:spcPct val="0"/>
              </a:spcAft>
              <a:buSzPct val="100000"/>
              <a:buFont typeface="Arial" panose="020B0604020202020204" pitchFamily="34" charset="0"/>
              <a:buChar char="•"/>
            </a:pPr>
            <a:r>
              <a:rPr lang="en-US" sz="4600" dirty="0">
                <a:solidFill>
                  <a:schemeClr val="bg2">
                    <a:lumMod val="10000"/>
                  </a:schemeClr>
                </a:solidFill>
                <a:latin typeface="Futura Lt BT"/>
              </a:rPr>
              <a:t>Filter for </a:t>
            </a:r>
            <a:r>
              <a:rPr lang="en-US" sz="4600" b="1" i="1" dirty="0">
                <a:solidFill>
                  <a:schemeClr val="bg2">
                    <a:lumMod val="10000"/>
                  </a:schemeClr>
                </a:solidFill>
                <a:latin typeface="Futura Lt BT"/>
              </a:rPr>
              <a:t>Status</a:t>
            </a:r>
            <a:r>
              <a:rPr lang="en-US" sz="4600" dirty="0">
                <a:solidFill>
                  <a:schemeClr val="bg2">
                    <a:lumMod val="10000"/>
                  </a:schemeClr>
                </a:solidFill>
                <a:latin typeface="Futura Lt BT"/>
              </a:rPr>
              <a:t> “resolved” to see list of resolved </a:t>
            </a:r>
            <a:r>
              <a:rPr lang="en-US" sz="4600" dirty="0" smtClean="0">
                <a:solidFill>
                  <a:schemeClr val="bg2">
                    <a:lumMod val="10000"/>
                  </a:schemeClr>
                </a:solidFill>
                <a:latin typeface="Futura Lt BT"/>
              </a:rPr>
              <a:t>tickets</a:t>
            </a:r>
            <a:endParaRPr lang="en-US" sz="4600" dirty="0">
              <a:solidFill>
                <a:schemeClr val="bg2">
                  <a:lumMod val="10000"/>
                </a:schemeClr>
              </a:solidFill>
              <a:latin typeface="Futura Lt BT"/>
            </a:endParaRPr>
          </a:p>
        </p:txBody>
      </p:sp>
      <p:sp>
        <p:nvSpPr>
          <p:cNvPr id="5" name="Text Placeholder 4"/>
          <p:cNvSpPr>
            <a:spLocks noGrp="1"/>
          </p:cNvSpPr>
          <p:nvPr>
            <p:ph type="body" sz="quarter" idx="11"/>
          </p:nvPr>
        </p:nvSpPr>
        <p:spPr/>
        <p:txBody>
          <a:bodyPr>
            <a:normAutofit fontScale="85000" lnSpcReduction="20000"/>
          </a:bodyPr>
          <a:lstStyle/>
          <a:p>
            <a:r>
              <a:rPr lang="en-US" dirty="0">
                <a:solidFill>
                  <a:schemeClr val="accent1"/>
                </a:solidFill>
              </a:rPr>
              <a:t>Tickets Tab</a:t>
            </a:r>
          </a:p>
          <a:p>
            <a:endParaRPr lang="en-US" dirty="0"/>
          </a:p>
        </p:txBody>
      </p:sp>
      <p:sp>
        <p:nvSpPr>
          <p:cNvPr id="14" name="TextBox 13"/>
          <p:cNvSpPr txBox="1"/>
          <p:nvPr/>
        </p:nvSpPr>
        <p:spPr>
          <a:xfrm>
            <a:off x="9892435" y="1763516"/>
            <a:ext cx="4486506" cy="594009"/>
          </a:xfrm>
          <a:prstGeom prst="rect">
            <a:avLst/>
          </a:prstGeom>
          <a:noFill/>
        </p:spPr>
        <p:txBody>
          <a:bodyPr wrap="square" lIns="146304" tIns="73152" rIns="146304" bIns="73152" rtlCol="0">
            <a:spAutoFit/>
          </a:bodyPr>
          <a:lstStyle/>
          <a:p>
            <a:pPr fontAlgn="base">
              <a:spcBef>
                <a:spcPct val="0"/>
              </a:spcBef>
              <a:spcAft>
                <a:spcPct val="0"/>
              </a:spcAft>
            </a:pPr>
            <a:r>
              <a:rPr lang="en-US" dirty="0">
                <a:solidFill>
                  <a:schemeClr val="tx1">
                    <a:lumMod val="50000"/>
                  </a:schemeClr>
                </a:solidFill>
                <a:latin typeface="Futura Lt BT"/>
              </a:rPr>
              <a:t>Screen refresh timer </a:t>
            </a:r>
          </a:p>
        </p:txBody>
      </p:sp>
      <p:cxnSp>
        <p:nvCxnSpPr>
          <p:cNvPr id="6" name="Elbow Connector 5"/>
          <p:cNvCxnSpPr/>
          <p:nvPr/>
        </p:nvCxnSpPr>
        <p:spPr>
          <a:xfrm rot="16200000" flipH="1">
            <a:off x="12589997" y="1697153"/>
            <a:ext cx="344279" cy="1536672"/>
          </a:xfrm>
          <a:prstGeom prst="bentConnector2">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33180310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Ticket Console Reports</a:t>
            </a:r>
            <a:endParaRPr lang="en-US" dirty="0">
              <a:solidFill>
                <a:schemeClr val="tx1">
                  <a:lumMod val="50000"/>
                </a:schemeClr>
              </a:solidFill>
            </a:endParaRPr>
          </a:p>
        </p:txBody>
      </p:sp>
      <p:sp>
        <p:nvSpPr>
          <p:cNvPr id="5" name="Text Placeholder 4"/>
          <p:cNvSpPr>
            <a:spLocks noGrp="1"/>
          </p:cNvSpPr>
          <p:nvPr>
            <p:ph type="body" sz="quarter" idx="11"/>
          </p:nvPr>
        </p:nvSpPr>
        <p:spPr/>
        <p:txBody>
          <a:bodyPr>
            <a:normAutofit fontScale="85000" lnSpcReduction="20000"/>
          </a:bodyPr>
          <a:lstStyle/>
          <a:p>
            <a:r>
              <a:rPr lang="en-US" dirty="0">
                <a:solidFill>
                  <a:schemeClr val="accent1"/>
                </a:solidFill>
              </a:rPr>
              <a:t>Tickets Tab</a:t>
            </a:r>
          </a:p>
          <a:p>
            <a:endParaRPr lang="en-US" dirty="0"/>
          </a:p>
        </p:txBody>
      </p:sp>
      <p:sp>
        <p:nvSpPr>
          <p:cNvPr id="4" name="TextBox 3"/>
          <p:cNvSpPr txBox="1"/>
          <p:nvPr/>
        </p:nvSpPr>
        <p:spPr>
          <a:xfrm>
            <a:off x="936219" y="4682496"/>
            <a:ext cx="12870435" cy="594009"/>
          </a:xfrm>
          <a:prstGeom prst="rect">
            <a:avLst/>
          </a:prstGeom>
          <a:noFill/>
        </p:spPr>
        <p:txBody>
          <a:bodyPr wrap="square" lIns="146304" tIns="73152" rIns="146304" bIns="73152" rtlCol="0">
            <a:spAutoFit/>
          </a:bodyPr>
          <a:lstStyle/>
          <a:p>
            <a:pPr fontAlgn="base">
              <a:spcBef>
                <a:spcPct val="0"/>
              </a:spcBef>
              <a:spcAft>
                <a:spcPct val="0"/>
              </a:spcAft>
              <a:buClr>
                <a:srgbClr val="C00000"/>
              </a:buClr>
              <a:buSzPct val="65000"/>
            </a:pPr>
            <a:r>
              <a:rPr lang="en-US" dirty="0">
                <a:solidFill>
                  <a:schemeClr val="tx1">
                    <a:lumMod val="50000"/>
                  </a:schemeClr>
                </a:solidFill>
                <a:latin typeface="Futura Lt BT"/>
              </a:rPr>
              <a:t>Individual ticket </a:t>
            </a:r>
            <a:r>
              <a:rPr lang="en-US" b="1" dirty="0">
                <a:solidFill>
                  <a:schemeClr val="tx1">
                    <a:lumMod val="50000"/>
                  </a:schemeClr>
                </a:solidFill>
                <a:latin typeface="Futura Lt BT"/>
              </a:rPr>
              <a:t>[Printer] </a:t>
            </a:r>
            <a:r>
              <a:rPr lang="en-US" dirty="0">
                <a:solidFill>
                  <a:schemeClr val="tx1">
                    <a:lumMod val="50000"/>
                  </a:schemeClr>
                </a:solidFill>
                <a:latin typeface="Futura Lt BT"/>
              </a:rPr>
              <a:t>icon provides individual ticket report</a:t>
            </a:r>
          </a:p>
        </p:txBody>
      </p:sp>
      <p:sp>
        <p:nvSpPr>
          <p:cNvPr id="14" name="TextBox 13"/>
          <p:cNvSpPr txBox="1"/>
          <p:nvPr/>
        </p:nvSpPr>
        <p:spPr>
          <a:xfrm>
            <a:off x="936218" y="1854769"/>
            <a:ext cx="12743205" cy="594009"/>
          </a:xfrm>
          <a:prstGeom prst="rect">
            <a:avLst/>
          </a:prstGeom>
          <a:noFill/>
        </p:spPr>
        <p:txBody>
          <a:bodyPr wrap="square" lIns="146304" tIns="73152" rIns="146304" bIns="73152" rtlCol="0">
            <a:spAutoFit/>
          </a:bodyPr>
          <a:lstStyle/>
          <a:p>
            <a:pPr fontAlgn="base">
              <a:spcBef>
                <a:spcPct val="0"/>
              </a:spcBef>
              <a:spcAft>
                <a:spcPct val="0"/>
              </a:spcAft>
            </a:pPr>
            <a:r>
              <a:rPr lang="en-US" b="1" dirty="0">
                <a:solidFill>
                  <a:schemeClr val="tx1">
                    <a:lumMod val="50000"/>
                  </a:schemeClr>
                </a:solidFill>
                <a:latin typeface="Futura Lt BT"/>
              </a:rPr>
              <a:t>[Actions]</a:t>
            </a:r>
            <a:r>
              <a:rPr lang="en-US" dirty="0">
                <a:solidFill>
                  <a:schemeClr val="tx1">
                    <a:lumMod val="50000"/>
                  </a:schemeClr>
                </a:solidFill>
                <a:latin typeface="Futura Lt BT"/>
              </a:rPr>
              <a:t> </a:t>
            </a:r>
            <a:r>
              <a:rPr lang="en-US" i="1" dirty="0">
                <a:solidFill>
                  <a:schemeClr val="tx1">
                    <a:lumMod val="50000"/>
                  </a:schemeClr>
                </a:solidFill>
                <a:latin typeface="Futura Lt BT"/>
              </a:rPr>
              <a:t>Generate Report</a:t>
            </a:r>
            <a:r>
              <a:rPr lang="en-US" dirty="0">
                <a:solidFill>
                  <a:schemeClr val="tx1">
                    <a:lumMod val="50000"/>
                  </a:schemeClr>
                </a:solidFill>
                <a:latin typeface="Futura Lt BT"/>
              </a:rPr>
              <a:t> provides listing of all tickets on screen</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20" y="2531078"/>
            <a:ext cx="12432309" cy="2151418"/>
          </a:xfrm>
          <a:prstGeom prst="rect">
            <a:avLst/>
          </a:prstGeom>
          <a:noFill/>
          <a:ln w="9525">
            <a:solidFill>
              <a:srgbClr val="4D4D4D"/>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20" y="5522109"/>
            <a:ext cx="10118925" cy="3780424"/>
          </a:xfrm>
          <a:prstGeom prst="rect">
            <a:avLst/>
          </a:prstGeom>
          <a:noFill/>
          <a:ln w="9525">
            <a:solidFill>
              <a:srgbClr val="4D4D4D"/>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616" y="5924056"/>
            <a:ext cx="2400300" cy="638175"/>
          </a:xfrm>
          <a:prstGeom prst="rect">
            <a:avLst/>
          </a:prstGeom>
        </p:spPr>
      </p:pic>
    </p:spTree>
    <p:extLst>
      <p:ext uri="{BB962C8B-B14F-4D97-AF65-F5344CB8AC3E}">
        <p14:creationId xmlns:p14="http://schemas.microsoft.com/office/powerpoint/2010/main" val="29320737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Creating Tickets</a:t>
            </a:r>
            <a:endParaRPr lang="en-US" dirty="0">
              <a:solidFill>
                <a:schemeClr val="tx1">
                  <a:lumMod val="50000"/>
                </a:schemeClr>
              </a:solidFill>
            </a:endParaRPr>
          </a:p>
        </p:txBody>
      </p:sp>
      <p:sp>
        <p:nvSpPr>
          <p:cNvPr id="5" name="Content Placeholder 4"/>
          <p:cNvSpPr>
            <a:spLocks noGrp="1"/>
          </p:cNvSpPr>
          <p:nvPr>
            <p:ph sz="quarter" idx="10"/>
          </p:nvPr>
        </p:nvSpPr>
        <p:spPr>
          <a:xfrm>
            <a:off x="512764" y="2217587"/>
            <a:ext cx="14519275" cy="6407573"/>
          </a:xfrm>
        </p:spPr>
        <p:txBody>
          <a:bodyPr>
            <a:normAutofit fontScale="92500" lnSpcReduction="20000"/>
          </a:bodyPr>
          <a:lstStyle/>
          <a:p>
            <a:pPr marL="0" indent="0">
              <a:buNone/>
            </a:pPr>
            <a:endParaRPr lang="en-US" sz="3200" dirty="0" smtClean="0"/>
          </a:p>
          <a:p>
            <a:pPr marL="0" indent="0">
              <a:buNone/>
            </a:pPr>
            <a:endParaRPr lang="en-US" sz="3200" dirty="0"/>
          </a:p>
          <a:p>
            <a:pPr marL="0" indent="0">
              <a:buNone/>
            </a:pPr>
            <a:endParaRPr lang="en-US" sz="3200" dirty="0" smtClean="0"/>
          </a:p>
          <a:p>
            <a:pPr marL="0" indent="0">
              <a:buNone/>
            </a:pPr>
            <a:endParaRPr lang="en-US" sz="3200" dirty="0"/>
          </a:p>
          <a:p>
            <a:pPr marL="0" indent="0">
              <a:buNone/>
            </a:pPr>
            <a:endParaRPr lang="en-US" sz="3200" dirty="0" smtClean="0"/>
          </a:p>
          <a:p>
            <a:pPr marL="0" indent="0">
              <a:buNone/>
            </a:pPr>
            <a:endParaRPr lang="en-US" sz="3200" dirty="0"/>
          </a:p>
          <a:p>
            <a:pPr marL="0" indent="0">
              <a:buNone/>
            </a:pPr>
            <a:endParaRPr lang="en-US" sz="3200" dirty="0" smtClean="0"/>
          </a:p>
          <a:p>
            <a:pPr marL="0" indent="0">
              <a:buNone/>
            </a:pPr>
            <a:endParaRPr lang="en-US" sz="3200" dirty="0"/>
          </a:p>
          <a:p>
            <a:pPr marL="0" indent="0">
              <a:buNone/>
            </a:pPr>
            <a:endParaRPr lang="en-US" sz="3200" dirty="0" smtClean="0"/>
          </a:p>
          <a:p>
            <a:pPr marL="0" indent="0">
              <a:buNone/>
            </a:pPr>
            <a:r>
              <a:rPr lang="en-US" sz="3200" dirty="0" smtClean="0">
                <a:solidFill>
                  <a:schemeClr val="bg2">
                    <a:lumMod val="10000"/>
                  </a:schemeClr>
                </a:solidFill>
              </a:rPr>
              <a:t>None </a:t>
            </a:r>
            <a:r>
              <a:rPr lang="en-US" sz="3200" dirty="0">
                <a:solidFill>
                  <a:schemeClr val="bg2">
                    <a:lumMod val="10000"/>
                  </a:schemeClr>
                </a:solidFill>
              </a:rPr>
              <a:t>of the fields are required, but at a minimum fill out:</a:t>
            </a:r>
          </a:p>
          <a:p>
            <a:pPr lvl="1">
              <a:buClr>
                <a:schemeClr val="accent1"/>
              </a:buClr>
              <a:buSzPct val="100000"/>
            </a:pPr>
            <a:r>
              <a:rPr lang="en-US" sz="3500" dirty="0">
                <a:solidFill>
                  <a:schemeClr val="bg2">
                    <a:lumMod val="10000"/>
                  </a:schemeClr>
                </a:solidFill>
              </a:rPr>
              <a:t>Description</a:t>
            </a:r>
          </a:p>
          <a:p>
            <a:pPr lvl="1">
              <a:buClr>
                <a:schemeClr val="accent1"/>
              </a:buClr>
              <a:buSzPct val="100000"/>
            </a:pPr>
            <a:r>
              <a:rPr lang="en-US" sz="3500" dirty="0">
                <a:solidFill>
                  <a:schemeClr val="bg2">
                    <a:lumMod val="10000"/>
                  </a:schemeClr>
                </a:solidFill>
              </a:rPr>
              <a:t>Severity</a:t>
            </a:r>
          </a:p>
          <a:p>
            <a:pPr lvl="1">
              <a:buClr>
                <a:schemeClr val="accent1"/>
              </a:buClr>
              <a:buSzPct val="100000"/>
            </a:pPr>
            <a:r>
              <a:rPr lang="en-US" sz="3500" dirty="0">
                <a:solidFill>
                  <a:schemeClr val="bg2">
                    <a:lumMod val="10000"/>
                  </a:schemeClr>
                </a:solidFill>
              </a:rPr>
              <a:t>First note</a:t>
            </a:r>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accent1"/>
                </a:solidFill>
              </a:rPr>
              <a:t>Tickets &gt; Create</a:t>
            </a:r>
          </a:p>
          <a:p>
            <a:endParaRPr lang="en-US" dirty="0"/>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58" y="2217587"/>
            <a:ext cx="13859012" cy="4088620"/>
          </a:xfrm>
          <a:prstGeom prst="rect">
            <a:avLst/>
          </a:prstGeom>
          <a:ln>
            <a:solidFill>
              <a:schemeClr val="tx2"/>
            </a:solidFill>
          </a:ln>
        </p:spPr>
      </p:pic>
    </p:spTree>
    <p:extLst>
      <p:ext uri="{BB962C8B-B14F-4D97-AF65-F5344CB8AC3E}">
        <p14:creationId xmlns:p14="http://schemas.microsoft.com/office/powerpoint/2010/main" val="3228313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Opening Existing Ticket</a:t>
            </a:r>
            <a:endParaRPr lang="en-US" dirty="0">
              <a:solidFill>
                <a:schemeClr val="tx1">
                  <a:lumMod val="50000"/>
                </a:schemeClr>
              </a:solidFill>
            </a:endParaRPr>
          </a:p>
        </p:txBody>
      </p:sp>
      <p:sp>
        <p:nvSpPr>
          <p:cNvPr id="3" name="Content Placeholder 2"/>
          <p:cNvSpPr>
            <a:spLocks noGrp="1"/>
          </p:cNvSpPr>
          <p:nvPr>
            <p:ph sz="quarter" idx="10"/>
          </p:nvPr>
        </p:nvSpPr>
        <p:spPr>
          <a:xfrm>
            <a:off x="802859" y="5152724"/>
            <a:ext cx="14519275" cy="3768154"/>
          </a:xfrm>
        </p:spPr>
        <p:txBody>
          <a:bodyPr>
            <a:normAutofit fontScale="92500" lnSpcReduction="10000"/>
          </a:bodyPr>
          <a:lstStyle/>
          <a:p>
            <a:pPr marL="0" indent="0" fontAlgn="base">
              <a:spcBef>
                <a:spcPct val="0"/>
              </a:spcBef>
              <a:spcAft>
                <a:spcPct val="0"/>
              </a:spcAft>
              <a:buClr>
                <a:srgbClr val="C00000"/>
              </a:buClr>
              <a:buSzPct val="65000"/>
              <a:buNone/>
            </a:pPr>
            <a:r>
              <a:rPr lang="en-US" dirty="0">
                <a:solidFill>
                  <a:schemeClr val="bg2">
                    <a:lumMod val="10000"/>
                  </a:schemeClr>
                </a:solidFill>
              </a:rPr>
              <a:t>Methods to open ticket on the Ticket Console:</a:t>
            </a:r>
          </a:p>
          <a:p>
            <a:pPr fontAlgn="base">
              <a:spcBef>
                <a:spcPct val="0"/>
              </a:spcBef>
              <a:spcAft>
                <a:spcPct val="0"/>
              </a:spcAft>
              <a:buClr>
                <a:srgbClr val="C00000"/>
              </a:buClr>
              <a:buSzPct val="65000"/>
            </a:pPr>
            <a:endParaRPr lang="en-US" dirty="0">
              <a:solidFill>
                <a:schemeClr val="bg2">
                  <a:lumMod val="10000"/>
                </a:schemeClr>
              </a:solidFill>
            </a:endParaRP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Click the wrench for the ticket </a:t>
            </a: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Double click the description of the ticket</a:t>
            </a: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Click the ticket ID number</a:t>
            </a: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Click the “</a:t>
            </a:r>
            <a:r>
              <a:rPr lang="en-US" dirty="0" err="1">
                <a:solidFill>
                  <a:schemeClr val="bg2">
                    <a:lumMod val="10000"/>
                  </a:schemeClr>
                </a:solidFill>
              </a:rPr>
              <a:t>i</a:t>
            </a:r>
            <a:r>
              <a:rPr lang="en-US" dirty="0">
                <a:solidFill>
                  <a:schemeClr val="bg2">
                    <a:lumMod val="10000"/>
                  </a:schemeClr>
                </a:solidFill>
              </a:rPr>
              <a:t>” icon and then the [Edit] button</a:t>
            </a:r>
          </a:p>
          <a:p>
            <a:endParaRPr lang="en-US" dirty="0"/>
          </a:p>
        </p:txBody>
      </p:sp>
      <p:sp>
        <p:nvSpPr>
          <p:cNvPr id="4" name="Text Placeholder 3"/>
          <p:cNvSpPr>
            <a:spLocks noGrp="1"/>
          </p:cNvSpPr>
          <p:nvPr>
            <p:ph type="body" sz="quarter" idx="11"/>
          </p:nvPr>
        </p:nvSpPr>
        <p:spPr>
          <a:xfrm>
            <a:off x="802859" y="1406966"/>
            <a:ext cx="14519275" cy="642620"/>
          </a:xfrm>
        </p:spPr>
        <p:txBody>
          <a:bodyPr>
            <a:normAutofit fontScale="85000" lnSpcReduction="20000"/>
          </a:bodyPr>
          <a:lstStyle/>
          <a:p>
            <a:r>
              <a:rPr lang="en-US" dirty="0" smtClean="0">
                <a:solidFill>
                  <a:schemeClr val="accent1"/>
                </a:solidFill>
              </a:rPr>
              <a:t>Tickets Tab</a:t>
            </a:r>
            <a:endParaRPr lang="en-US" dirty="0">
              <a:solidFill>
                <a:schemeClr val="accent1"/>
              </a:solidFill>
            </a:endParaRPr>
          </a:p>
        </p:txBody>
      </p:sp>
      <p:cxnSp>
        <p:nvCxnSpPr>
          <p:cNvPr id="6" name="Straight Arrow Connector 5"/>
          <p:cNvCxnSpPr/>
          <p:nvPr/>
        </p:nvCxnSpPr>
        <p:spPr>
          <a:xfrm flipH="1" flipV="1">
            <a:off x="777242" y="3520056"/>
            <a:ext cx="594358" cy="1279742"/>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586213" y="3595245"/>
            <a:ext cx="0" cy="1129364"/>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639788" y="3550668"/>
            <a:ext cx="0" cy="117394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3022317" y="3493973"/>
            <a:ext cx="1385057" cy="1305825"/>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53" y="2365438"/>
            <a:ext cx="14680697" cy="1128534"/>
          </a:xfrm>
          <a:prstGeom prst="rect">
            <a:avLst/>
          </a:prstGeom>
          <a:ln>
            <a:solidFill>
              <a:schemeClr val="tx2"/>
            </a:solidFill>
          </a:ln>
        </p:spPr>
      </p:pic>
    </p:spTree>
    <p:extLst>
      <p:ext uri="{BB962C8B-B14F-4D97-AF65-F5344CB8AC3E}">
        <p14:creationId xmlns:p14="http://schemas.microsoft.com/office/powerpoint/2010/main" val="546140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Viewing Ticket</a:t>
            </a:r>
            <a:endParaRPr lang="en-US" dirty="0">
              <a:solidFill>
                <a:schemeClr val="tx1">
                  <a:lumMod val="50000"/>
                </a:schemeClr>
              </a:solidFill>
            </a:endParaRPr>
          </a:p>
        </p:txBody>
      </p:sp>
      <p:sp>
        <p:nvSpPr>
          <p:cNvPr id="3" name="Content Placeholder 2"/>
          <p:cNvSpPr>
            <a:spLocks noGrp="1"/>
          </p:cNvSpPr>
          <p:nvPr>
            <p:ph sz="quarter" idx="10"/>
          </p:nvPr>
        </p:nvSpPr>
        <p:spPr>
          <a:xfrm>
            <a:off x="777240" y="2550856"/>
            <a:ext cx="4644934" cy="6407573"/>
          </a:xfrm>
        </p:spPr>
        <p:txBody>
          <a:bodyPr>
            <a:normAutofit fontScale="77500" lnSpcReduction="20000"/>
          </a:bodyPr>
          <a:lstStyle/>
          <a:p>
            <a:pPr marL="0" indent="0" fontAlgn="base">
              <a:spcBef>
                <a:spcPct val="0"/>
              </a:spcBef>
              <a:spcAft>
                <a:spcPct val="0"/>
              </a:spcAft>
              <a:buClr>
                <a:srgbClr val="C00000"/>
              </a:buClr>
              <a:buSzPct val="65000"/>
              <a:buNone/>
            </a:pPr>
            <a:r>
              <a:rPr lang="en-US" dirty="0">
                <a:solidFill>
                  <a:schemeClr val="bg2">
                    <a:lumMod val="10000"/>
                  </a:schemeClr>
                </a:solidFill>
              </a:rPr>
              <a:t>Main Ticket Editor items:</a:t>
            </a:r>
          </a:p>
          <a:p>
            <a:pPr fontAlgn="base">
              <a:spcBef>
                <a:spcPct val="0"/>
              </a:spcBef>
              <a:spcAft>
                <a:spcPct val="0"/>
              </a:spcAft>
              <a:buClr>
                <a:srgbClr val="C00000"/>
              </a:buClr>
              <a:buSzPct val="65000"/>
            </a:pPr>
            <a:endParaRPr lang="en-US" dirty="0">
              <a:solidFill>
                <a:schemeClr val="bg2">
                  <a:lumMod val="10000"/>
                </a:schemeClr>
              </a:solidFill>
            </a:endParaRP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TID listed at top, each ticket has a unique id number that will not be repeated</a:t>
            </a: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Logs tab: record of modifications to ticket</a:t>
            </a: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Message: send out email version of ticket</a:t>
            </a: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Actions: various important operations that can be </a:t>
            </a:r>
            <a:r>
              <a:rPr lang="en-US" dirty="0" smtClean="0">
                <a:solidFill>
                  <a:schemeClr val="bg2">
                    <a:lumMod val="10000"/>
                  </a:schemeClr>
                </a:solidFill>
              </a:rPr>
              <a:t>executed</a:t>
            </a:r>
            <a:endParaRPr lang="en-US" dirty="0">
              <a:solidFill>
                <a:schemeClr val="bg2">
                  <a:lumMod val="10000"/>
                </a:schemeClr>
              </a:solidFill>
            </a:endParaRPr>
          </a:p>
        </p:txBody>
      </p:sp>
      <p:sp>
        <p:nvSpPr>
          <p:cNvPr id="4" name="Text Placeholder 3"/>
          <p:cNvSpPr>
            <a:spLocks noGrp="1"/>
          </p:cNvSpPr>
          <p:nvPr>
            <p:ph type="body" sz="quarter" idx="11"/>
          </p:nvPr>
        </p:nvSpPr>
        <p:spPr>
          <a:xfrm>
            <a:off x="777240" y="1362244"/>
            <a:ext cx="14519275" cy="642620"/>
          </a:xfrm>
        </p:spPr>
        <p:txBody>
          <a:bodyPr>
            <a:normAutofit fontScale="85000" lnSpcReduction="20000"/>
          </a:bodyPr>
          <a:lstStyle/>
          <a:p>
            <a:r>
              <a:rPr lang="en-US" dirty="0" smtClean="0">
                <a:solidFill>
                  <a:schemeClr val="accent1"/>
                </a:solidFill>
              </a:rPr>
              <a:t>Tickets &gt; Ticket Editor</a:t>
            </a:r>
            <a:endParaRPr lang="en-US" dirty="0">
              <a:solidFill>
                <a:schemeClr val="accent1"/>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707" y="1586079"/>
            <a:ext cx="9372600" cy="7372350"/>
          </a:xfrm>
          <a:prstGeom prst="rect">
            <a:avLst/>
          </a:prstGeom>
        </p:spPr>
      </p:pic>
    </p:spTree>
    <p:extLst>
      <p:ext uri="{BB962C8B-B14F-4D97-AF65-F5344CB8AC3E}">
        <p14:creationId xmlns:p14="http://schemas.microsoft.com/office/powerpoint/2010/main" val="49924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Ticket Logs</a:t>
            </a:r>
            <a:endParaRPr lang="en-US" dirty="0">
              <a:solidFill>
                <a:schemeClr val="tx1">
                  <a:lumMod val="50000"/>
                </a:schemeClr>
              </a:solidFill>
            </a:endParaRPr>
          </a:p>
        </p:txBody>
      </p:sp>
      <p:sp>
        <p:nvSpPr>
          <p:cNvPr id="3" name="Content Placeholder 2"/>
          <p:cNvSpPr>
            <a:spLocks noGrp="1"/>
          </p:cNvSpPr>
          <p:nvPr>
            <p:ph sz="quarter" idx="10"/>
          </p:nvPr>
        </p:nvSpPr>
        <p:spPr>
          <a:xfrm>
            <a:off x="777241" y="2267226"/>
            <a:ext cx="4108269" cy="7280912"/>
          </a:xfrm>
        </p:spPr>
        <p:txBody>
          <a:bodyPr>
            <a:normAutofit fontScale="62500" lnSpcReduction="20000"/>
          </a:bodyPr>
          <a:lstStyle/>
          <a:p>
            <a:pPr marL="0" indent="0" fontAlgn="base">
              <a:spcBef>
                <a:spcPct val="0"/>
              </a:spcBef>
              <a:spcAft>
                <a:spcPct val="0"/>
              </a:spcAft>
              <a:buClr>
                <a:srgbClr val="C00000"/>
              </a:buClr>
              <a:buSzPct val="65000"/>
              <a:buNone/>
            </a:pPr>
            <a:r>
              <a:rPr lang="en-US" dirty="0">
                <a:solidFill>
                  <a:schemeClr val="bg2">
                    <a:lumMod val="10000"/>
                  </a:schemeClr>
                </a:solidFill>
              </a:rPr>
              <a:t>Ticket logs show all modifications to the ticket:</a:t>
            </a:r>
          </a:p>
          <a:p>
            <a:pPr fontAlgn="base">
              <a:spcBef>
                <a:spcPct val="0"/>
              </a:spcBef>
              <a:spcAft>
                <a:spcPct val="0"/>
              </a:spcAft>
              <a:buClr>
                <a:srgbClr val="C00000"/>
              </a:buClr>
              <a:buSzPct val="65000"/>
            </a:pPr>
            <a:endParaRPr lang="en-US" dirty="0">
              <a:solidFill>
                <a:schemeClr val="bg2">
                  <a:lumMod val="10000"/>
                </a:schemeClr>
              </a:solidFill>
            </a:endParaRP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What user modified the ticket (user account, automation, or escalation)</a:t>
            </a: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Date/time stamp of the modification</a:t>
            </a: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How long since the creation of the ticket to when the modification took place</a:t>
            </a:r>
          </a:p>
          <a:p>
            <a:pPr fontAlgn="base">
              <a:spcBef>
                <a:spcPct val="0"/>
              </a:spcBef>
              <a:spcAft>
                <a:spcPct val="0"/>
              </a:spcAft>
              <a:buSzPct val="100000"/>
              <a:buFont typeface="Arial" panose="020B0604020202020204" pitchFamily="34" charset="0"/>
              <a:buChar char="•"/>
            </a:pPr>
            <a:r>
              <a:rPr lang="en-US" dirty="0">
                <a:solidFill>
                  <a:schemeClr val="bg2">
                    <a:lumMod val="10000"/>
                  </a:schemeClr>
                </a:solidFill>
              </a:rPr>
              <a:t>To whom the ticket is assigned (if applicable)</a:t>
            </a:r>
          </a:p>
          <a:p>
            <a:endParaRPr lang="en-US" dirty="0"/>
          </a:p>
        </p:txBody>
      </p:sp>
      <p:sp>
        <p:nvSpPr>
          <p:cNvPr id="4" name="Text Placeholder 3"/>
          <p:cNvSpPr>
            <a:spLocks noGrp="1"/>
          </p:cNvSpPr>
          <p:nvPr>
            <p:ph type="body" sz="quarter" idx="11"/>
          </p:nvPr>
        </p:nvSpPr>
        <p:spPr>
          <a:xfrm>
            <a:off x="801944" y="1332704"/>
            <a:ext cx="14519275" cy="642620"/>
          </a:xfrm>
        </p:spPr>
        <p:txBody>
          <a:bodyPr>
            <a:normAutofit fontScale="85000" lnSpcReduction="20000"/>
          </a:bodyPr>
          <a:lstStyle/>
          <a:p>
            <a:r>
              <a:rPr lang="en-US" dirty="0" smtClean="0">
                <a:solidFill>
                  <a:schemeClr val="accent1"/>
                </a:solidFill>
              </a:rPr>
              <a:t>Ticket Editor &gt; Logs</a:t>
            </a:r>
            <a:endParaRPr lang="en-US" dirty="0">
              <a:solidFill>
                <a:schemeClr val="accent1"/>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580" y="2971211"/>
            <a:ext cx="9363075" cy="4060210"/>
          </a:xfrm>
          <a:prstGeom prst="rect">
            <a:avLst/>
          </a:prstGeom>
          <a:ln>
            <a:solidFill>
              <a:schemeClr val="tx2"/>
            </a:solidFill>
          </a:ln>
        </p:spPr>
      </p:pic>
    </p:spTree>
    <p:extLst>
      <p:ext uri="{BB962C8B-B14F-4D97-AF65-F5344CB8AC3E}">
        <p14:creationId xmlns:p14="http://schemas.microsoft.com/office/powerpoint/2010/main" val="2966432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Ticket Send Message</a:t>
            </a:r>
            <a:endParaRPr lang="en-US" dirty="0">
              <a:solidFill>
                <a:schemeClr val="tx1">
                  <a:lumMod val="50000"/>
                </a:schemeClr>
              </a:solidFill>
            </a:endParaRPr>
          </a:p>
        </p:txBody>
      </p:sp>
      <p:sp>
        <p:nvSpPr>
          <p:cNvPr id="3" name="Content Placeholder 2"/>
          <p:cNvSpPr>
            <a:spLocks noGrp="1"/>
          </p:cNvSpPr>
          <p:nvPr>
            <p:ph sz="quarter" idx="10"/>
          </p:nvPr>
        </p:nvSpPr>
        <p:spPr>
          <a:xfrm>
            <a:off x="777241" y="2199150"/>
            <a:ext cx="4367349" cy="6407573"/>
          </a:xfrm>
        </p:spPr>
        <p:txBody>
          <a:bodyPr>
            <a:normAutofit fontScale="70000" lnSpcReduction="20000"/>
          </a:bodyPr>
          <a:lstStyle/>
          <a:p>
            <a:pPr marL="0" indent="0" fontAlgn="base">
              <a:spcBef>
                <a:spcPct val="0"/>
              </a:spcBef>
              <a:spcAft>
                <a:spcPct val="0"/>
              </a:spcAft>
              <a:buClr>
                <a:srgbClr val="C00000"/>
              </a:buClr>
              <a:buSzPct val="65000"/>
              <a:buNone/>
            </a:pPr>
            <a:r>
              <a:rPr lang="en-US" dirty="0"/>
              <a:t>Send an email version of the ticket:</a:t>
            </a:r>
          </a:p>
          <a:p>
            <a:pPr fontAlgn="base">
              <a:spcBef>
                <a:spcPct val="0"/>
              </a:spcBef>
              <a:spcAft>
                <a:spcPct val="0"/>
              </a:spcAft>
              <a:buClr>
                <a:srgbClr val="C00000"/>
              </a:buClr>
              <a:buSzPct val="65000"/>
            </a:pPr>
            <a:endParaRPr lang="en-US" dirty="0"/>
          </a:p>
          <a:p>
            <a:pPr fontAlgn="base">
              <a:spcBef>
                <a:spcPct val="0"/>
              </a:spcBef>
              <a:spcAft>
                <a:spcPct val="0"/>
              </a:spcAft>
              <a:buSzPct val="100000"/>
              <a:buFont typeface="Arial" panose="020B0604020202020204" pitchFamily="34" charset="0"/>
              <a:buChar char="•"/>
            </a:pPr>
            <a:r>
              <a:rPr lang="en-US" dirty="0"/>
              <a:t>Convenient way to send all or part of the ticket to email recipients</a:t>
            </a:r>
          </a:p>
          <a:p>
            <a:pPr fontAlgn="base">
              <a:spcBef>
                <a:spcPct val="0"/>
              </a:spcBef>
              <a:spcAft>
                <a:spcPct val="0"/>
              </a:spcAft>
              <a:buSzPct val="100000"/>
              <a:buFont typeface="Arial" panose="020B0604020202020204" pitchFamily="34" charset="0"/>
              <a:buChar char="•"/>
            </a:pPr>
            <a:r>
              <a:rPr lang="en-US" dirty="0"/>
              <a:t>Your account email is the “Senders Address”, but this can be modified</a:t>
            </a:r>
          </a:p>
          <a:p>
            <a:pPr fontAlgn="base">
              <a:spcBef>
                <a:spcPct val="0"/>
              </a:spcBef>
              <a:spcAft>
                <a:spcPct val="0"/>
              </a:spcAft>
              <a:buSzPct val="100000"/>
              <a:buFont typeface="Arial" panose="020B0604020202020204" pitchFamily="34" charset="0"/>
              <a:buChar char="•"/>
            </a:pPr>
            <a:r>
              <a:rPr lang="en-US" dirty="0"/>
              <a:t>Choose between HTML, text, or pager formatting</a:t>
            </a:r>
          </a:p>
          <a:p>
            <a:pPr fontAlgn="base">
              <a:spcBef>
                <a:spcPct val="0"/>
              </a:spcBef>
              <a:spcAft>
                <a:spcPct val="0"/>
              </a:spcAft>
              <a:buSzPct val="100000"/>
              <a:buFont typeface="Arial" panose="020B0604020202020204" pitchFamily="34" charset="0"/>
              <a:buChar char="•"/>
            </a:pPr>
            <a:r>
              <a:rPr lang="en-US" dirty="0"/>
              <a:t>User can include or exclude logs</a:t>
            </a:r>
          </a:p>
          <a:p>
            <a:endParaRPr lang="en-US" dirty="0"/>
          </a:p>
        </p:txBody>
      </p:sp>
      <p:sp>
        <p:nvSpPr>
          <p:cNvPr id="4" name="Text Placeholder 3"/>
          <p:cNvSpPr>
            <a:spLocks noGrp="1"/>
          </p:cNvSpPr>
          <p:nvPr>
            <p:ph type="body" sz="quarter" idx="11"/>
          </p:nvPr>
        </p:nvSpPr>
        <p:spPr>
          <a:xfrm>
            <a:off x="777240" y="1419579"/>
            <a:ext cx="14519275" cy="642620"/>
          </a:xfrm>
        </p:spPr>
        <p:txBody>
          <a:bodyPr>
            <a:normAutofit fontScale="85000" lnSpcReduction="20000"/>
          </a:bodyPr>
          <a:lstStyle/>
          <a:p>
            <a:r>
              <a:rPr lang="en-US" dirty="0" smtClean="0">
                <a:solidFill>
                  <a:schemeClr val="accent1"/>
                </a:solidFill>
              </a:rPr>
              <a:t>Ticket Editor &gt; Message</a:t>
            </a:r>
            <a:endParaRPr lang="en-US" dirty="0">
              <a:solidFill>
                <a:schemeClr val="accent1"/>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531" y="1419579"/>
            <a:ext cx="9363075" cy="7381875"/>
          </a:xfrm>
          <a:prstGeom prst="rect">
            <a:avLst/>
          </a:prstGeom>
        </p:spPr>
      </p:pic>
    </p:spTree>
    <p:extLst>
      <p:ext uri="{BB962C8B-B14F-4D97-AF65-F5344CB8AC3E}">
        <p14:creationId xmlns:p14="http://schemas.microsoft.com/office/powerpoint/2010/main" val="1519071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Powerpoint_Template_Aug-2013 (1)">
  <a:themeElements>
    <a:clrScheme name="SCIENCELOGIC FINAL">
      <a:dk1>
        <a:srgbClr val="7F7F7F"/>
      </a:dk1>
      <a:lt1>
        <a:sysClr val="window" lastClr="FFFFFF"/>
      </a:lt1>
      <a:dk2>
        <a:srgbClr val="505050"/>
      </a:dk2>
      <a:lt2>
        <a:srgbClr val="EEECE1"/>
      </a:lt2>
      <a:accent1>
        <a:srgbClr val="3298D4"/>
      </a:accent1>
      <a:accent2>
        <a:srgbClr val="52B749"/>
      </a:accent2>
      <a:accent3>
        <a:srgbClr val="818181"/>
      </a:accent3>
      <a:accent4>
        <a:srgbClr val="FABF1B"/>
      </a:accent4>
      <a:accent5>
        <a:srgbClr val="51B66F"/>
      </a:accent5>
      <a:accent6>
        <a:srgbClr val="000000"/>
      </a:accent6>
      <a:hlink>
        <a:srgbClr val="163463"/>
      </a:hlink>
      <a:folHlink>
        <a:srgbClr val="732F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Powerpoint_Template_Aug-2013 (1).potx</Template>
  <TotalTime>8148</TotalTime>
  <Words>20795</Words>
  <Application>Microsoft Office PowerPoint</Application>
  <PresentationFormat>Custom</PresentationFormat>
  <Paragraphs>2125</Paragraphs>
  <Slides>166</Slides>
  <Notes>71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166</vt:i4>
      </vt:variant>
    </vt:vector>
  </HeadingPairs>
  <TitlesOfParts>
    <vt:vector size="181" baseType="lpstr">
      <vt:lpstr>ＭＳ ゴシック</vt:lpstr>
      <vt:lpstr>Arial</vt:lpstr>
      <vt:lpstr>Calibri</vt:lpstr>
      <vt:lpstr>DejaVu Sans</vt:lpstr>
      <vt:lpstr>Futura Bk BT</vt:lpstr>
      <vt:lpstr>Futura Bk BT Book</vt:lpstr>
      <vt:lpstr>Futura Book</vt:lpstr>
      <vt:lpstr>Futura Hv BT</vt:lpstr>
      <vt:lpstr>Futura Lt BT</vt:lpstr>
      <vt:lpstr>Futura Md</vt:lpstr>
      <vt:lpstr>Lato Light</vt:lpstr>
      <vt:lpstr>Mangal</vt:lpstr>
      <vt:lpstr>Symbol</vt:lpstr>
      <vt:lpstr>Wingdings</vt:lpstr>
      <vt:lpstr>Powerpoint_Template_Aug-2013 (1)</vt:lpstr>
      <vt:lpstr>DAY 2</vt:lpstr>
      <vt:lpstr>DAY 2 Agenda</vt:lpstr>
      <vt:lpstr>Traps &amp; Syslogs</vt:lpstr>
      <vt:lpstr>Objectives</vt:lpstr>
      <vt:lpstr>What are SNMP Traps?</vt:lpstr>
      <vt:lpstr>Configuring SNMP Traps</vt:lpstr>
      <vt:lpstr>What is Syslog?</vt:lpstr>
      <vt:lpstr>Configuring Syslog</vt:lpstr>
      <vt:lpstr>Viewing Device Log Messages</vt:lpstr>
      <vt:lpstr>Converting log messages into Events</vt:lpstr>
      <vt:lpstr>Resources and Questions</vt:lpstr>
      <vt:lpstr>Lab: Syslog</vt:lpstr>
      <vt:lpstr>Assets</vt:lpstr>
      <vt:lpstr>Objectives:</vt:lpstr>
      <vt:lpstr>What is an Asset Record?</vt:lpstr>
      <vt:lpstr>Asset Record: Create</vt:lpstr>
      <vt:lpstr>Asset Record Manager: Properties</vt:lpstr>
      <vt:lpstr>Asset Record Manager: Maintenance</vt:lpstr>
      <vt:lpstr>Asset Record Events</vt:lpstr>
      <vt:lpstr>Asset Record Manager: Configuration</vt:lpstr>
      <vt:lpstr>Asset Record: Reports</vt:lpstr>
      <vt:lpstr>Asset Record: Reports</vt:lpstr>
      <vt:lpstr>Asset Record: Delete</vt:lpstr>
      <vt:lpstr>Asset: Pro Tip </vt:lpstr>
      <vt:lpstr>Resources And Questions</vt:lpstr>
      <vt:lpstr>Asset Lab Goals</vt:lpstr>
      <vt:lpstr>Lab: Assets</vt:lpstr>
      <vt:lpstr>Lab: Assets</vt:lpstr>
      <vt:lpstr>Lab: Assets</vt:lpstr>
      <vt:lpstr>Lab: Assets</vt:lpstr>
      <vt:lpstr>Viewing Devices</vt:lpstr>
      <vt:lpstr>Objectives:</vt:lpstr>
      <vt:lpstr>What are Views?</vt:lpstr>
      <vt:lpstr>Buttons, Tools, Icons</vt:lpstr>
      <vt:lpstr>Buttons, Tools, Icons</vt:lpstr>
      <vt:lpstr>Buttons, Tools, Icons</vt:lpstr>
      <vt:lpstr>Maps: Device </vt:lpstr>
      <vt:lpstr>Maps: Topology</vt:lpstr>
      <vt:lpstr>Maps: Topology</vt:lpstr>
      <vt:lpstr>Maps: Customized</vt:lpstr>
      <vt:lpstr>Custom Map Example</vt:lpstr>
      <vt:lpstr>Customized Maps: Creating</vt:lpstr>
      <vt:lpstr>Customized Maps: Deleting </vt:lpstr>
      <vt:lpstr>Views: Classic</vt:lpstr>
      <vt:lpstr>Device Manager View</vt:lpstr>
      <vt:lpstr>Pro Tip </vt:lpstr>
      <vt:lpstr>Objectives:</vt:lpstr>
      <vt:lpstr>What are Views?</vt:lpstr>
      <vt:lpstr>Buttons, Tools, Icons</vt:lpstr>
      <vt:lpstr>Buttons, Tools, Icons</vt:lpstr>
      <vt:lpstr>Buttons, Tools, Icons</vt:lpstr>
      <vt:lpstr>Maps: Device </vt:lpstr>
      <vt:lpstr>Maps: Topology</vt:lpstr>
      <vt:lpstr>Maps: Topology</vt:lpstr>
      <vt:lpstr>Maps: Customized</vt:lpstr>
      <vt:lpstr>Customized Maps: Creating</vt:lpstr>
      <vt:lpstr>Custom Map Example</vt:lpstr>
      <vt:lpstr>Customized Maps: Deleting </vt:lpstr>
      <vt:lpstr>Views: Classic</vt:lpstr>
      <vt:lpstr>Device Manager View</vt:lpstr>
      <vt:lpstr>Pro Tip </vt:lpstr>
      <vt:lpstr>Resources And Questions</vt:lpstr>
      <vt:lpstr>Views Lab Goals</vt:lpstr>
      <vt:lpstr>Lab: Views</vt:lpstr>
      <vt:lpstr>Lab: Views</vt:lpstr>
      <vt:lpstr>Lab: Views</vt:lpstr>
      <vt:lpstr>Lab: Views</vt:lpstr>
      <vt:lpstr>Lab: Views (cont.)</vt:lpstr>
      <vt:lpstr>Lab: Views</vt:lpstr>
      <vt:lpstr>Event Console</vt:lpstr>
      <vt:lpstr>Objectives</vt:lpstr>
      <vt:lpstr>What is an Event?</vt:lpstr>
      <vt:lpstr>Event Sources</vt:lpstr>
      <vt:lpstr>Events Console</vt:lpstr>
      <vt:lpstr>Event Console: Event Details</vt:lpstr>
      <vt:lpstr>Event Console: Roll-up</vt:lpstr>
      <vt:lpstr>Event Console: Collapse</vt:lpstr>
      <vt:lpstr>Event Console: Kiosk</vt:lpstr>
      <vt:lpstr>Event Console Global Search</vt:lpstr>
      <vt:lpstr>Event Console Custom View</vt:lpstr>
      <vt:lpstr>Respond to Events: Acknowledge</vt:lpstr>
      <vt:lpstr>Respond to Events: Clear</vt:lpstr>
      <vt:lpstr>Viewing Cleared Events</vt:lpstr>
      <vt:lpstr>Event Console Action Menu</vt:lpstr>
      <vt:lpstr>Event Console Preferences</vt:lpstr>
      <vt:lpstr>Resources And Questions</vt:lpstr>
      <vt:lpstr>Lab: Events</vt:lpstr>
      <vt:lpstr>Lab: Event Console </vt:lpstr>
      <vt:lpstr>Ticket Console</vt:lpstr>
      <vt:lpstr>Objectives</vt:lpstr>
      <vt:lpstr>Benefits of Ticketing in EM7</vt:lpstr>
      <vt:lpstr>What is a Ticket?</vt:lpstr>
      <vt:lpstr>Ticket Console</vt:lpstr>
      <vt:lpstr>Ticket Console Reports</vt:lpstr>
      <vt:lpstr>Creating Tickets</vt:lpstr>
      <vt:lpstr>Opening Existing Ticket</vt:lpstr>
      <vt:lpstr>Viewing Ticket</vt:lpstr>
      <vt:lpstr>Ticket Logs</vt:lpstr>
      <vt:lpstr>Ticket Send Message</vt:lpstr>
      <vt:lpstr>Resolving Tickets</vt:lpstr>
      <vt:lpstr>Resolve a Ticket</vt:lpstr>
      <vt:lpstr>Bulk Resolve Tickets</vt:lpstr>
      <vt:lpstr>Ticket Watchers</vt:lpstr>
      <vt:lpstr>Ticket Queues</vt:lpstr>
      <vt:lpstr>Pro Tip: Recurring Tickets </vt:lpstr>
      <vt:lpstr>Resources and Questions</vt:lpstr>
      <vt:lpstr>Tickets Lab Goals</vt:lpstr>
      <vt:lpstr>Lab: Ticket Console </vt:lpstr>
      <vt:lpstr>Lab: Ticket Console </vt:lpstr>
      <vt:lpstr>Reports</vt:lpstr>
      <vt:lpstr>Objectives</vt:lpstr>
      <vt:lpstr>What is a Report in EM7?</vt:lpstr>
      <vt:lpstr>Example Embedded Report:</vt:lpstr>
      <vt:lpstr>Device Performance Tab Reports</vt:lpstr>
      <vt:lpstr>Pages with Embedded Reports</vt:lpstr>
      <vt:lpstr>Create Quick Reports</vt:lpstr>
      <vt:lpstr>Partial list of Device Centric Reports</vt:lpstr>
      <vt:lpstr>Scheduling a Report</vt:lpstr>
      <vt:lpstr>Creating a Report Job</vt:lpstr>
      <vt:lpstr>Scheduling a Report Job</vt:lpstr>
      <vt:lpstr>Report Jobs Registry</vt:lpstr>
      <vt:lpstr>Pro Tip </vt:lpstr>
      <vt:lpstr>Resources And Questions</vt:lpstr>
      <vt:lpstr>Lab: Reports</vt:lpstr>
      <vt:lpstr>Lab: Reports</vt:lpstr>
      <vt:lpstr>Lab: Reports</vt:lpstr>
      <vt:lpstr>  RunBook Automation</vt:lpstr>
      <vt:lpstr>Objectives:</vt:lpstr>
      <vt:lpstr>What is Run Book Actions Automations</vt:lpstr>
      <vt:lpstr>Available Action Policies</vt:lpstr>
      <vt:lpstr>View Action Policies</vt:lpstr>
      <vt:lpstr>Create Action Policy</vt:lpstr>
      <vt:lpstr>Delete an Action Policy</vt:lpstr>
      <vt:lpstr>View Automation Policies</vt:lpstr>
      <vt:lpstr>Create Automation Policy</vt:lpstr>
      <vt:lpstr>Criteria Logic</vt:lpstr>
      <vt:lpstr>Deleting an Automation Policy</vt:lpstr>
      <vt:lpstr>Pro Tip </vt:lpstr>
      <vt:lpstr>Resources And Questions</vt:lpstr>
      <vt:lpstr>Run Book Lab Goals</vt:lpstr>
      <vt:lpstr>Run Book Lab: </vt:lpstr>
      <vt:lpstr>Run Book Lab: </vt:lpstr>
      <vt:lpstr>Dashboards</vt:lpstr>
      <vt:lpstr>Objectives:</vt:lpstr>
      <vt:lpstr>What Is a Dashboard?</vt:lpstr>
      <vt:lpstr>Dashboard Tab</vt:lpstr>
      <vt:lpstr>Selecting a Dashboard</vt:lpstr>
      <vt:lpstr>What is a Widget?</vt:lpstr>
      <vt:lpstr>Create New Dashboard and Add Widget</vt:lpstr>
      <vt:lpstr>Dashboard Action Menu</vt:lpstr>
      <vt:lpstr>Configure Existing Widget:</vt:lpstr>
      <vt:lpstr>Deleting a Dashboard</vt:lpstr>
      <vt:lpstr>Pro Tip </vt:lpstr>
      <vt:lpstr>Example Widget Configuration</vt:lpstr>
      <vt:lpstr>Example Widget Configuration</vt:lpstr>
      <vt:lpstr>Example Widget Configuration</vt:lpstr>
      <vt:lpstr>Example Widget Configuration</vt:lpstr>
      <vt:lpstr>Contextual Widgets</vt:lpstr>
      <vt:lpstr>Dashboards: Quick Add</vt:lpstr>
      <vt:lpstr>Resources And Questions</vt:lpstr>
      <vt:lpstr>Dashboard Lab Goals</vt:lpstr>
      <vt:lpstr>Lab: Dashboards</vt:lpstr>
      <vt:lpstr>Lab: Dashboards</vt:lpstr>
      <vt:lpstr>Lab: Dashboards</vt:lpstr>
      <vt:lpstr>Lab: Dashboards</vt:lpstr>
      <vt:lpstr>PowerPoint Presentation</vt:lpstr>
    </vt:vector>
  </TitlesOfParts>
  <Company>ScienceLogic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Boyd</dc:creator>
  <cp:lastModifiedBy>Ron Burch</cp:lastModifiedBy>
  <cp:revision>269</cp:revision>
  <cp:lastPrinted>2014-02-17T18:45:42Z</cp:lastPrinted>
  <dcterms:created xsi:type="dcterms:W3CDTF">2013-07-15T21:46:58Z</dcterms:created>
  <dcterms:modified xsi:type="dcterms:W3CDTF">2015-06-15T00:10:09Z</dcterms:modified>
</cp:coreProperties>
</file>